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41" r:id="rId2"/>
    <p:sldId id="322" r:id="rId3"/>
    <p:sldId id="325" r:id="rId4"/>
    <p:sldId id="326" r:id="rId5"/>
    <p:sldId id="327" r:id="rId6"/>
    <p:sldId id="329" r:id="rId7"/>
    <p:sldId id="330" r:id="rId8"/>
    <p:sldId id="331" r:id="rId9"/>
    <p:sldId id="332" r:id="rId10"/>
    <p:sldId id="333" r:id="rId11"/>
    <p:sldId id="334" r:id="rId12"/>
    <p:sldId id="335" r:id="rId13"/>
    <p:sldId id="337" r:id="rId14"/>
    <p:sldId id="338" r:id="rId15"/>
    <p:sldId id="394" r:id="rId16"/>
    <p:sldId id="395" r:id="rId17"/>
    <p:sldId id="398" r:id="rId18"/>
    <p:sldId id="399" r:id="rId19"/>
    <p:sldId id="400" r:id="rId20"/>
    <p:sldId id="401" r:id="rId21"/>
    <p:sldId id="402" r:id="rId22"/>
    <p:sldId id="404" r:id="rId23"/>
    <p:sldId id="408" r:id="rId24"/>
    <p:sldId id="410" r:id="rId25"/>
    <p:sldId id="412" r:id="rId26"/>
    <p:sldId id="413" r:id="rId27"/>
    <p:sldId id="415" r:id="rId28"/>
    <p:sldId id="418" r:id="rId29"/>
    <p:sldId id="419" r:id="rId30"/>
    <p:sldId id="416" r:id="rId31"/>
    <p:sldId id="355" r:id="rId32"/>
    <p:sldId id="356" r:id="rId33"/>
    <p:sldId id="357" r:id="rId34"/>
    <p:sldId id="358" r:id="rId35"/>
    <p:sldId id="359" r:id="rId36"/>
    <p:sldId id="360" r:id="rId37"/>
    <p:sldId id="361" r:id="rId38"/>
    <p:sldId id="362" r:id="rId39"/>
    <p:sldId id="420" r:id="rId40"/>
    <p:sldId id="423" r:id="rId41"/>
    <p:sldId id="424" r:id="rId42"/>
    <p:sldId id="426" r:id="rId43"/>
    <p:sldId id="421" r:id="rId44"/>
    <p:sldId id="370" r:id="rId45"/>
    <p:sldId id="427" r:id="rId46"/>
    <p:sldId id="372" r:id="rId47"/>
    <p:sldId id="428" r:id="rId48"/>
    <p:sldId id="374" r:id="rId49"/>
    <p:sldId id="375" r:id="rId50"/>
    <p:sldId id="376" r:id="rId51"/>
    <p:sldId id="429" r:id="rId52"/>
    <p:sldId id="430" r:id="rId53"/>
    <p:sldId id="434" r:id="rId54"/>
    <p:sldId id="431" r:id="rId55"/>
    <p:sldId id="377" r:id="rId56"/>
    <p:sldId id="378" r:id="rId57"/>
    <p:sldId id="432" r:id="rId58"/>
    <p:sldId id="433" r:id="rId59"/>
    <p:sldId id="435"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6" autoAdjust="0"/>
    <p:restoredTop sz="97333" autoAdjust="0"/>
  </p:normalViewPr>
  <p:slideViewPr>
    <p:cSldViewPr snapToObjects="1">
      <p:cViewPr>
        <p:scale>
          <a:sx n="80" d="100"/>
          <a:sy n="80" d="100"/>
        </p:scale>
        <p:origin x="-72" y="-72"/>
      </p:cViewPr>
      <p:guideLst>
        <p:guide orient="horz" pos="3197"/>
        <p:guide pos="39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100" d="100"/>
          <a:sy n="100" d="100"/>
        </p:scale>
        <p:origin x="-2496" y="16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1BD5470-F218-4481-A571-12A64B7D49FD}" type="datetime1">
              <a:rPr lang="en-US" smtClean="0"/>
              <a:t>7/1/2011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Leverhulme Lecture #1</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4744A25-B2D1-4508-9541-0A7BE0236A43}" type="slidenum">
              <a:rPr lang="en-US" smtClean="0"/>
              <a:pPr/>
              <a:t>‹#›</a:t>
            </a:fld>
            <a:endParaRPr lang="en-US"/>
          </a:p>
        </p:txBody>
      </p:sp>
    </p:spTree>
    <p:extLst>
      <p:ext uri="{BB962C8B-B14F-4D97-AF65-F5344CB8AC3E}">
        <p14:creationId xmlns:p14="http://schemas.microsoft.com/office/powerpoint/2010/main" xmlns="" val="6050249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C450330-771C-48CC-AFF2-8EAADC7A3304}" type="datetime1">
              <a:rPr lang="en-US" smtClean="0"/>
              <a:t>7/1/2011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Leverhulme Lecture #1</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E805F76-E96C-4986-86F1-BF280B42C552}" type="slidenum">
              <a:rPr lang="en-US" smtClean="0"/>
              <a:pPr/>
              <a:t>‹#›</a:t>
            </a:fld>
            <a:endParaRPr lang="en-US"/>
          </a:p>
        </p:txBody>
      </p:sp>
    </p:spTree>
    <p:extLst>
      <p:ext uri="{BB962C8B-B14F-4D97-AF65-F5344CB8AC3E}">
        <p14:creationId xmlns:p14="http://schemas.microsoft.com/office/powerpoint/2010/main" xmlns="" val="41543751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 is a popular dynamic programming language used for scientific and numerical programming. As a language, it has evolved from a small scripting language intended as an interactive interface to numerical libraries, to a very popular language supporting many language features and libraries.  The overloaded syntax and dynamic nature of the language, plus the somewhat organic addition of language features over the years, makes static analysis of modern MATLAB quite challenging. </a:t>
            </a:r>
            <a:br>
              <a:rPr lang="en-CA" dirty="0" smtClean="0"/>
            </a:br>
            <a:r>
              <a:rPr lang="en-CA" dirty="0" smtClean="0"/>
              <a:t/>
            </a:r>
            <a:br>
              <a:rPr lang="en-CA" dirty="0" smtClean="0"/>
            </a:br>
            <a:r>
              <a:rPr lang="en-CA" dirty="0" smtClean="0"/>
              <a:t>In this talk I will motivate why it is important for programming language and compiler researchers to work on MATLAB and  I will provide a  high-level overview of </a:t>
            </a:r>
            <a:r>
              <a:rPr lang="en-CA" dirty="0" err="1" smtClean="0"/>
              <a:t>McLab</a:t>
            </a:r>
            <a:r>
              <a:rPr lang="en-CA" dirty="0" smtClean="0"/>
              <a:t>, a suite of compiler tools my group is developing at McGill.   The main technical focus of the talk will be on the foundational problem of resolving the meaning of an identifier in MATLAB.   To solve this problem we have developed two analyses,  a flow-insensitive "kind analysis" and a flow-sensitive "handle analysis".    I will present the analyses, some experimental results and show how the results of the analysis are required for other compiler tools. </a:t>
            </a:r>
            <a:br>
              <a:rPr lang="en-CA" dirty="0" smtClean="0"/>
            </a:b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a:t>
            </a:fld>
            <a:endParaRPr lang="en-US" dirty="0"/>
          </a:p>
        </p:txBody>
      </p:sp>
      <p:sp>
        <p:nvSpPr>
          <p:cNvPr id="5" name="Date Placeholder 4"/>
          <p:cNvSpPr>
            <a:spLocks noGrp="1"/>
          </p:cNvSpPr>
          <p:nvPr>
            <p:ph type="dt" idx="11"/>
          </p:nvPr>
        </p:nvSpPr>
        <p:spPr/>
        <p:txBody>
          <a:bodyPr/>
          <a:lstStyle/>
          <a:p>
            <a:fld id="{A9E87F1A-3CAC-4A5E-A0FF-A5CE9686CD3B}" type="datetime1">
              <a:rPr lang="en-US" smtClean="0"/>
              <a:t>7/1/2011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a:t>
            </a:r>
            <a:r>
              <a:rPr lang="en-CA" baseline="0" dirty="0" smtClean="0"/>
              <a:t> often computes something,  even if it was not was intended.  </a:t>
            </a:r>
            <a:endParaRPr lang="en-CA" dirty="0"/>
          </a:p>
        </p:txBody>
      </p:sp>
      <p:sp>
        <p:nvSpPr>
          <p:cNvPr id="4" name="Date Placeholder 3"/>
          <p:cNvSpPr>
            <a:spLocks noGrp="1"/>
          </p:cNvSpPr>
          <p:nvPr>
            <p:ph type="dt" idx="10"/>
          </p:nvPr>
        </p:nvSpPr>
        <p:spPr/>
        <p:txBody>
          <a:bodyPr/>
          <a:lstStyle/>
          <a:p>
            <a:fld id="{4D1B713D-E8B0-4ED5-BF8E-D7EBE14A9C5E}" type="datetime1">
              <a:rPr lang="en-US" smtClean="0"/>
              <a:t>7/1/2011</a:t>
            </a:fld>
            <a:endParaRPr lang="en-US"/>
          </a:p>
        </p:txBody>
      </p:sp>
      <p:sp>
        <p:nvSpPr>
          <p:cNvPr id="5" name="Footer Placeholder 4"/>
          <p:cNvSpPr>
            <a:spLocks noGrp="1"/>
          </p:cNvSpPr>
          <p:nvPr>
            <p:ph type="ftr" sz="quarter" idx="11"/>
          </p:nvPr>
        </p:nvSpPr>
        <p:spPr/>
        <p:txBody>
          <a:bodyPr/>
          <a:lstStyle/>
          <a:p>
            <a:r>
              <a:rPr lang="en-CA"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a:t>
            </a:r>
            <a:r>
              <a:rPr lang="en-CA" baseline="0" dirty="0" smtClean="0"/>
              <a:t> programmers get very few static guarantees,  but quite often program in some dynamic checks.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11</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DF257718-F5A0-45E9-A8DB-87BD9D99A737}" type="datetime1">
              <a:rPr lang="en-US" smtClean="0"/>
              <a:t>7/1/2011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Lack</a:t>
            </a:r>
            <a:r>
              <a:rPr lang="en-CA" baseline="0" dirty="0" smtClean="0"/>
              <a:t> of a standard – the semantics can change in a new release from </a:t>
            </a:r>
            <a:r>
              <a:rPr lang="en-CA" baseline="0" dirty="0" err="1" smtClean="0"/>
              <a:t>Mathworks</a:t>
            </a:r>
            <a:r>
              <a:rPr lang="en-CA" baseline="0" dirty="0" smtClean="0"/>
              <a:t>.</a:t>
            </a:r>
          </a:p>
          <a:p>
            <a:endParaRPr lang="en-CA" baseline="0" dirty="0" smtClean="0"/>
          </a:p>
          <a:p>
            <a:r>
              <a:rPr lang="en-CA" baseline="0" dirty="0" smtClean="0"/>
              <a:t>If the research community can help </a:t>
            </a:r>
            <a:r>
              <a:rPr lang="en-CA" baseline="0" dirty="0" err="1" smtClean="0"/>
              <a:t>distill</a:t>
            </a:r>
            <a:r>
              <a:rPr lang="en-CA" baseline="0" dirty="0" smtClean="0"/>
              <a:t> out a proper specification, it will enhance research opportunities and perhaps encourage some standardization.</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12</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859E1E22-7F52-4588-B024-2341F8A996F2}" type="datetime1">
              <a:rPr lang="en-US" smtClean="0"/>
              <a:t>7/1/2011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PL and compiler researchers need to consider the scientific</a:t>
            </a:r>
            <a:r>
              <a:rPr lang="en-CA" baseline="0" dirty="0" smtClean="0"/>
              <a:t> community and their perspective.</a:t>
            </a:r>
          </a:p>
          <a:p>
            <a:endParaRPr lang="en-CA" baseline="0" dirty="0" smtClean="0"/>
          </a:p>
          <a:p>
            <a:r>
              <a:rPr lang="en-CA" baseline="0" dirty="0" smtClean="0"/>
              <a:t>What can we do to enhance their programming experience, while still doing interesting research from a CS perspective?</a:t>
            </a:r>
          </a:p>
          <a:p>
            <a:endParaRPr lang="en-CA" baseline="0" dirty="0" smtClean="0"/>
          </a:p>
          <a:p>
            <a:r>
              <a:rPr lang="en-CA" baseline="0" dirty="0" smtClean="0"/>
              <a:t>Does the PL/compiler community need to broaden their perspective of what is useful/good research?</a:t>
            </a:r>
            <a:endParaRPr lang="en-CA" dirty="0"/>
          </a:p>
        </p:txBody>
      </p:sp>
      <p:sp>
        <p:nvSpPr>
          <p:cNvPr id="4" name="Footer Placeholder 3"/>
          <p:cNvSpPr>
            <a:spLocks noGrp="1"/>
          </p:cNvSpPr>
          <p:nvPr>
            <p:ph type="ftr" sz="quarter" idx="10"/>
          </p:nvPr>
        </p:nvSpPr>
        <p:spPr/>
        <p:txBody>
          <a:bodyPr/>
          <a:lstStyle/>
          <a:p>
            <a:r>
              <a:rPr lang="en-CA" smtClean="0"/>
              <a:t>Leverhulme Lecture #1</a:t>
            </a:r>
            <a:endParaRPr lang="en-US"/>
          </a:p>
        </p:txBody>
      </p:sp>
      <p:sp>
        <p:nvSpPr>
          <p:cNvPr id="5" name="Slide Number Placeholder 4"/>
          <p:cNvSpPr>
            <a:spLocks noGrp="1"/>
          </p:cNvSpPr>
          <p:nvPr>
            <p:ph type="sldNum" sz="quarter" idx="11"/>
          </p:nvPr>
        </p:nvSpPr>
        <p:spPr/>
        <p:txBody>
          <a:bodyPr/>
          <a:lstStyle/>
          <a:p>
            <a:fld id="{DE805F76-E96C-4986-86F1-BF280B42C552}" type="slidenum">
              <a:rPr lang="en-US" smtClean="0"/>
              <a:pPr/>
              <a:t>13</a:t>
            </a:fld>
            <a:endParaRPr lang="en-US"/>
          </a:p>
        </p:txBody>
      </p:sp>
      <p:sp>
        <p:nvSpPr>
          <p:cNvPr id="6" name="Date Placeholder 5"/>
          <p:cNvSpPr>
            <a:spLocks noGrp="1"/>
          </p:cNvSpPr>
          <p:nvPr>
            <p:ph type="dt" idx="12"/>
          </p:nvPr>
        </p:nvSpPr>
        <p:spPr/>
        <p:txBody>
          <a:bodyPr/>
          <a:lstStyle/>
          <a:p>
            <a:fld id="{832A0E74-40B9-4CBB-A1F6-13D008708F09}" type="datetime1">
              <a:rPr lang="en-US" smtClean="0"/>
              <a:t>7/1/2011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goals are to provide an infrastructure</a:t>
            </a:r>
            <a:r>
              <a:rPr lang="en-CA" baseline="0" dirty="0" smtClean="0"/>
              <a:t> that supports the research for MATLAB, and to do such research ourselves.</a:t>
            </a:r>
            <a:endParaRPr lang="en-CA" dirty="0"/>
          </a:p>
        </p:txBody>
      </p:sp>
      <p:sp>
        <p:nvSpPr>
          <p:cNvPr id="4" name="Date Placeholder 3"/>
          <p:cNvSpPr>
            <a:spLocks noGrp="1"/>
          </p:cNvSpPr>
          <p:nvPr>
            <p:ph type="dt" idx="10"/>
          </p:nvPr>
        </p:nvSpPr>
        <p:spPr/>
        <p:txBody>
          <a:bodyPr/>
          <a:lstStyle/>
          <a:p>
            <a:fld id="{2DFFB596-9E8D-4223-B4C1-AE4E03FBFC56}" type="datetime1">
              <a:rPr lang="en-US" smtClean="0"/>
              <a:t>7/1/2011</a:t>
            </a:fld>
            <a:endParaRPr lang="en-US"/>
          </a:p>
        </p:txBody>
      </p:sp>
      <p:sp>
        <p:nvSpPr>
          <p:cNvPr id="5" name="Footer Placeholder 4"/>
          <p:cNvSpPr>
            <a:spLocks noGrp="1"/>
          </p:cNvSpPr>
          <p:nvPr>
            <p:ph type="ftr" sz="quarter" idx="11"/>
          </p:nvPr>
        </p:nvSpPr>
        <p:spPr/>
        <p:txBody>
          <a:bodyPr/>
          <a:lstStyle/>
          <a:p>
            <a:r>
              <a:rPr lang="en-CA"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two main ways</a:t>
            </a:r>
            <a:r>
              <a:rPr lang="en-CA" baseline="0" dirty="0" smtClean="0"/>
              <a:t> of defining MATLAB computations,  through functions which have input and output parameters,  and through scripts which have no parameters, and are effectively just a sequence of statements.    Let's look at functions first.</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15</a:t>
            </a:fld>
            <a:endParaRPr lang="en-US" dirty="0"/>
          </a:p>
        </p:txBody>
      </p:sp>
      <p:sp>
        <p:nvSpPr>
          <p:cNvPr id="5" name="Date Placeholder 4"/>
          <p:cNvSpPr>
            <a:spLocks noGrp="1"/>
          </p:cNvSpPr>
          <p:nvPr>
            <p:ph type="dt" idx="11"/>
          </p:nvPr>
        </p:nvSpPr>
        <p:spPr/>
        <p:txBody>
          <a:bodyPr/>
          <a:lstStyle/>
          <a:p>
            <a:fld id="{F5F8E148-EF2C-4099-9C5F-BDE7B9D9FE7D}" type="datetime1">
              <a:rPr lang="en-US" smtClean="0"/>
              <a:t>7/1/2011</a:t>
            </a:fld>
            <a:endParaRPr lang="en-US"/>
          </a:p>
        </p:txBody>
      </p:sp>
      <p:sp>
        <p:nvSpPr>
          <p:cNvPr id="6" name="Footer Placeholder 5"/>
          <p:cNvSpPr>
            <a:spLocks noGrp="1"/>
          </p:cNvSpPr>
          <p:nvPr>
            <p:ph type="ftr" sz="quarter" idx="12"/>
          </p:nvPr>
        </p:nvSpPr>
        <p:spPr/>
        <p:txBody>
          <a:bodyPr/>
          <a:lstStyle/>
          <a:p>
            <a:r>
              <a:rPr lang="en-US" smtClean="0"/>
              <a:t>Leverhulme Lecture #1</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On</a:t>
            </a:r>
            <a:r>
              <a:rPr lang="en-CA" baseline="0" dirty="0" smtClean="0"/>
              <a:t> first click:</a:t>
            </a:r>
          </a:p>
          <a:p>
            <a:r>
              <a:rPr lang="en-CA" baseline="0" dirty="0" smtClean="0"/>
              <a:t>Here is an example of a function definition of a function called </a:t>
            </a:r>
            <a:r>
              <a:rPr lang="en-CA" baseline="0" dirty="0" err="1" smtClean="0"/>
              <a:t>ProdSum</a:t>
            </a:r>
            <a:r>
              <a:rPr lang="en-CA" baseline="0" dirty="0" smtClean="0"/>
              <a:t>.   It has two input parameters, "a" and "n", and two output parameters, "prod" and "sum".   There is also a local variable "</a:t>
            </a:r>
            <a:r>
              <a:rPr lang="en-CA" baseline="0" dirty="0" err="1" smtClean="0"/>
              <a:t>i</a:t>
            </a:r>
            <a:r>
              <a:rPr lang="en-CA" baseline="0" dirty="0" smtClean="0"/>
              <a:t>".</a:t>
            </a:r>
          </a:p>
          <a:p>
            <a:endParaRPr lang="en-CA" baseline="0" dirty="0" smtClean="0"/>
          </a:p>
          <a:p>
            <a:r>
              <a:rPr lang="en-CA" baseline="0" dirty="0" smtClean="0"/>
              <a:t>This function should be stored in a file called </a:t>
            </a:r>
            <a:r>
              <a:rPr lang="en-CA" baseline="0" dirty="0" err="1" smtClean="0"/>
              <a:t>ProdSum.m</a:t>
            </a:r>
            <a:r>
              <a:rPr lang="en-CA" baseline="0" dirty="0" smtClean="0"/>
              <a:t>.   If it is stored in a file of another name,  say "</a:t>
            </a:r>
            <a:r>
              <a:rPr lang="en-CA" baseline="0" dirty="0" err="1" smtClean="0"/>
              <a:t>foo.m</a:t>
            </a:r>
            <a:r>
              <a:rPr lang="en-CA" baseline="0" dirty="0" smtClean="0"/>
              <a:t>" then the function can only be called as </a:t>
            </a:r>
            <a:r>
              <a:rPr lang="en-CA" baseline="0" dirty="0" err="1" smtClean="0"/>
              <a:t>foo</a:t>
            </a:r>
            <a:r>
              <a:rPr lang="en-CA" baseline="0" dirty="0" smtClean="0"/>
              <a:t>(...).</a:t>
            </a:r>
          </a:p>
          <a:p>
            <a:endParaRPr lang="en-CA" baseline="0" dirty="0" smtClean="0"/>
          </a:p>
          <a:p>
            <a:r>
              <a:rPr lang="en-CA" baseline="0" dirty="0" smtClean="0"/>
              <a:t>Note that there are no type declarations and no explicit declarations of variables.    "</a:t>
            </a:r>
            <a:r>
              <a:rPr lang="en-CA" baseline="0" dirty="0" err="1" smtClean="0"/>
              <a:t>i</a:t>
            </a:r>
            <a:r>
              <a:rPr lang="en-CA" baseline="0" dirty="0" smtClean="0"/>
              <a:t>" is a variable because it is defined (i.e. it is assigned to in the header of the for loop.</a:t>
            </a:r>
          </a:p>
          <a:p>
            <a:endParaRPr lang="en-CA" baseline="0" dirty="0" smtClean="0"/>
          </a:p>
          <a:p>
            <a:r>
              <a:rPr lang="en-CA" baseline="0" dirty="0" smtClean="0"/>
              <a:t>There are no return statements for returning the values of the output parameters,   the values returned are simply the values those variables contain when the function returns.</a:t>
            </a:r>
          </a:p>
          <a:p>
            <a:endParaRPr lang="en-CA" baseline="0" dirty="0" smtClean="0"/>
          </a:p>
          <a:p>
            <a:r>
              <a:rPr lang="en-CA" baseline="0" dirty="0" smtClean="0"/>
              <a:t>On second click:</a:t>
            </a:r>
          </a:p>
          <a:p>
            <a:r>
              <a:rPr lang="en-CA" baseline="0" dirty="0" smtClean="0"/>
              <a:t>Here is an example of an interaction with the MATLAB read-</a:t>
            </a:r>
            <a:r>
              <a:rPr lang="en-CA" baseline="0" dirty="0" err="1" smtClean="0"/>
              <a:t>eval</a:t>
            </a:r>
            <a:r>
              <a:rPr lang="en-CA" baseline="0" dirty="0" smtClean="0"/>
              <a:t>-print loop.   The user types in the statement after the "&gt;&gt;" prompt and the statement is evaluated and the result printed.   If an explicit assignment is made in the statement,  the values of the lhs are printed,  otherwise the result of evaluating the expression is assigned to a variable called "</a:t>
            </a:r>
            <a:r>
              <a:rPr lang="en-CA" baseline="0" dirty="0" err="1" smtClean="0"/>
              <a:t>ans</a:t>
            </a:r>
            <a:r>
              <a:rPr lang="en-CA" baseline="0" dirty="0" smtClean="0"/>
              <a:t>" and its value is printed.</a:t>
            </a:r>
          </a:p>
          <a:p>
            <a:endParaRPr lang="en-CA" baseline="0" dirty="0" smtClean="0"/>
          </a:p>
          <a:p>
            <a:r>
              <a:rPr lang="en-CA" baseline="0" dirty="0" smtClean="0"/>
              <a:t>The first call calls </a:t>
            </a:r>
            <a:r>
              <a:rPr lang="en-CA" baseline="0" dirty="0" err="1" smtClean="0"/>
              <a:t>ProdSum</a:t>
            </a:r>
            <a:r>
              <a:rPr lang="en-CA" baseline="0" dirty="0" smtClean="0"/>
              <a:t> with a 1x3 array [10,20,30] as the first argument,  and a 1x1 array 3 as the second argument.  The first return value is assigned to "a" and the second to "b".</a:t>
            </a:r>
          </a:p>
          <a:p>
            <a:endParaRPr lang="en-CA" baseline="0" dirty="0" smtClean="0"/>
          </a:p>
          <a:p>
            <a:r>
              <a:rPr lang="en-CA" baseline="0" dirty="0" smtClean="0"/>
              <a:t>The second call does not give a lhs, so the first of the return values is assigned to </a:t>
            </a:r>
            <a:r>
              <a:rPr lang="en-CA" baseline="0" dirty="0" err="1" smtClean="0"/>
              <a:t>ans</a:t>
            </a:r>
            <a:r>
              <a:rPr lang="en-CA" baseline="0" dirty="0" smtClean="0"/>
              <a:t> and the 2</a:t>
            </a:r>
            <a:r>
              <a:rPr lang="en-CA" baseline="30000" dirty="0" smtClean="0"/>
              <a:t>nd</a:t>
            </a:r>
            <a:r>
              <a:rPr lang="en-CA" baseline="0" dirty="0" smtClean="0"/>
              <a:t> return value is thrown away.  A similar thing would happen if you </a:t>
            </a:r>
            <a:r>
              <a:rPr lang="en-CA" baseline="0" dirty="0" err="1" smtClean="0"/>
              <a:t>explicity</a:t>
            </a:r>
            <a:r>
              <a:rPr lang="en-CA" baseline="0" dirty="0" smtClean="0"/>
              <a:t> said "</a:t>
            </a:r>
            <a:r>
              <a:rPr lang="en-CA" baseline="0" dirty="0" err="1" smtClean="0"/>
              <a:t>myans</a:t>
            </a:r>
            <a:r>
              <a:rPr lang="en-CA" baseline="0" dirty="0" smtClean="0"/>
              <a:t> = </a:t>
            </a:r>
            <a:r>
              <a:rPr lang="en-CA" baseline="0" dirty="0" err="1" smtClean="0"/>
              <a:t>ProdSum</a:t>
            </a:r>
            <a:r>
              <a:rPr lang="en-CA" baseline="0" dirty="0" smtClean="0"/>
              <a:t>....".</a:t>
            </a:r>
          </a:p>
          <a:p>
            <a:endParaRPr lang="en-CA" baseline="0" dirty="0" smtClean="0"/>
          </a:p>
          <a:p>
            <a:r>
              <a:rPr lang="en-CA" baseline="0" dirty="0" smtClean="0"/>
              <a:t>The third call </a:t>
            </a:r>
            <a:r>
              <a:rPr lang="en-CA" baseline="0" dirty="0" err="1" smtClean="0"/>
              <a:t>illusrates</a:t>
            </a:r>
            <a:r>
              <a:rPr lang="en-CA" baseline="0" dirty="0" smtClean="0"/>
              <a:t> that </a:t>
            </a:r>
            <a:r>
              <a:rPr lang="en-CA" baseline="0" dirty="0" err="1" smtClean="0"/>
              <a:t>ProdSum</a:t>
            </a:r>
            <a:r>
              <a:rPr lang="en-CA" baseline="0" dirty="0" smtClean="0"/>
              <a:t> works on various types.   In this case the first argument is an array of characters,  which are effectively treated as an array of ASCII values.   Thus the 4</a:t>
            </a:r>
            <a:r>
              <a:rPr lang="en-CA" baseline="30000" dirty="0" smtClean="0"/>
              <a:t>th</a:t>
            </a:r>
            <a:r>
              <a:rPr lang="en-CA" baseline="0" dirty="0" smtClean="0"/>
              <a:t> statement computes the same value as the 3</a:t>
            </a:r>
            <a:r>
              <a:rPr lang="en-CA" baseline="30000" dirty="0" smtClean="0"/>
              <a:t>rd</a:t>
            </a:r>
            <a:r>
              <a:rPr lang="en-CA" baseline="0" dirty="0" smtClean="0"/>
              <a:t>.</a:t>
            </a:r>
            <a:endParaRPr lang="en-CA" dirty="0"/>
          </a:p>
        </p:txBody>
      </p:sp>
      <p:sp>
        <p:nvSpPr>
          <p:cNvPr id="4" name="Date Placeholder 3"/>
          <p:cNvSpPr>
            <a:spLocks noGrp="1"/>
          </p:cNvSpPr>
          <p:nvPr>
            <p:ph type="dt" idx="10"/>
          </p:nvPr>
        </p:nvSpPr>
        <p:spPr/>
        <p:txBody>
          <a:bodyPr/>
          <a:lstStyle/>
          <a:p>
            <a:fld id="{49AF44F8-9FA0-492E-BF88-0E47C872FA50}"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Although</a:t>
            </a:r>
            <a:r>
              <a:rPr lang="en-CA" baseline="0" dirty="0" smtClean="0"/>
              <a:t> MATLAB programmers tend to put only one function in a file,  there are some mechanisms for collecting together related functions in the same file.</a:t>
            </a:r>
          </a:p>
          <a:p>
            <a:endParaRPr lang="en-CA" baseline="0" dirty="0" smtClean="0"/>
          </a:p>
          <a:p>
            <a:r>
              <a:rPr lang="en-CA" baseline="0" dirty="0" smtClean="0"/>
              <a:t>The first function is called the primary function, and this one should have the same name as the file.   This is the only function which is visible outside of the file.</a:t>
            </a:r>
          </a:p>
          <a:p>
            <a:endParaRPr lang="en-CA" baseline="0" dirty="0" smtClean="0"/>
          </a:p>
          <a:p>
            <a:r>
              <a:rPr lang="en-CA" baseline="0" dirty="0" smtClean="0"/>
              <a:t>Subsequent functions, defined after the primary function are called sub-functions.    Sub-functions are only visible to other functions in the same file.</a:t>
            </a:r>
          </a:p>
          <a:p>
            <a:endParaRPr lang="en-CA" baseline="0" dirty="0" smtClean="0"/>
          </a:p>
          <a:p>
            <a:r>
              <a:rPr lang="en-CA" baseline="0" dirty="0" smtClean="0"/>
              <a:t>Function definitions can also be nested,  and these follow the expected scoping rules.   The only non-obvious point is determining which function "declares" a local variable.   Effectively it is the innermost function which contains a parameter or definition of that variable.</a:t>
            </a:r>
            <a:endParaRPr lang="en-CA" dirty="0"/>
          </a:p>
        </p:txBody>
      </p:sp>
      <p:sp>
        <p:nvSpPr>
          <p:cNvPr id="4" name="Date Placeholder 3"/>
          <p:cNvSpPr>
            <a:spLocks noGrp="1"/>
          </p:cNvSpPr>
          <p:nvPr>
            <p:ph type="dt" idx="10"/>
          </p:nvPr>
        </p:nvSpPr>
        <p:spPr/>
        <p:txBody>
          <a:bodyPr/>
          <a:lstStyle/>
          <a:p>
            <a:fld id="{BA91FA56-F060-4E2C-88B5-A8D150F9ACEF}"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Now that we understand</a:t>
            </a:r>
            <a:r>
              <a:rPr lang="en-CA" baseline="0" dirty="0" smtClean="0"/>
              <a:t> functions,  let's look at something a little less structured,  scripts ....</a:t>
            </a:r>
          </a:p>
          <a:p>
            <a:endParaRPr lang="en-CA" baseline="0" dirty="0" smtClean="0"/>
          </a:p>
          <a:p>
            <a:r>
              <a:rPr lang="en-CA" baseline="0" dirty="0" smtClean="0"/>
              <a:t>1</a:t>
            </a:r>
            <a:r>
              <a:rPr lang="en-CA" baseline="30000" dirty="0" smtClean="0"/>
              <a:t>st</a:t>
            </a:r>
            <a:r>
              <a:rPr lang="en-CA" baseline="0" dirty="0" smtClean="0"/>
              <a:t> click: If a script is stored in a file </a:t>
            </a:r>
            <a:r>
              <a:rPr lang="en-CA" baseline="0" dirty="0" err="1" smtClean="0"/>
              <a:t>foo.m</a:t>
            </a:r>
            <a:r>
              <a:rPr lang="en-CA" baseline="0" dirty="0" smtClean="0"/>
              <a:t>,  then it is called by "</a:t>
            </a:r>
            <a:r>
              <a:rPr lang="en-CA" baseline="0" dirty="0" err="1" smtClean="0"/>
              <a:t>foo</a:t>
            </a:r>
            <a:r>
              <a:rPr lang="en-CA" baseline="0" dirty="0" smtClean="0"/>
              <a:t>"  or "</a:t>
            </a:r>
            <a:r>
              <a:rPr lang="en-CA" baseline="0" dirty="0" err="1" smtClean="0"/>
              <a:t>foo</a:t>
            </a:r>
            <a:r>
              <a:rPr lang="en-CA" baseline="0" dirty="0" smtClean="0"/>
              <a:t>()"</a:t>
            </a:r>
          </a:p>
          <a:p>
            <a:endParaRPr lang="en-CA" baseline="0" dirty="0" smtClean="0"/>
          </a:p>
          <a:p>
            <a:r>
              <a:rPr lang="en-CA" baseline="0" dirty="0" smtClean="0"/>
              <a:t>A script is neither a zero-argument function,  nor a macro,  but something in between.</a:t>
            </a:r>
          </a:p>
          <a:p>
            <a:endParaRPr lang="en-CA" baseline="0" dirty="0" smtClean="0"/>
          </a:p>
          <a:p>
            <a:r>
              <a:rPr lang="en-CA" baseline="0" dirty="0" smtClean="0"/>
              <a:t>Scripts use the workspace of their caller, which could be the read-</a:t>
            </a:r>
            <a:r>
              <a:rPr lang="en-CA" baseline="0" dirty="0" err="1" smtClean="0"/>
              <a:t>eval</a:t>
            </a:r>
            <a:r>
              <a:rPr lang="en-CA" baseline="0" dirty="0" smtClean="0"/>
              <a:t>-print loop,  or the last-called function.</a:t>
            </a:r>
          </a:p>
          <a:p>
            <a:endParaRPr lang="en-CA" baseline="0" dirty="0" smtClean="0"/>
          </a:p>
          <a:p>
            <a:r>
              <a:rPr lang="en-CA" baseline="0" dirty="0" smtClean="0"/>
              <a:t>2</a:t>
            </a:r>
            <a:r>
              <a:rPr lang="en-CA" baseline="30000" dirty="0" smtClean="0"/>
              <a:t>nd</a:t>
            </a:r>
            <a:r>
              <a:rPr lang="en-CA" baseline="0" dirty="0" smtClean="0"/>
              <a:t> click:  let's look at an example of calling a script from the read-</a:t>
            </a:r>
            <a:r>
              <a:rPr lang="en-CA" baseline="0" dirty="0" err="1" smtClean="0"/>
              <a:t>eval</a:t>
            </a:r>
            <a:r>
              <a:rPr lang="en-CA" baseline="0" dirty="0" smtClean="0"/>
              <a:t>-print loop.  First we have to ensure that the appropriate variables are defined (statements 1 through 3).   Note that "</a:t>
            </a:r>
            <a:r>
              <a:rPr lang="en-CA" baseline="0" dirty="0" err="1" smtClean="0"/>
              <a:t>whos</a:t>
            </a:r>
            <a:r>
              <a:rPr lang="en-CA" baseline="0" dirty="0" smtClean="0"/>
              <a:t>" is a built-in function that displays the current workspace.   We then call </a:t>
            </a:r>
            <a:r>
              <a:rPr lang="en-CA" baseline="0" dirty="0" err="1" smtClean="0"/>
              <a:t>ProdSumScript</a:t>
            </a:r>
            <a:r>
              <a:rPr lang="en-CA" baseline="0" dirty="0" smtClean="0"/>
              <a:t>, and then look in the workspace again, where we see that prod and sum have been defined.  </a:t>
            </a:r>
            <a:endParaRPr lang="en-CA" dirty="0"/>
          </a:p>
        </p:txBody>
      </p:sp>
      <p:sp>
        <p:nvSpPr>
          <p:cNvPr id="4" name="Date Placeholder 3"/>
          <p:cNvSpPr>
            <a:spLocks noGrp="1"/>
          </p:cNvSpPr>
          <p:nvPr>
            <p:ph type="dt" idx="10"/>
          </p:nvPr>
        </p:nvSpPr>
        <p:spPr/>
        <p:txBody>
          <a:bodyPr/>
          <a:lstStyle/>
          <a:p>
            <a:fld id="{EE121D0D-3316-47A2-B185-EBC890CB4E51}"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a:t>
            </a:r>
            <a:r>
              <a:rPr lang="en-CA" baseline="0" dirty="0" smtClean="0"/>
              <a:t> programmers tend to accumulate lots of functions in their current directory.   However, there are mechanisms for grouping functions together.    </a:t>
            </a:r>
          </a:p>
          <a:p>
            <a:pPr>
              <a:buFont typeface="Arial" pitchFamily="34" charset="0"/>
              <a:buChar char="•"/>
            </a:pPr>
            <a:r>
              <a:rPr lang="en-CA" baseline="0" dirty="0" smtClean="0"/>
              <a:t> First, you can put them in a /private directory.   These functions will be visible to functions in the outer directory.  </a:t>
            </a:r>
          </a:p>
          <a:p>
            <a:pPr>
              <a:buFont typeface="Arial" pitchFamily="34" charset="0"/>
              <a:buChar char="•"/>
            </a:pPr>
            <a:r>
              <a:rPr lang="en-CA" baseline="0" dirty="0" smtClean="0"/>
              <a:t> Second you can create directories starting with "+" which correspond to packages.    Such functions must be called using </a:t>
            </a:r>
            <a:r>
              <a:rPr lang="en-CA" baseline="0" dirty="0" err="1" smtClean="0"/>
              <a:t>pkg.f</a:t>
            </a:r>
            <a:r>
              <a:rPr lang="en-CA" baseline="0" dirty="0" smtClean="0"/>
              <a:t>().   You can have sub-packages as well.    </a:t>
            </a:r>
          </a:p>
          <a:p>
            <a:pPr>
              <a:buFont typeface="Arial" pitchFamily="34" charset="0"/>
              <a:buChar char="•"/>
            </a:pPr>
            <a:r>
              <a:rPr lang="en-CA" baseline="0" dirty="0" smtClean="0"/>
              <a:t> Third, you can have type-specialized directories, which start with "@".   These will be called when the first argument matches the type of the directory name.</a:t>
            </a:r>
          </a:p>
          <a:p>
            <a:pPr>
              <a:buFont typeface="Arial" pitchFamily="34" charset="0"/>
              <a:buChar char="•"/>
            </a:pPr>
            <a:endParaRPr lang="en-CA" baseline="0" dirty="0" smtClean="0"/>
          </a:p>
          <a:p>
            <a:pPr>
              <a:buFont typeface="Arial" pitchFamily="34" charset="0"/>
              <a:buNone/>
            </a:pPr>
            <a:r>
              <a:rPr lang="en-CA" baseline="0" dirty="0" smtClean="0"/>
              <a:t>At run-time a function is looked up first in the current directory, and then if not found the directories along the path are searched.  Note that both the current directory and the path can be changed at run-time.</a:t>
            </a:r>
            <a:endParaRPr lang="en-CA" dirty="0"/>
          </a:p>
        </p:txBody>
      </p:sp>
      <p:sp>
        <p:nvSpPr>
          <p:cNvPr id="4" name="Date Placeholder 3"/>
          <p:cNvSpPr>
            <a:spLocks noGrp="1"/>
          </p:cNvSpPr>
          <p:nvPr>
            <p:ph type="dt" idx="10"/>
          </p:nvPr>
        </p:nvSpPr>
        <p:spPr/>
        <p:txBody>
          <a:bodyPr/>
          <a:lstStyle/>
          <a:p>
            <a:fld id="{4A6A3DA6-B774-445B-A3C8-85418EDEF735}"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talk</a:t>
            </a:r>
            <a:r>
              <a:rPr lang="en-CA" baseline="0" dirty="0" smtClean="0"/>
              <a:t> </a:t>
            </a:r>
            <a:r>
              <a:rPr lang="en-CA" dirty="0" smtClean="0"/>
              <a:t>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2</a:t>
            </a:fld>
            <a:endParaRPr lang="en-US"/>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50730623-CB98-4605-A5AD-E3E7DD032C47}" type="datetime1">
              <a:rPr lang="en-US" smtClean="0"/>
              <a:t>7/1/2011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a:t>
            </a:r>
            <a:r>
              <a:rPr lang="en-CA" baseline="0" dirty="0" smtClean="0"/>
              <a:t> look at the rules for looking up a function.    They are as listed on the slide.  Note that a nested, sub-function or private function takes precedence over a type-specialized function.   Hence, if you want to make a function type-specialized it must be moved out a file or private directory.</a:t>
            </a:r>
          </a:p>
          <a:p>
            <a:endParaRPr lang="en-CA" baseline="0" dirty="0" smtClean="0"/>
          </a:p>
          <a:p>
            <a:r>
              <a:rPr lang="en-CA" baseline="0" dirty="0" smtClean="0"/>
              <a:t>In the example, for the call of </a:t>
            </a:r>
            <a:r>
              <a:rPr lang="en-CA" baseline="0" dirty="0" err="1" smtClean="0"/>
              <a:t>foo</a:t>
            </a:r>
            <a:r>
              <a:rPr lang="en-CA" baseline="0" dirty="0" smtClean="0"/>
              <a:t>,   first look in the body of f, then in the file of f, then in the /private directory of the directory containing the file of f.   If not found yet, then look along the path for a type-specialized </a:t>
            </a:r>
            <a:r>
              <a:rPr lang="en-CA" baseline="0" dirty="0" err="1" smtClean="0"/>
              <a:t>foo</a:t>
            </a:r>
            <a:r>
              <a:rPr lang="en-CA" baseline="0" dirty="0" smtClean="0"/>
              <a:t> that matches the run-time type of "a",  and then if not found, look along the path for a function with name "</a:t>
            </a:r>
            <a:r>
              <a:rPr lang="en-CA" baseline="0" dirty="0" err="1" smtClean="0"/>
              <a:t>foo</a:t>
            </a:r>
            <a:r>
              <a:rPr lang="en-CA" baseline="0" dirty="0" smtClean="0"/>
              <a:t>".</a:t>
            </a:r>
            <a:endParaRPr lang="en-CA" dirty="0"/>
          </a:p>
        </p:txBody>
      </p:sp>
      <p:sp>
        <p:nvSpPr>
          <p:cNvPr id="4" name="Date Placeholder 3"/>
          <p:cNvSpPr>
            <a:spLocks noGrp="1"/>
          </p:cNvSpPr>
          <p:nvPr>
            <p:ph type="dt" idx="10"/>
          </p:nvPr>
        </p:nvSpPr>
        <p:spPr/>
        <p:txBody>
          <a:bodyPr/>
          <a:lstStyle/>
          <a:p>
            <a:fld id="{9F60A12E-E102-4E85-802F-1D8F7839BD29}"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smtClean="0"/>
              <a:t>Now,</a:t>
            </a:r>
            <a:r>
              <a:rPr lang="en-CA" baseline="0" dirty="0" smtClean="0"/>
              <a:t> what about a looking up a call which is the body of a script?   This is not equivalent to first macro-expanding the call.   It is also different than the lookup call for functions.</a:t>
            </a:r>
            <a:endParaRPr lang="en-CA" dirty="0" smtClean="0"/>
          </a:p>
          <a:p>
            <a:pPr>
              <a:buFont typeface="Arial" pitchFamily="34" charset="0"/>
              <a:buChar char="•"/>
            </a:pPr>
            <a:endParaRPr lang="en-CA" dirty="0" smtClean="0"/>
          </a:p>
          <a:p>
            <a:pPr>
              <a:buFont typeface="Arial" pitchFamily="34" charset="0"/>
              <a:buChar char="•"/>
            </a:pPr>
            <a:r>
              <a:rPr lang="en-CA" dirty="0" smtClean="0"/>
              <a:t>If </a:t>
            </a:r>
            <a:r>
              <a:rPr lang="en-CA" dirty="0" err="1" smtClean="0"/>
              <a:t>f.m</a:t>
            </a:r>
            <a:r>
              <a:rPr lang="en-CA" dirty="0" smtClean="0"/>
              <a:t> is a function definition containing</a:t>
            </a:r>
            <a:r>
              <a:rPr lang="en-CA" baseline="0" dirty="0" smtClean="0"/>
              <a:t> </a:t>
            </a:r>
            <a:r>
              <a:rPr lang="en-CA" dirty="0" smtClean="0"/>
              <a:t>a call to </a:t>
            </a:r>
            <a:r>
              <a:rPr lang="en-CA" dirty="0" err="1" smtClean="0"/>
              <a:t>foo</a:t>
            </a:r>
            <a:r>
              <a:rPr lang="en-CA" dirty="0" smtClean="0"/>
              <a:t>, </a:t>
            </a:r>
            <a:r>
              <a:rPr lang="en-CA" baseline="0" dirty="0" smtClean="0"/>
              <a:t> </a:t>
            </a:r>
            <a:r>
              <a:rPr lang="en-CA" baseline="0" dirty="0" err="1" smtClean="0"/>
              <a:t>foo</a:t>
            </a:r>
            <a:r>
              <a:rPr lang="en-CA" dirty="0" smtClean="0"/>
              <a:t> will be found in dir1/private/</a:t>
            </a:r>
            <a:r>
              <a:rPr lang="en-CA" dirty="0" err="1" smtClean="0"/>
              <a:t>foo.m</a:t>
            </a:r>
            <a:r>
              <a:rPr lang="en-CA" dirty="0" smtClean="0"/>
              <a:t>.   </a:t>
            </a:r>
          </a:p>
          <a:p>
            <a:pPr lvl="0">
              <a:buFont typeface="Arial" pitchFamily="34" charset="0"/>
              <a:buChar char="•"/>
            </a:pPr>
            <a:r>
              <a:rPr lang="en-CA" dirty="0" smtClean="0"/>
              <a:t> If</a:t>
            </a:r>
            <a:r>
              <a:rPr lang="en-CA" baseline="0" dirty="0" smtClean="0"/>
              <a:t> </a:t>
            </a:r>
            <a:r>
              <a:rPr lang="en-CA" baseline="0" dirty="0" err="1" smtClean="0"/>
              <a:t>s.m</a:t>
            </a:r>
            <a:r>
              <a:rPr lang="en-CA" baseline="0" dirty="0" smtClean="0"/>
              <a:t> is a script definition containing a call to </a:t>
            </a:r>
            <a:r>
              <a:rPr lang="en-CA" baseline="0" dirty="0" err="1" smtClean="0"/>
              <a:t>foo</a:t>
            </a:r>
            <a:r>
              <a:rPr lang="en-CA" baseline="0" dirty="0" smtClean="0"/>
              <a:t>,  </a:t>
            </a:r>
            <a:r>
              <a:rPr lang="en-CA" baseline="0" dirty="0" err="1" smtClean="0"/>
              <a:t>foo</a:t>
            </a:r>
            <a:r>
              <a:rPr lang="en-CA" baseline="0" dirty="0" smtClean="0"/>
              <a:t> will not necessarily be found in dir2/private/</a:t>
            </a:r>
            <a:r>
              <a:rPr lang="en-CA" baseline="0" dirty="0" err="1" smtClean="0"/>
              <a:t>foo.m</a:t>
            </a:r>
            <a:r>
              <a:rPr lang="en-CA" baseline="0" dirty="0" smtClean="0"/>
              <a:t>.    Rather, it depends on the directory of the last function called.   For example, if </a:t>
            </a:r>
            <a:r>
              <a:rPr lang="en-CA" baseline="0" dirty="0" err="1" smtClean="0"/>
              <a:t>g.m</a:t>
            </a:r>
            <a:r>
              <a:rPr lang="en-CA" baseline="0" dirty="0" smtClean="0"/>
              <a:t> called s, then </a:t>
            </a:r>
            <a:r>
              <a:rPr lang="en-CA" baseline="0" dirty="0" err="1" smtClean="0"/>
              <a:t>foo</a:t>
            </a:r>
            <a:r>
              <a:rPr lang="en-CA" baseline="0" dirty="0" smtClean="0"/>
              <a:t> will be dir1/private/</a:t>
            </a:r>
            <a:r>
              <a:rPr lang="en-CA" baseline="0" dirty="0" err="1" smtClean="0"/>
              <a:t>foo.m</a:t>
            </a:r>
            <a:r>
              <a:rPr lang="en-CA" baseline="0" dirty="0" smtClean="0"/>
              <a:t>.     If </a:t>
            </a:r>
            <a:r>
              <a:rPr lang="en-CA" baseline="0" dirty="0" err="1" smtClean="0"/>
              <a:t>h.m</a:t>
            </a:r>
            <a:r>
              <a:rPr lang="en-CA" baseline="0" dirty="0" smtClean="0"/>
              <a:t> called s, then </a:t>
            </a:r>
            <a:r>
              <a:rPr lang="en-CA" baseline="0" dirty="0" err="1" smtClean="0"/>
              <a:t>foo</a:t>
            </a:r>
            <a:r>
              <a:rPr lang="en-CA" baseline="0" dirty="0" smtClean="0"/>
              <a:t> will be dir2/private/</a:t>
            </a:r>
            <a:r>
              <a:rPr lang="en-CA" baseline="0" dirty="0" err="1" smtClean="0"/>
              <a:t>foo.m</a:t>
            </a:r>
            <a:r>
              <a:rPr lang="en-CA" baseline="0" dirty="0" smtClean="0"/>
              <a:t>.</a:t>
            </a:r>
            <a:endParaRPr lang="en-CA"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21</a:t>
            </a:fld>
            <a:endParaRPr lang="en-US"/>
          </a:p>
        </p:txBody>
      </p:sp>
      <p:sp>
        <p:nvSpPr>
          <p:cNvPr id="5" name="Date Placeholder 4"/>
          <p:cNvSpPr>
            <a:spLocks noGrp="1"/>
          </p:cNvSpPr>
          <p:nvPr>
            <p:ph type="dt" idx="11"/>
          </p:nvPr>
        </p:nvSpPr>
        <p:spPr/>
        <p:txBody>
          <a:bodyPr/>
          <a:lstStyle/>
          <a:p>
            <a:fld id="{7C76081D-0482-4B01-B3AD-11B37D5AA715}" type="datetime1">
              <a:rPr lang="en-US" smtClean="0"/>
              <a:t>7/1/2011</a:t>
            </a:fld>
            <a:endParaRPr lang="en-US"/>
          </a:p>
        </p:txBody>
      </p:sp>
      <p:sp>
        <p:nvSpPr>
          <p:cNvPr id="6" name="Footer Placeholder 5"/>
          <p:cNvSpPr>
            <a:spLocks noGrp="1"/>
          </p:cNvSpPr>
          <p:nvPr>
            <p:ph type="ftr" sz="quarter" idx="12"/>
          </p:nvPr>
        </p:nvSpPr>
        <p:spPr/>
        <p:txBody>
          <a:bodyPr/>
          <a:lstStyle/>
          <a:p>
            <a:r>
              <a:rPr lang="en-US" smtClean="0"/>
              <a:t>Leverhulme Lecture #1</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Ok, now we understand functions.... what about variables in</a:t>
            </a:r>
            <a:r>
              <a:rPr lang="en-CA" baseline="0" dirty="0" smtClean="0"/>
              <a:t> MATLAB.</a:t>
            </a:r>
          </a:p>
          <a:p>
            <a:endParaRPr lang="en-CA" baseline="0" dirty="0" smtClean="0"/>
          </a:p>
          <a:p>
            <a:r>
              <a:rPr lang="en-CA" baseline="0" dirty="0" smtClean="0"/>
              <a:t>We already know they are not explicitly declared.</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22</a:t>
            </a:fld>
            <a:endParaRPr lang="en-US" dirty="0"/>
          </a:p>
        </p:txBody>
      </p:sp>
      <p:sp>
        <p:nvSpPr>
          <p:cNvPr id="5" name="Date Placeholder 4"/>
          <p:cNvSpPr>
            <a:spLocks noGrp="1"/>
          </p:cNvSpPr>
          <p:nvPr>
            <p:ph type="dt" idx="11"/>
          </p:nvPr>
        </p:nvSpPr>
        <p:spPr/>
        <p:txBody>
          <a:bodyPr/>
          <a:lstStyle/>
          <a:p>
            <a:fld id="{CD654F85-9174-4738-955E-A1D380C54D47}" type="datetime1">
              <a:rPr lang="en-US" smtClean="0"/>
              <a:t>7/1/2011</a:t>
            </a:fld>
            <a:endParaRPr lang="en-US"/>
          </a:p>
        </p:txBody>
      </p:sp>
      <p:sp>
        <p:nvSpPr>
          <p:cNvPr id="6" name="Footer Placeholder 5"/>
          <p:cNvSpPr>
            <a:spLocks noGrp="1"/>
          </p:cNvSpPr>
          <p:nvPr>
            <p:ph type="ftr" sz="quarter" idx="12"/>
          </p:nvPr>
        </p:nvSpPr>
        <p:spPr/>
        <p:txBody>
          <a:bodyPr/>
          <a:lstStyle/>
          <a:p>
            <a:r>
              <a:rPr lang="en-US" smtClean="0"/>
              <a:t>Leverhulme Lecture #1</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Now let's</a:t>
            </a:r>
            <a:r>
              <a:rPr lang="en-CA" baseline="0" dirty="0" smtClean="0"/>
              <a:t> look at the high-level data types.     A variable can be either data or a function handle.  If it is data, then it could be an array, which is homogenous,  a </a:t>
            </a:r>
            <a:r>
              <a:rPr lang="en-CA" baseline="0" dirty="0" err="1" smtClean="0"/>
              <a:t>cellarray</a:t>
            </a:r>
            <a:r>
              <a:rPr lang="en-CA" baseline="0" dirty="0" smtClean="0"/>
              <a:t> which is effectively an array of cells, where each cell can contain a different type,  or it can be a </a:t>
            </a:r>
            <a:r>
              <a:rPr lang="en-CA" baseline="0" dirty="0" err="1" smtClean="0"/>
              <a:t>struct</a:t>
            </a:r>
            <a:r>
              <a:rPr lang="en-CA" baseline="0" dirty="0" smtClean="0"/>
              <a:t> with named fields.</a:t>
            </a:r>
            <a:endParaRPr lang="en-CA" dirty="0"/>
          </a:p>
        </p:txBody>
      </p:sp>
      <p:sp>
        <p:nvSpPr>
          <p:cNvPr id="4" name="Date Placeholder 3"/>
          <p:cNvSpPr>
            <a:spLocks noGrp="1"/>
          </p:cNvSpPr>
          <p:nvPr>
            <p:ph type="dt" idx="10"/>
          </p:nvPr>
        </p:nvSpPr>
        <p:spPr/>
        <p:txBody>
          <a:bodyPr/>
          <a:lstStyle/>
          <a:p>
            <a:fld id="{A92F2481-8C52-451A-BA40-1D8DFDB2550F}"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Variables</a:t>
            </a:r>
            <a:r>
              <a:rPr lang="en-CA" baseline="0" dirty="0" smtClean="0"/>
              <a:t> are by default local.   They are implicitly declared through assignments, or through load statements.    Variables can hold different types at different places in the body of a function/script.</a:t>
            </a:r>
            <a:endParaRPr lang="en-CA" dirty="0"/>
          </a:p>
        </p:txBody>
      </p:sp>
      <p:sp>
        <p:nvSpPr>
          <p:cNvPr id="4" name="Date Placeholder 3"/>
          <p:cNvSpPr>
            <a:spLocks noGrp="1"/>
          </p:cNvSpPr>
          <p:nvPr>
            <p:ph type="dt" idx="10"/>
          </p:nvPr>
        </p:nvSpPr>
        <p:spPr/>
        <p:txBody>
          <a:bodyPr/>
          <a:lstStyle/>
          <a:p>
            <a:fld id="{C30D045F-EB39-4E5F-A323-DAD96CE72965}"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can think of the environment</a:t>
            </a:r>
            <a:r>
              <a:rPr lang="en-CA" baseline="0" dirty="0" smtClean="0"/>
              <a:t> as being a collection of workspace,  one for </a:t>
            </a:r>
            <a:r>
              <a:rPr lang="en-CA" baseline="0" dirty="0" err="1" smtClean="0"/>
              <a:t>globals</a:t>
            </a:r>
            <a:r>
              <a:rPr lang="en-CA" baseline="0" dirty="0" smtClean="0"/>
              <a:t> and </a:t>
            </a:r>
            <a:r>
              <a:rPr lang="en-CA" baseline="0" dirty="0" err="1" smtClean="0"/>
              <a:t>persistents</a:t>
            </a:r>
            <a:r>
              <a:rPr lang="en-CA" baseline="0" dirty="0" smtClean="0"/>
              <a:t>, one for the read-</a:t>
            </a:r>
            <a:r>
              <a:rPr lang="en-CA" baseline="0" dirty="0" err="1" smtClean="0"/>
              <a:t>eval</a:t>
            </a:r>
            <a:r>
              <a:rPr lang="en-CA" baseline="0" dirty="0" smtClean="0"/>
              <a:t>-print-loop and one for each function call.</a:t>
            </a:r>
            <a:endParaRPr lang="en-CA" dirty="0"/>
          </a:p>
        </p:txBody>
      </p:sp>
      <p:sp>
        <p:nvSpPr>
          <p:cNvPr id="4" name="Date Placeholder 3"/>
          <p:cNvSpPr>
            <a:spLocks noGrp="1"/>
          </p:cNvSpPr>
          <p:nvPr>
            <p:ph type="dt" idx="10"/>
          </p:nvPr>
        </p:nvSpPr>
        <p:spPr/>
        <p:txBody>
          <a:bodyPr/>
          <a:lstStyle/>
          <a:p>
            <a:fld id="{CD20030D-D77F-4F6A-894B-F654C3B1BE28}"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are variables looked up?    If global/persistent,</a:t>
            </a:r>
            <a:r>
              <a:rPr lang="en-CA" baseline="0" dirty="0" smtClean="0"/>
              <a:t> look in the global/persistent workspace, otherwise lookup in the current workspace.  If not found, then may trigger a run-time error.</a:t>
            </a:r>
            <a:endParaRPr lang="en-CA" dirty="0"/>
          </a:p>
        </p:txBody>
      </p:sp>
      <p:sp>
        <p:nvSpPr>
          <p:cNvPr id="4" name="Date Placeholder 3"/>
          <p:cNvSpPr>
            <a:spLocks noGrp="1"/>
          </p:cNvSpPr>
          <p:nvPr>
            <p:ph type="dt" idx="10"/>
          </p:nvPr>
        </p:nvSpPr>
        <p:spPr/>
        <p:txBody>
          <a:bodyPr/>
          <a:lstStyle/>
          <a:p>
            <a:fld id="{78180F94-5579-4FAB-82F5-EAE9F06B5588}"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some tricky</a:t>
            </a:r>
            <a:r>
              <a:rPr lang="en-CA" baseline="0" dirty="0" smtClean="0"/>
              <a:t> and non-obvious features in MATLAB.</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27</a:t>
            </a:fld>
            <a:endParaRPr lang="en-US" dirty="0"/>
          </a:p>
        </p:txBody>
      </p:sp>
      <p:sp>
        <p:nvSpPr>
          <p:cNvPr id="5" name="Date Placeholder 4"/>
          <p:cNvSpPr>
            <a:spLocks noGrp="1"/>
          </p:cNvSpPr>
          <p:nvPr>
            <p:ph type="dt" idx="11"/>
          </p:nvPr>
        </p:nvSpPr>
        <p:spPr/>
        <p:txBody>
          <a:bodyPr/>
          <a:lstStyle/>
          <a:p>
            <a:fld id="{C2140BC6-FEBE-46A1-B64E-FF0443C73718}" type="datetime1">
              <a:rPr lang="en-US" smtClean="0"/>
              <a:t>7/1/2011</a:t>
            </a:fld>
            <a:endParaRPr lang="en-US"/>
          </a:p>
        </p:txBody>
      </p:sp>
      <p:sp>
        <p:nvSpPr>
          <p:cNvPr id="6" name="Footer Placeholder 5"/>
          <p:cNvSpPr>
            <a:spLocks noGrp="1"/>
          </p:cNvSpPr>
          <p:nvPr>
            <p:ph type="ftr" sz="quarter" idx="12"/>
          </p:nvPr>
        </p:nvSpPr>
        <p:spPr/>
        <p:txBody>
          <a:bodyPr/>
          <a:lstStyle/>
          <a:p>
            <a:r>
              <a:rPr lang="en-US" smtClean="0"/>
              <a:t>Leverhulme Lecture #1</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quite a few irritating issues with the MATLAB syntax</a:t>
            </a:r>
            <a:r>
              <a:rPr lang="en-CA" baseline="0" dirty="0" smtClean="0"/>
              <a:t> that are hard to handle with standard parsing tools.  </a:t>
            </a:r>
            <a:endParaRPr lang="en-CA" dirty="0"/>
          </a:p>
        </p:txBody>
      </p:sp>
      <p:sp>
        <p:nvSpPr>
          <p:cNvPr id="4" name="Date Placeholder 3"/>
          <p:cNvSpPr>
            <a:spLocks noGrp="1"/>
          </p:cNvSpPr>
          <p:nvPr>
            <p:ph type="dt" idx="10"/>
          </p:nvPr>
        </p:nvSpPr>
        <p:spPr/>
        <p:txBody>
          <a:bodyPr/>
          <a:lstStyle/>
          <a:p>
            <a:fld id="{DDB88F6E-7AB1-42CA-82F3-FD9941E31A25}"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also</a:t>
            </a:r>
            <a:r>
              <a:rPr lang="en-CA" baseline="0" dirty="0" smtClean="0"/>
              <a:t> several potentially evil dynamic features.</a:t>
            </a:r>
          </a:p>
          <a:p>
            <a:endParaRPr lang="en-CA" baseline="0" dirty="0" smtClean="0"/>
          </a:p>
          <a:p>
            <a:r>
              <a:rPr lang="en-CA" baseline="0" dirty="0" smtClean="0"/>
              <a:t>First, when a function is called, not all arguments need to be provided.   In the body of the function one can check to see how many arguments were provided, and then assign a default value to the missing ones (as in line 2 of </a:t>
            </a:r>
            <a:r>
              <a:rPr lang="en-CA" baseline="0" dirty="0" err="1" smtClean="0"/>
              <a:t>ProdSumNargs</a:t>
            </a:r>
            <a:r>
              <a:rPr lang="en-CA" baseline="0" dirty="0" smtClean="0"/>
              <a:t>).</a:t>
            </a:r>
          </a:p>
          <a:p>
            <a:endParaRPr lang="en-CA" baseline="0" dirty="0" smtClean="0"/>
          </a:p>
          <a:p>
            <a:r>
              <a:rPr lang="en-CA" baseline="0" dirty="0" smtClean="0"/>
              <a:t>Similarly a call to a function need not capture all of the output arguments.</a:t>
            </a:r>
          </a:p>
          <a:p>
            <a:endParaRPr lang="en-CA" baseline="0" dirty="0" smtClean="0"/>
          </a:p>
          <a:p>
            <a:r>
              <a:rPr lang="en-CA" baseline="0" dirty="0" smtClean="0"/>
              <a:t>There are several kinds of </a:t>
            </a:r>
            <a:r>
              <a:rPr lang="en-CA" baseline="0" dirty="0" err="1" smtClean="0"/>
              <a:t>eval</a:t>
            </a:r>
            <a:r>
              <a:rPr lang="en-CA" baseline="0" dirty="0" smtClean="0"/>
              <a:t>,  including the ordinary one,  </a:t>
            </a:r>
            <a:r>
              <a:rPr lang="en-CA" baseline="0" dirty="0" err="1" smtClean="0"/>
              <a:t>evalin</a:t>
            </a:r>
            <a:r>
              <a:rPr lang="en-CA" baseline="0" dirty="0" smtClean="0"/>
              <a:t> – which is used to </a:t>
            </a:r>
            <a:r>
              <a:rPr lang="en-CA" baseline="0" dirty="0" err="1" smtClean="0"/>
              <a:t>eval</a:t>
            </a:r>
            <a:r>
              <a:rPr lang="en-CA" baseline="0" dirty="0" smtClean="0"/>
              <a:t> an expression is a different context (such as the calling functions context) and </a:t>
            </a:r>
            <a:r>
              <a:rPr lang="en-CA" baseline="0" dirty="0" err="1" smtClean="0"/>
              <a:t>assignin</a:t>
            </a:r>
            <a:r>
              <a:rPr lang="en-CA" baseline="0" dirty="0" smtClean="0"/>
              <a:t> which is used to assign to a variable in the calling context.</a:t>
            </a:r>
          </a:p>
          <a:p>
            <a:endParaRPr lang="en-CA" baseline="0" dirty="0" smtClean="0"/>
          </a:p>
          <a:p>
            <a:r>
              <a:rPr lang="en-CA" baseline="0" dirty="0" err="1" smtClean="0"/>
              <a:t>Cd</a:t>
            </a:r>
            <a:r>
              <a:rPr lang="en-CA" baseline="0" dirty="0" smtClean="0"/>
              <a:t> and </a:t>
            </a:r>
            <a:r>
              <a:rPr lang="en-CA" baseline="0" dirty="0" err="1" smtClean="0"/>
              <a:t>addpath</a:t>
            </a:r>
            <a:r>
              <a:rPr lang="en-CA" baseline="0" dirty="0" smtClean="0"/>
              <a:t> can be used to dynamically change the current directory or modify the path, which causes a change in function lookup.</a:t>
            </a:r>
          </a:p>
          <a:p>
            <a:endParaRPr lang="en-CA" baseline="0" dirty="0" smtClean="0"/>
          </a:p>
          <a:p>
            <a:r>
              <a:rPr lang="en-CA" baseline="0" dirty="0" smtClean="0"/>
              <a:t>Load can be used to load stored variables from a file, and so may cause new variables to be created in the current workspace.</a:t>
            </a:r>
          </a:p>
          <a:p>
            <a:endParaRPr lang="en-CA" dirty="0"/>
          </a:p>
        </p:txBody>
      </p:sp>
      <p:sp>
        <p:nvSpPr>
          <p:cNvPr id="4" name="Date Placeholder 3"/>
          <p:cNvSpPr>
            <a:spLocks noGrp="1"/>
          </p:cNvSpPr>
          <p:nvPr>
            <p:ph type="dt" idx="10"/>
          </p:nvPr>
        </p:nvSpPr>
        <p:spPr/>
        <p:txBody>
          <a:bodyPr/>
          <a:lstStyle/>
          <a:p>
            <a:fld id="{440EE06A-30C0-48DE-A31C-8424487AA5BA}"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CA" dirty="0" smtClean="0"/>
              <a:t>October</a:t>
            </a:r>
            <a:r>
              <a:rPr lang="en-CA" baseline="0" dirty="0" smtClean="0"/>
              <a:t> 2010 article in Nature, by </a:t>
            </a:r>
            <a:r>
              <a:rPr lang="en-CA" baseline="0" dirty="0" err="1" smtClean="0"/>
              <a:t>Zeeya</a:t>
            </a:r>
            <a:r>
              <a:rPr lang="en-CA" baseline="0" dirty="0" smtClean="0"/>
              <a:t> </a:t>
            </a:r>
            <a:r>
              <a:rPr lang="en-CA" baseline="0" dirty="0" err="1" smtClean="0"/>
              <a:t>Merali</a:t>
            </a:r>
            <a:r>
              <a:rPr lang="en-CA" baseline="0" dirty="0" smtClean="0"/>
              <a:t>.    Survey of 2000 scientists.    </a:t>
            </a:r>
          </a:p>
          <a:p>
            <a:pPr defTabSz="966612">
              <a:defRPr/>
            </a:pPr>
            <a:endParaRPr lang="en-CA" baseline="0" dirty="0" smtClean="0"/>
          </a:p>
          <a:p>
            <a:pPr defTabSz="966612">
              <a:defRPr/>
            </a:pPr>
            <a:r>
              <a:rPr lang="en-CA" baseline="0" dirty="0" smtClean="0"/>
              <a:t>It is important that compiler/PL researchers aim to provide programming languages and systems that both provide:</a:t>
            </a:r>
          </a:p>
          <a:p>
            <a:pPr defTabSz="966612">
              <a:buFont typeface="Arial" pitchFamily="34" charset="0"/>
              <a:buChar char="•"/>
              <a:defRPr/>
            </a:pPr>
            <a:r>
              <a:rPr lang="en-CA" dirty="0" smtClean="0"/>
              <a:t> programming environments in which scientists can program easily</a:t>
            </a:r>
          </a:p>
          <a:p>
            <a:pPr defTabSz="966612">
              <a:buFont typeface="Arial" pitchFamily="34" charset="0"/>
              <a:buChar char="•"/>
              <a:defRPr/>
            </a:pPr>
            <a:r>
              <a:rPr lang="en-CA" baseline="0" dirty="0" smtClean="0"/>
              <a:t> systems that lead to solid and extensible code.</a:t>
            </a:r>
          </a:p>
          <a:p>
            <a:pPr defTabSz="966612">
              <a:buFont typeface="Arial" pitchFamily="34" charset="0"/>
              <a:buNone/>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3</a:t>
            </a:fld>
            <a:endParaRPr lang="en-US"/>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8370F06C-FA70-410E-A78C-9D5258432E03}" type="datetime1">
              <a:rPr lang="en-US" smtClean="0"/>
              <a:t>7/1/2011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two styles of looking up an identifier,  the old</a:t>
            </a:r>
            <a:r>
              <a:rPr lang="en-CA" baseline="0" dirty="0" smtClean="0"/>
              <a:t> style interpreter based lookup,  and a new lookup implemented in MATLAB 7, which has a JIT.   This change in lookup has effectively changed the semantics of MATLAB, and so all tools that handle modern MATLAB must implement the new semantics.</a:t>
            </a:r>
          </a:p>
          <a:p>
            <a:endParaRPr lang="en-CA" baseline="0" dirty="0" smtClean="0"/>
          </a:p>
          <a:p>
            <a:r>
              <a:rPr lang="en-CA" baseline="0" dirty="0" smtClean="0"/>
              <a:t>In the new semantics,  at first load time each identifier is assigned a kind.  This is, presumably, to allow for more efficient code generation.  The kinds are VAR, FN and ID.</a:t>
            </a:r>
          </a:p>
          <a:p>
            <a:endParaRPr lang="en-CA" baseline="0" dirty="0" smtClean="0"/>
          </a:p>
          <a:p>
            <a:r>
              <a:rPr lang="en-CA" baseline="0" dirty="0" smtClean="0"/>
              <a:t>We cannot find any documentation on this,  but have written a paper on this topic, submitted to OOPSLA.</a:t>
            </a:r>
            <a:endParaRPr lang="en-CA" dirty="0"/>
          </a:p>
        </p:txBody>
      </p:sp>
      <p:sp>
        <p:nvSpPr>
          <p:cNvPr id="4" name="Date Placeholder 3"/>
          <p:cNvSpPr>
            <a:spLocks noGrp="1"/>
          </p:cNvSpPr>
          <p:nvPr>
            <p:ph type="dt" idx="10"/>
          </p:nvPr>
        </p:nvSpPr>
        <p:spPr/>
        <p:txBody>
          <a:bodyPr/>
          <a:lstStyle/>
          <a:p>
            <a:fld id="{077DFEE4-2485-4136-8CD1-241EB5EAF761}"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Talk about front-end</a:t>
            </a:r>
            <a:r>
              <a:rPr lang="en-CA" baseline="0" dirty="0" smtClean="0"/>
              <a:t> and back-ends,  then focus on middle part – topic of this talk.</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31</a:t>
            </a:fld>
            <a:endParaRPr lang="en-US" dirty="0"/>
          </a:p>
        </p:txBody>
      </p:sp>
      <p:sp>
        <p:nvSpPr>
          <p:cNvPr id="5" name="Date Placeholder 4"/>
          <p:cNvSpPr>
            <a:spLocks noGrp="1"/>
          </p:cNvSpPr>
          <p:nvPr>
            <p:ph type="dt" idx="11"/>
          </p:nvPr>
        </p:nvSpPr>
        <p:spPr/>
        <p:txBody>
          <a:bodyPr/>
          <a:lstStyle/>
          <a:p>
            <a:fld id="{02CB9E67-8421-40D5-8B03-CD290AD33E0D}" type="datetime1">
              <a:rPr lang="en-US" smtClean="0"/>
              <a:t>7/1/2011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Implemented in Java and Java-based</a:t>
            </a:r>
            <a:r>
              <a:rPr lang="en-CA" baseline="0" dirty="0" smtClean="0"/>
              <a:t> tools.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32</a:t>
            </a:fld>
            <a:endParaRPr lang="en-US" dirty="0"/>
          </a:p>
        </p:txBody>
      </p:sp>
      <p:sp>
        <p:nvSpPr>
          <p:cNvPr id="5" name="Date Placeholder 4"/>
          <p:cNvSpPr>
            <a:spLocks noGrp="1"/>
          </p:cNvSpPr>
          <p:nvPr>
            <p:ph type="dt" idx="11"/>
          </p:nvPr>
        </p:nvSpPr>
        <p:spPr/>
        <p:txBody>
          <a:bodyPr/>
          <a:lstStyle/>
          <a:p>
            <a:fld id="{58BD2A6F-A45B-44BC-BC45-C02617AF8C76}" type="datetime1">
              <a:rPr lang="en-US" smtClean="0"/>
              <a:t>7/1/2011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Kind Analysis implemented</a:t>
            </a:r>
            <a:r>
              <a:rPr lang="en-CA" baseline="0" dirty="0" smtClean="0"/>
              <a:t> on </a:t>
            </a:r>
            <a:r>
              <a:rPr lang="en-CA" baseline="0" dirty="0" err="1" smtClean="0"/>
              <a:t>McAST</a:t>
            </a:r>
            <a:r>
              <a:rPr lang="en-CA" baseline="0" dirty="0" smtClean="0"/>
              <a:t>,  handle analysis implemented on </a:t>
            </a:r>
            <a:r>
              <a:rPr lang="en-CA" baseline="0" dirty="0" err="1" smtClean="0"/>
              <a:t>McLAST</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33</a:t>
            </a:fld>
            <a:endParaRPr lang="en-US" dirty="0"/>
          </a:p>
        </p:txBody>
      </p:sp>
      <p:sp>
        <p:nvSpPr>
          <p:cNvPr id="5" name="Date Placeholder 4"/>
          <p:cNvSpPr>
            <a:spLocks noGrp="1"/>
          </p:cNvSpPr>
          <p:nvPr>
            <p:ph type="dt" idx="11"/>
          </p:nvPr>
        </p:nvSpPr>
        <p:spPr/>
        <p:txBody>
          <a:bodyPr/>
          <a:lstStyle/>
          <a:p>
            <a:fld id="{EEC5C6FE-3DC6-440B-933A-30EE8A962F2F}" type="datetime1">
              <a:rPr lang="en-US" smtClean="0"/>
              <a:t>7/1/2011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35</a:t>
            </a:fld>
            <a:endParaRPr lang="en-US" dirty="0"/>
          </a:p>
        </p:txBody>
      </p:sp>
      <p:sp>
        <p:nvSpPr>
          <p:cNvPr id="5" name="Date Placeholder 4"/>
          <p:cNvSpPr>
            <a:spLocks noGrp="1"/>
          </p:cNvSpPr>
          <p:nvPr>
            <p:ph type="dt" idx="11"/>
          </p:nvPr>
        </p:nvSpPr>
        <p:spPr/>
        <p:txBody>
          <a:bodyPr/>
          <a:lstStyle/>
          <a:p>
            <a:fld id="{072A4988-2859-4643-A044-6ED965B348C7}" type="datetime1">
              <a:rPr lang="en-US" smtClean="0"/>
              <a:t>7/1/2011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36</a:t>
            </a:fld>
            <a:endParaRPr lang="en-US" dirty="0"/>
          </a:p>
        </p:txBody>
      </p:sp>
      <p:sp>
        <p:nvSpPr>
          <p:cNvPr id="5" name="Date Placeholder 4"/>
          <p:cNvSpPr>
            <a:spLocks noGrp="1"/>
          </p:cNvSpPr>
          <p:nvPr>
            <p:ph type="dt" idx="11"/>
          </p:nvPr>
        </p:nvSpPr>
        <p:spPr/>
        <p:txBody>
          <a:bodyPr/>
          <a:lstStyle/>
          <a:p>
            <a:fld id="{6FBE5DAA-36BA-4637-9806-00653560596D}" type="datetime1">
              <a:rPr lang="en-US" smtClean="0"/>
              <a:t>7/1/2011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37</a:t>
            </a:fld>
            <a:endParaRPr lang="en-US" dirty="0"/>
          </a:p>
        </p:txBody>
      </p:sp>
      <p:sp>
        <p:nvSpPr>
          <p:cNvPr id="5" name="Date Placeholder 4"/>
          <p:cNvSpPr>
            <a:spLocks noGrp="1"/>
          </p:cNvSpPr>
          <p:nvPr>
            <p:ph type="dt" idx="11"/>
          </p:nvPr>
        </p:nvSpPr>
        <p:spPr/>
        <p:txBody>
          <a:bodyPr/>
          <a:lstStyle/>
          <a:p>
            <a:fld id="{C5623F9F-9BC9-4C85-9EA7-26075BC08934}" type="datetime1">
              <a:rPr lang="en-US" smtClean="0"/>
              <a:t>7/1/2011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two styles of looking up an identifier,  the old</a:t>
            </a:r>
            <a:r>
              <a:rPr lang="en-CA" baseline="0" dirty="0" smtClean="0"/>
              <a:t> style interpreter based lookup,  and a new lookup implemented in MATLAB 7, which has a JIT.   This change in lookup has effectively changed the semantics of MATLAB, and so all tools that handle modern MATLAB must implement the new semantics.</a:t>
            </a:r>
          </a:p>
          <a:p>
            <a:endParaRPr lang="en-CA" baseline="0" dirty="0" smtClean="0"/>
          </a:p>
          <a:p>
            <a:r>
              <a:rPr lang="en-CA" baseline="0" dirty="0" smtClean="0"/>
              <a:t>In the new semantics,  at first load time each identifier is assigned a kind.  This is, presumably, to allow for more efficient code generation.  The kinds are VAR, FN and ID.</a:t>
            </a:r>
          </a:p>
          <a:p>
            <a:endParaRPr lang="en-CA" baseline="0" dirty="0" smtClean="0"/>
          </a:p>
          <a:p>
            <a:r>
              <a:rPr lang="en-CA" baseline="0" dirty="0" smtClean="0"/>
              <a:t>We cannot find any documentation on this,  but have written a paper on this topic, submitted to OOPSLA.</a:t>
            </a:r>
            <a:endParaRPr lang="en-CA" dirty="0"/>
          </a:p>
        </p:txBody>
      </p:sp>
      <p:sp>
        <p:nvSpPr>
          <p:cNvPr id="4" name="Date Placeholder 3"/>
          <p:cNvSpPr>
            <a:spLocks noGrp="1"/>
          </p:cNvSpPr>
          <p:nvPr>
            <p:ph type="dt" idx="10"/>
          </p:nvPr>
        </p:nvSpPr>
        <p:spPr/>
        <p:txBody>
          <a:bodyPr/>
          <a:lstStyle/>
          <a:p>
            <a:fld id="{3434E60F-B37E-4F40-A182-148DDD1CB09D}"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41</a:t>
            </a:fld>
            <a:endParaRPr lang="en-US" dirty="0"/>
          </a:p>
        </p:txBody>
      </p:sp>
      <p:sp>
        <p:nvSpPr>
          <p:cNvPr id="5" name="Date Placeholder 4"/>
          <p:cNvSpPr>
            <a:spLocks noGrp="1"/>
          </p:cNvSpPr>
          <p:nvPr>
            <p:ph type="dt" idx="11"/>
          </p:nvPr>
        </p:nvSpPr>
        <p:spPr/>
        <p:txBody>
          <a:bodyPr/>
          <a:lstStyle/>
          <a:p>
            <a:fld id="{8FF90A80-F196-48DD-B573-1C8EADD0B420}" type="datetime1">
              <a:rPr lang="en-US" smtClean="0"/>
              <a:t>7/1/2011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take a</a:t>
            </a:r>
            <a:r>
              <a:rPr lang="en-CA" baseline="0" dirty="0" smtClean="0"/>
              <a:t> quick look at the kind assignment algorithm.   Effectively it must visit all statements in the body of the function and assign a kind.  The algorithm implemented by MATHWORKs is neither flow-sensitive nor flow-insensitive,  but traversal-sensitive.    In this example, "a" and "r" are parameters, so they are variables.   "x" and "f" are assigned-to, so they are variables.   "sin" has its handle taken, so it is a FN.  "</a:t>
            </a:r>
            <a:r>
              <a:rPr lang="en-CA" baseline="0" dirty="0" err="1" smtClean="0"/>
              <a:t>i</a:t>
            </a:r>
            <a:r>
              <a:rPr lang="en-CA" baseline="0" dirty="0" smtClean="0"/>
              <a:t>", "j", "sum" are also FN because:  (a) they are not VAR, and (b) they can be found when looked in the current fn/file/directory/path.   Identifier "s" is not directly </a:t>
            </a:r>
            <a:r>
              <a:rPr lang="en-CA" baseline="0" dirty="0" err="1" smtClean="0"/>
              <a:t>definded</a:t>
            </a:r>
            <a:r>
              <a:rPr lang="en-CA" baseline="0" dirty="0" smtClean="0"/>
              <a:t>, nor can it be found upon a function lookup,  so its kind is left as ID, and a fully dynamic lookup will be used at runtime.  In this case when you run the program, "s" will be found in the workspace.</a:t>
            </a:r>
          </a:p>
          <a:p>
            <a:endParaRPr lang="en-CA" baseline="0" dirty="0" smtClean="0"/>
          </a:p>
          <a:p>
            <a:r>
              <a:rPr lang="en-CA" baseline="0" dirty="0" smtClean="0"/>
              <a:t>2</a:t>
            </a:r>
            <a:r>
              <a:rPr lang="en-CA" baseline="30000" dirty="0" smtClean="0"/>
              <a:t>nd</a:t>
            </a:r>
            <a:r>
              <a:rPr lang="en-CA" baseline="0" dirty="0" smtClean="0"/>
              <a:t> click:  trace of running,  note that the statements in the body of </a:t>
            </a:r>
            <a:r>
              <a:rPr lang="en-CA" baseline="0" dirty="0" err="1" smtClean="0"/>
              <a:t>KindEx</a:t>
            </a:r>
            <a:r>
              <a:rPr lang="en-CA" baseline="0" dirty="0" smtClean="0"/>
              <a:t> are not terminated by ";",  so the results of the statements are echoed at run-time.</a:t>
            </a:r>
            <a:endParaRPr lang="en-CA" dirty="0"/>
          </a:p>
        </p:txBody>
      </p:sp>
      <p:sp>
        <p:nvSpPr>
          <p:cNvPr id="4" name="Date Placeholder 3"/>
          <p:cNvSpPr>
            <a:spLocks noGrp="1"/>
          </p:cNvSpPr>
          <p:nvPr>
            <p:ph type="dt" idx="10"/>
          </p:nvPr>
        </p:nvSpPr>
        <p:spPr/>
        <p:txBody>
          <a:bodyPr/>
          <a:lstStyle/>
          <a:p>
            <a:fld id="{3F213292-E95E-4625-BEBE-CE79C0779CA5}" type="datetime1">
              <a:rPr lang="en-US" smtClean="0"/>
              <a:t>7/1/2011</a:t>
            </a:fld>
            <a:endParaRPr lang="en-US"/>
          </a:p>
        </p:txBody>
      </p:sp>
      <p:sp>
        <p:nvSpPr>
          <p:cNvPr id="5" name="Footer Placeholder 4"/>
          <p:cNvSpPr>
            <a:spLocks noGrp="1"/>
          </p:cNvSpPr>
          <p:nvPr>
            <p:ph type="ftr" sz="quarter" idx="11"/>
          </p:nvPr>
        </p:nvSpPr>
        <p:spPr/>
        <p:txBody>
          <a:bodyPr/>
          <a:lstStyle/>
          <a:p>
            <a:r>
              <a:rPr lang="en-US"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Scientist in upper right ... Many different applications to program,</a:t>
            </a:r>
            <a:r>
              <a:rPr lang="en-CA" baseline="0" dirty="0" smtClean="0"/>
              <a:t>  which language to pick?   Increasingly picking dynamic or scripting languages.   Many scientific and engineering computations use MATLAB.</a:t>
            </a:r>
          </a:p>
          <a:p>
            <a:endParaRPr lang="en-CA" baseline="0" dirty="0" smtClean="0"/>
          </a:p>
          <a:p>
            <a:r>
              <a:rPr lang="en-CA" baseline="0" dirty="0" smtClean="0"/>
              <a:t>Computer Scientist,  Compiler writer, lower left.   Has worked on compilers and tools for object-oriented and aspect-oriented languages ... But scientists are not interested in these languages.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4</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55C4BC9A-691E-4122-BD79-3C2B7A037DDD}" type="datetime1">
              <a:rPr lang="en-US" smtClean="0"/>
              <a:t>7/1/2011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44</a:t>
            </a:fld>
            <a:endParaRPr lang="en-US" dirty="0"/>
          </a:p>
        </p:txBody>
      </p:sp>
      <p:sp>
        <p:nvSpPr>
          <p:cNvPr id="5" name="Date Placeholder 4"/>
          <p:cNvSpPr>
            <a:spLocks noGrp="1"/>
          </p:cNvSpPr>
          <p:nvPr>
            <p:ph type="dt" idx="11"/>
          </p:nvPr>
        </p:nvSpPr>
        <p:spPr/>
        <p:txBody>
          <a:bodyPr/>
          <a:lstStyle/>
          <a:p>
            <a:fld id="{341C38B1-C387-4758-8F25-82BACF87CE6D}" type="datetime1">
              <a:rPr lang="en-US" smtClean="0"/>
              <a:t>7/1/2011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46</a:t>
            </a:fld>
            <a:endParaRPr lang="en-US" dirty="0"/>
          </a:p>
        </p:txBody>
      </p:sp>
      <p:sp>
        <p:nvSpPr>
          <p:cNvPr id="5" name="Date Placeholder 4"/>
          <p:cNvSpPr>
            <a:spLocks noGrp="1"/>
          </p:cNvSpPr>
          <p:nvPr>
            <p:ph type="dt" idx="11"/>
          </p:nvPr>
        </p:nvSpPr>
        <p:spPr/>
        <p:txBody>
          <a:bodyPr/>
          <a:lstStyle/>
          <a:p>
            <a:fld id="{F2468043-1855-4748-B719-B11AF3FC8274}" type="datetime1">
              <a:rPr lang="en-US" smtClean="0"/>
              <a:t>7/1/2011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48</a:t>
            </a:fld>
            <a:endParaRPr lang="en-US" dirty="0"/>
          </a:p>
        </p:txBody>
      </p:sp>
      <p:sp>
        <p:nvSpPr>
          <p:cNvPr id="5" name="Date Placeholder 4"/>
          <p:cNvSpPr>
            <a:spLocks noGrp="1"/>
          </p:cNvSpPr>
          <p:nvPr>
            <p:ph type="dt" idx="11"/>
          </p:nvPr>
        </p:nvSpPr>
        <p:spPr/>
        <p:txBody>
          <a:bodyPr/>
          <a:lstStyle/>
          <a:p>
            <a:fld id="{94D82F32-F2B9-4FE7-98A0-14D9040B6D3E}" type="datetime1">
              <a:rPr lang="en-US" smtClean="0"/>
              <a:t>7/1/2011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49</a:t>
            </a:fld>
            <a:endParaRPr lang="en-US" dirty="0"/>
          </a:p>
        </p:txBody>
      </p:sp>
      <p:sp>
        <p:nvSpPr>
          <p:cNvPr id="5" name="Date Placeholder 4"/>
          <p:cNvSpPr>
            <a:spLocks noGrp="1"/>
          </p:cNvSpPr>
          <p:nvPr>
            <p:ph type="dt" idx="11"/>
          </p:nvPr>
        </p:nvSpPr>
        <p:spPr/>
        <p:txBody>
          <a:bodyPr/>
          <a:lstStyle/>
          <a:p>
            <a:fld id="{BC62D398-636E-4749-A45A-1A980A5329AF}" type="datetime1">
              <a:rPr lang="en-US" smtClean="0"/>
              <a:t>7/1/2011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50</a:t>
            </a:fld>
            <a:endParaRPr lang="en-US" dirty="0"/>
          </a:p>
        </p:txBody>
      </p:sp>
      <p:sp>
        <p:nvSpPr>
          <p:cNvPr id="5" name="Date Placeholder 4"/>
          <p:cNvSpPr>
            <a:spLocks noGrp="1"/>
          </p:cNvSpPr>
          <p:nvPr>
            <p:ph type="dt" idx="11"/>
          </p:nvPr>
        </p:nvSpPr>
        <p:spPr/>
        <p:txBody>
          <a:bodyPr/>
          <a:lstStyle/>
          <a:p>
            <a:fld id="{260395B2-9D75-4191-8CAB-5B136BDC7F5E}" type="datetime1">
              <a:rPr lang="en-US" smtClean="0"/>
              <a:t>7/1/2011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55</a:t>
            </a:fld>
            <a:endParaRPr lang="en-US" dirty="0"/>
          </a:p>
        </p:txBody>
      </p:sp>
      <p:sp>
        <p:nvSpPr>
          <p:cNvPr id="5" name="Date Placeholder 4"/>
          <p:cNvSpPr>
            <a:spLocks noGrp="1"/>
          </p:cNvSpPr>
          <p:nvPr>
            <p:ph type="dt" idx="11"/>
          </p:nvPr>
        </p:nvSpPr>
        <p:spPr/>
        <p:txBody>
          <a:bodyPr/>
          <a:lstStyle/>
          <a:p>
            <a:fld id="{8833C81A-8F67-461C-A81D-01ADC7F4A8E7}" type="datetime1">
              <a:rPr lang="en-US" smtClean="0"/>
              <a:t>7/1/2011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56</a:t>
            </a:fld>
            <a:endParaRPr lang="en-US" dirty="0"/>
          </a:p>
        </p:txBody>
      </p:sp>
      <p:sp>
        <p:nvSpPr>
          <p:cNvPr id="5" name="Date Placeholder 4"/>
          <p:cNvSpPr>
            <a:spLocks noGrp="1"/>
          </p:cNvSpPr>
          <p:nvPr>
            <p:ph type="dt" idx="11"/>
          </p:nvPr>
        </p:nvSpPr>
        <p:spPr/>
        <p:txBody>
          <a:bodyPr/>
          <a:lstStyle/>
          <a:p>
            <a:fld id="{C4B2FFA7-0EA2-4FE3-BD18-492B238C94B4}" type="datetime1">
              <a:rPr lang="en-US" smtClean="0"/>
              <a:t>7/1/2011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a lot of MATLAB users,  shouldn't we be doing something for them?</a:t>
            </a:r>
            <a:endParaRPr lang="en-CA" dirty="0"/>
          </a:p>
        </p:txBody>
      </p:sp>
      <p:sp>
        <p:nvSpPr>
          <p:cNvPr id="4" name="Date Placeholder 3"/>
          <p:cNvSpPr>
            <a:spLocks noGrp="1"/>
          </p:cNvSpPr>
          <p:nvPr>
            <p:ph type="dt" idx="10"/>
          </p:nvPr>
        </p:nvSpPr>
        <p:spPr/>
        <p:txBody>
          <a:bodyPr/>
          <a:lstStyle/>
          <a:p>
            <a:fld id="{ADE6A914-3027-4F12-A22C-BD862EA7A4E8}" type="datetime1">
              <a:rPr lang="en-US" smtClean="0"/>
              <a:t>7/1/2011</a:t>
            </a:fld>
            <a:endParaRPr lang="en-US"/>
          </a:p>
        </p:txBody>
      </p:sp>
      <p:sp>
        <p:nvSpPr>
          <p:cNvPr id="5" name="Footer Placeholder 4"/>
          <p:cNvSpPr>
            <a:spLocks noGrp="1"/>
          </p:cNvSpPr>
          <p:nvPr>
            <p:ph type="ftr" sz="quarter" idx="11"/>
          </p:nvPr>
        </p:nvSpPr>
        <p:spPr/>
        <p:txBody>
          <a:bodyPr/>
          <a:lstStyle/>
          <a:p>
            <a:r>
              <a:rPr lang="en-CA" smtClean="0"/>
              <a:t>Leverhulme Lecture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Check out the number and</a:t>
            </a:r>
            <a:r>
              <a:rPr lang="en-CA" baseline="0" dirty="0" smtClean="0"/>
              <a:t> variety of disciplines ….   </a:t>
            </a:r>
          </a:p>
          <a:p>
            <a:endParaRPr lang="en-CA" baseline="0" dirty="0" smtClean="0"/>
          </a:p>
          <a:p>
            <a:r>
              <a:rPr lang="en-CA" baseline="0" dirty="0" smtClean="0"/>
              <a:t>Books are often "how to" in terms of using MATLAB.   We also need some books that describe MATLAB in way that both uses solid PL terminology and foundations,  but also talks about the domain-specific applications.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6</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A8E751D2-3D18-45DC-8DD0-D45F82284848}" type="datetime1">
              <a:rPr lang="en-US" smtClean="0"/>
              <a:t>7/1/2011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Why</a:t>
            </a:r>
            <a:r>
              <a:rPr lang="en-CA" baseline="0" dirty="0" smtClean="0"/>
              <a:t> do scientists choose MATLAB?</a:t>
            </a:r>
          </a:p>
          <a:p>
            <a:endParaRPr lang="en-CA" baseline="0" dirty="0" smtClean="0"/>
          </a:p>
          <a:p>
            <a:r>
              <a:rPr lang="en-CA" baseline="0" dirty="0" smtClean="0"/>
              <a:t>Why not something like FORTRAN?  -  advantages are good compilers,  efficient execution.    </a:t>
            </a:r>
          </a:p>
          <a:p>
            <a:endParaRPr lang="en-CA" baseline="0" dirty="0" smtClean="0"/>
          </a:p>
          <a:p>
            <a:r>
              <a:rPr lang="en-CA" baseline="0" dirty="0" smtClean="0"/>
              <a:t>But programmers are choosing MATAB – faster prototyping – no types,  lots of toolboxes,  interactive development style...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7</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6A2D5D57-7C60-483E-AE4F-699660B8432E}" type="datetime1">
              <a:rPr lang="en-US" smtClean="0"/>
              <a:t>7/1/2011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Although Scientists like the interactive and "wild west" development style</a:t>
            </a:r>
            <a:r>
              <a:rPr lang="en-CA" baseline="0" dirty="0" smtClean="0"/>
              <a:t> of MATLAB,  what are the implications of choosing a dynamic "scripting" language like MATLAB?</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8</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4BF4C262-5B87-460F-8E88-D6AA4DAF522C}" type="datetime1">
              <a:rPr lang="en-US" smtClean="0"/>
              <a:t>7/1/2011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Original implementation by MATHWORKs interpreted,  their system now contains a JIT (which they call an "</a:t>
            </a:r>
            <a:r>
              <a:rPr lang="en-CA" dirty="0" err="1" smtClean="0"/>
              <a:t>accelerater</a:t>
            </a:r>
            <a:r>
              <a:rPr lang="en-CA" dirty="0" smtClean="0"/>
              <a:t>").</a:t>
            </a:r>
            <a:r>
              <a:rPr lang="en-CA" baseline="0" dirty="0" smtClean="0"/>
              <a:t>    Open implementations like Octave and </a:t>
            </a:r>
            <a:r>
              <a:rPr lang="en-CA" baseline="0" dirty="0" err="1" smtClean="0"/>
              <a:t>Scilab</a:t>
            </a:r>
            <a:r>
              <a:rPr lang="en-CA" baseline="0" dirty="0" smtClean="0"/>
              <a:t> are </a:t>
            </a:r>
            <a:r>
              <a:rPr lang="en-CA" baseline="0" dirty="0" err="1" smtClean="0"/>
              <a:t>interepreted</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9</a:t>
            </a:fld>
            <a:endParaRPr lang="en-US" dirty="0"/>
          </a:p>
        </p:txBody>
      </p:sp>
      <p:sp>
        <p:nvSpPr>
          <p:cNvPr id="6" name="Footer Placeholder 5"/>
          <p:cNvSpPr>
            <a:spLocks noGrp="1"/>
          </p:cNvSpPr>
          <p:nvPr>
            <p:ph type="ftr" sz="quarter" idx="12"/>
          </p:nvPr>
        </p:nvSpPr>
        <p:spPr/>
        <p:txBody>
          <a:bodyPr/>
          <a:lstStyle/>
          <a:p>
            <a:r>
              <a:rPr lang="en-CA" smtClean="0"/>
              <a:t>Leverhulme Lecture #1</a:t>
            </a:r>
            <a:endParaRPr lang="en-US"/>
          </a:p>
        </p:txBody>
      </p:sp>
      <p:sp>
        <p:nvSpPr>
          <p:cNvPr id="7" name="Date Placeholder 6"/>
          <p:cNvSpPr>
            <a:spLocks noGrp="1"/>
          </p:cNvSpPr>
          <p:nvPr>
            <p:ph type="dt" idx="13"/>
          </p:nvPr>
        </p:nvSpPr>
        <p:spPr/>
        <p:txBody>
          <a:bodyPr/>
          <a:lstStyle/>
          <a:p>
            <a:fld id="{7C374F4B-6ABA-47D8-8B13-1958F9A47642}" type="datetime1">
              <a:rPr lang="en-US" smtClean="0"/>
              <a:t>7/1/2011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914400" cy="365125"/>
          </a:xfrm>
        </p:spPr>
        <p:txBody>
          <a:bodyPr/>
          <a:lstStyle/>
          <a:p>
            <a:fld id="{1E2CE40F-1CC4-4DEF-B9B1-0EA956AC6B2B}" type="datetime1">
              <a:rPr lang="en-US" smtClean="0"/>
              <a:pPr/>
              <a:t>7/1/2011</a:t>
            </a:fld>
            <a:endParaRPr lang="en-US"/>
          </a:p>
        </p:txBody>
      </p:sp>
      <p:sp>
        <p:nvSpPr>
          <p:cNvPr id="5" name="Footer Placeholder 4"/>
          <p:cNvSpPr>
            <a:spLocks noGrp="1"/>
          </p:cNvSpPr>
          <p:nvPr>
            <p:ph type="ftr" sz="quarter" idx="11"/>
          </p:nvPr>
        </p:nvSpPr>
        <p:spPr>
          <a:xfrm>
            <a:off x="2286000" y="6356350"/>
            <a:ext cx="4495800" cy="365125"/>
          </a:xfrm>
        </p:spPr>
        <p:txBody>
          <a:bodyPr/>
          <a:lstStyle/>
          <a:p>
            <a:r>
              <a:rPr lang="en-US" smtClean="0"/>
              <a:t>McLab, Laurie Hendren, Leverhulme Lecture</a:t>
            </a:r>
            <a:endParaRPr lang="en-US"/>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890135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82296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fld id="{9C673065-0CB6-48AC-91F0-35E7592C2B03}" type="datetime1">
              <a:rPr lang="en-US" smtClean="0"/>
              <a:pPr/>
              <a:t>7/1/2011</a:t>
            </a:fld>
            <a:endParaRPr lang="en-US"/>
          </a:p>
        </p:txBody>
      </p:sp>
      <p:sp>
        <p:nvSpPr>
          <p:cNvPr id="5" name="Footer Placeholder 4"/>
          <p:cNvSpPr>
            <a:spLocks noGrp="1"/>
          </p:cNvSpPr>
          <p:nvPr>
            <p:ph type="ftr" sz="quarter" idx="11"/>
          </p:nvPr>
        </p:nvSpPr>
        <p:spPr>
          <a:xfrm>
            <a:off x="1828800" y="6356350"/>
            <a:ext cx="5181600" cy="365125"/>
          </a:xfrm>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7" name="Title 1"/>
          <p:cNvSpPr txBox="1">
            <a:spLocks/>
          </p:cNvSpPr>
          <p:nvPr userDrawn="1"/>
        </p:nvSpPr>
        <p:spPr>
          <a:xfrm>
            <a:off x="457200" y="274638"/>
            <a:ext cx="8229600" cy="715962"/>
          </a:xfrm>
          <a:prstGeom prst="rect">
            <a:avLst/>
          </a:prstGeom>
          <a:solidFill>
            <a:srgbClr val="002060"/>
          </a:solidFill>
        </p:spPr>
        <p:txBody>
          <a:bodyPr vert="horz" lIns="91440" tIns="45720" rIns="91440" bIns="45720" rtlCol="0" anchor="ctr">
            <a:normAutofit/>
          </a:bodyPr>
          <a:lstStyle>
            <a:lvl1pPr>
              <a:defRPr sz="36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807209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fld id="{062FF001-CD81-460D-8862-C308727B2D42}" type="datetime1">
              <a:rPr lang="en-US" smtClean="0"/>
              <a:pPr/>
              <a:t>7/1/2011</a:t>
            </a:fld>
            <a:endParaRPr lang="en-US"/>
          </a:p>
        </p:txBody>
      </p:sp>
      <p:sp>
        <p:nvSpPr>
          <p:cNvPr id="5" name="Footer Placeholder 4"/>
          <p:cNvSpPr>
            <a:spLocks noGrp="1"/>
          </p:cNvSpPr>
          <p:nvPr>
            <p:ph type="ftr" sz="quarter" idx="11"/>
          </p:nvPr>
        </p:nvSpPr>
        <p:spPr>
          <a:xfrm>
            <a:off x="1828800" y="6356350"/>
            <a:ext cx="5257800" cy="365125"/>
          </a:xfrm>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2453246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2060"/>
          </a:solidFill>
        </p:spPr>
        <p:txBody>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1066800" cy="365125"/>
          </a:xfrm>
        </p:spPr>
        <p:txBody>
          <a:bodyPr/>
          <a:lstStyle/>
          <a:p>
            <a:fld id="{737FD585-396E-4063-940D-013420C06A67}" type="datetime1">
              <a:rPr lang="en-US" smtClean="0"/>
              <a:pPr/>
              <a:t>7/1/2011</a:t>
            </a:fld>
            <a:endParaRPr lang="en-US" dirty="0"/>
          </a:p>
        </p:txBody>
      </p:sp>
      <p:sp>
        <p:nvSpPr>
          <p:cNvPr id="5" name="Footer Placeholder 4"/>
          <p:cNvSpPr>
            <a:spLocks noGrp="1"/>
          </p:cNvSpPr>
          <p:nvPr>
            <p:ph type="ftr" sz="quarter" idx="11"/>
          </p:nvPr>
        </p:nvSpPr>
        <p:spPr>
          <a:xfrm>
            <a:off x="1828800" y="6356350"/>
            <a:ext cx="4953000" cy="365125"/>
          </a:xfrm>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fld id="{ECE31B81-7C2C-4D8B-B6F0-1768517459BF}" type="slidenum">
              <a:rPr lang="en-US" smtClean="0"/>
              <a:pPr/>
              <a:t>‹#›</a:t>
            </a:fld>
            <a:endParaRPr lang="en-US" dirty="0"/>
          </a:p>
        </p:txBody>
      </p:sp>
    </p:spTree>
    <p:extLst>
      <p:ext uri="{BB962C8B-B14F-4D97-AF65-F5344CB8AC3E}">
        <p14:creationId xmlns:p14="http://schemas.microsoft.com/office/powerpoint/2010/main" xmlns="" val="4220173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143000" cy="365125"/>
          </a:xfrm>
        </p:spPr>
        <p:txBody>
          <a:bodyPr/>
          <a:lstStyle/>
          <a:p>
            <a:fld id="{2455C320-7D40-4913-B701-A8FB4CE73407}" type="datetime1">
              <a:rPr lang="en-US" smtClean="0"/>
              <a:pPr/>
              <a:t>7/1/2011</a:t>
            </a:fld>
            <a:endParaRPr lang="en-US"/>
          </a:p>
        </p:txBody>
      </p:sp>
      <p:sp>
        <p:nvSpPr>
          <p:cNvPr id="5" name="Footer Placeholder 4"/>
          <p:cNvSpPr>
            <a:spLocks noGrp="1"/>
          </p:cNvSpPr>
          <p:nvPr>
            <p:ph type="ftr" sz="quarter" idx="11"/>
          </p:nvPr>
        </p:nvSpPr>
        <p:spPr>
          <a:xfrm>
            <a:off x="2057400" y="6356350"/>
            <a:ext cx="4953000" cy="365125"/>
          </a:xfrm>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1210480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990600" cy="365125"/>
          </a:xfrm>
        </p:spPr>
        <p:txBody>
          <a:bodyPr/>
          <a:lstStyle/>
          <a:p>
            <a:fld id="{33F4BA36-A514-412E-A2E5-D5D3483C48BB}" type="datetime1">
              <a:rPr lang="en-US" smtClean="0"/>
              <a:pPr/>
              <a:t>7/1/2011</a:t>
            </a:fld>
            <a:endParaRPr lang="en-US"/>
          </a:p>
        </p:txBody>
      </p:sp>
      <p:sp>
        <p:nvSpPr>
          <p:cNvPr id="6" name="Footer Placeholder 5"/>
          <p:cNvSpPr>
            <a:spLocks noGrp="1"/>
          </p:cNvSpPr>
          <p:nvPr>
            <p:ph type="ftr" sz="quarter" idx="11"/>
          </p:nvPr>
        </p:nvSpPr>
        <p:spPr>
          <a:xfrm>
            <a:off x="1981200" y="6356350"/>
            <a:ext cx="4724400" cy="365125"/>
          </a:xfrm>
        </p:spPr>
        <p:txBody>
          <a:bodyPr/>
          <a:lstStyle/>
          <a:p>
            <a:r>
              <a:rPr lang="en-US" smtClean="0"/>
              <a:t>McLab, Laurie Hendren, Leverhulme Lecture</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0" name="Text Placeholder 9"/>
          <p:cNvSpPr>
            <a:spLocks noGrp="1"/>
          </p:cNvSpPr>
          <p:nvPr>
            <p:ph type="body" sz="quarter" idx="13" hasCustomPrompt="1"/>
          </p:nvPr>
        </p:nvSpPr>
        <p:spPr>
          <a:xfrm>
            <a:off x="381000" y="228600"/>
            <a:ext cx="8229600" cy="609600"/>
          </a:xfrm>
          <a:solidFill>
            <a:srgbClr val="002060"/>
          </a:solidFill>
        </p:spPr>
        <p:txBody>
          <a:bodyPr>
            <a:normAutofit/>
          </a:bodyPr>
          <a:lstStyle>
            <a:lvl1pPr algn="ctr">
              <a:buNone/>
              <a:defRPr sz="3600" baseline="0">
                <a:solidFill>
                  <a:schemeClr val="bg1"/>
                </a:solidFill>
                <a:latin typeface="+mj-lt"/>
              </a:defRPr>
            </a:lvl1pPr>
          </a:lstStyle>
          <a:p>
            <a:pPr lvl="0"/>
            <a:r>
              <a:rPr lang="en-US" dirty="0" smtClean="0"/>
              <a:t>Click to edit Title</a:t>
            </a:r>
          </a:p>
        </p:txBody>
      </p:sp>
    </p:spTree>
    <p:extLst>
      <p:ext uri="{BB962C8B-B14F-4D97-AF65-F5344CB8AC3E}">
        <p14:creationId xmlns:p14="http://schemas.microsoft.com/office/powerpoint/2010/main" xmlns="" val="854182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990600" cy="365125"/>
          </a:xfrm>
        </p:spPr>
        <p:txBody>
          <a:bodyPr/>
          <a:lstStyle/>
          <a:p>
            <a:fld id="{8C5D4F75-6EE3-427C-A138-7344BD084236}" type="datetime1">
              <a:rPr lang="en-US" smtClean="0"/>
              <a:pPr/>
              <a:t>7/1/2011</a:t>
            </a:fld>
            <a:endParaRPr lang="en-US"/>
          </a:p>
        </p:txBody>
      </p:sp>
      <p:sp>
        <p:nvSpPr>
          <p:cNvPr id="8" name="Footer Placeholder 7"/>
          <p:cNvSpPr>
            <a:spLocks noGrp="1"/>
          </p:cNvSpPr>
          <p:nvPr>
            <p:ph type="ftr" sz="quarter" idx="11"/>
          </p:nvPr>
        </p:nvSpPr>
        <p:spPr>
          <a:xfrm>
            <a:off x="2133600" y="6356350"/>
            <a:ext cx="4724400" cy="365125"/>
          </a:xfrm>
        </p:spPr>
        <p:txBody>
          <a:bodyPr/>
          <a:lstStyle/>
          <a:p>
            <a:r>
              <a:rPr lang="en-US" smtClean="0"/>
              <a:t>McLab, Laurie Hendren, Leverhulme Lecture</a:t>
            </a:r>
            <a:endParaRPr lang="en-US" dirty="0"/>
          </a:p>
        </p:txBody>
      </p:sp>
      <p:sp>
        <p:nvSpPr>
          <p:cNvPr id="9" name="Slide Number Placeholder 8"/>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2" name="Text Placeholder 11"/>
          <p:cNvSpPr>
            <a:spLocks noGrp="1"/>
          </p:cNvSpPr>
          <p:nvPr>
            <p:ph type="body" sz="quarter" idx="13" hasCustomPrompt="1"/>
          </p:nvPr>
        </p:nvSpPr>
        <p:spPr>
          <a:xfrm>
            <a:off x="457200" y="152400"/>
            <a:ext cx="8229600" cy="715962"/>
          </a:xfrm>
          <a:solidFill>
            <a:srgbClr val="002060"/>
          </a:solidFill>
        </p:spPr>
        <p:txBody>
          <a:bodyPr/>
          <a:lstStyle>
            <a:lvl1pPr algn="ctr">
              <a:buNone/>
              <a:defRPr sz="3600">
                <a:solidFill>
                  <a:schemeClr val="bg1"/>
                </a:solidFill>
                <a:latin typeface="+mj-lt"/>
              </a:defRPr>
            </a:lvl1pPr>
            <a:lvl2pPr>
              <a:buNone/>
              <a:defRPr/>
            </a:lvl2pPr>
            <a:lvl3pPr>
              <a:buNone/>
              <a:defRPr/>
            </a:lvl3pPr>
          </a:lstStyle>
          <a:p>
            <a:pPr lvl="0"/>
            <a:r>
              <a:rPr lang="en-US" dirty="0" smtClean="0"/>
              <a:t> Click to edit Master title</a:t>
            </a:r>
          </a:p>
        </p:txBody>
      </p:sp>
    </p:spTree>
    <p:extLst>
      <p:ext uri="{BB962C8B-B14F-4D97-AF65-F5344CB8AC3E}">
        <p14:creationId xmlns:p14="http://schemas.microsoft.com/office/powerpoint/2010/main" xmlns="" val="185575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04800" y="6356350"/>
            <a:ext cx="990600" cy="365125"/>
          </a:xfrm>
        </p:spPr>
        <p:txBody>
          <a:bodyPr/>
          <a:lstStyle/>
          <a:p>
            <a:fld id="{2C3A7212-3E4C-419B-A6C4-E0BE2DCEB276}" type="datetime1">
              <a:rPr lang="en-US" smtClean="0"/>
              <a:pPr/>
              <a:t>7/1/2011</a:t>
            </a:fld>
            <a:endParaRPr lang="en-US"/>
          </a:p>
        </p:txBody>
      </p:sp>
      <p:sp>
        <p:nvSpPr>
          <p:cNvPr id="4" name="Footer Placeholder 3"/>
          <p:cNvSpPr>
            <a:spLocks noGrp="1"/>
          </p:cNvSpPr>
          <p:nvPr>
            <p:ph type="ftr" sz="quarter" idx="11"/>
          </p:nvPr>
        </p:nvSpPr>
        <p:spPr>
          <a:xfrm>
            <a:off x="1828800" y="6356350"/>
            <a:ext cx="5257800" cy="365125"/>
          </a:xfrm>
        </p:spPr>
        <p:txBody>
          <a:bodyPr/>
          <a:lstStyle/>
          <a:p>
            <a:r>
              <a:rPr lang="en-US" smtClean="0"/>
              <a:t>McLab, Laurie Hendren, Leverhulme Lecture</a:t>
            </a:r>
            <a:endParaRPr lang="en-US" dirty="0"/>
          </a:p>
        </p:txBody>
      </p:sp>
      <p:sp>
        <p:nvSpPr>
          <p:cNvPr id="5" name="Slide Number Placeholder 4"/>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
        <p:nvSpPr>
          <p:cNvPr id="8" name="Text Placeholder 7"/>
          <p:cNvSpPr>
            <a:spLocks noGrp="1"/>
          </p:cNvSpPr>
          <p:nvPr>
            <p:ph type="body" sz="quarter" idx="13"/>
          </p:nvPr>
        </p:nvSpPr>
        <p:spPr>
          <a:xfrm>
            <a:off x="304800" y="152400"/>
            <a:ext cx="8610600" cy="609600"/>
          </a:xfrm>
          <a:solidFill>
            <a:srgbClr val="002060"/>
          </a:solidFill>
        </p:spPr>
        <p:txBody>
          <a:bodyPr>
            <a:normAutofit/>
          </a:bodyPr>
          <a:lstStyle>
            <a:lvl1pPr algn="ctr">
              <a:buNone/>
              <a:defRPr sz="3600">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xmlns="" val="4265412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14400" cy="365125"/>
          </a:xfrm>
        </p:spPr>
        <p:txBody>
          <a:bodyPr/>
          <a:lstStyle/>
          <a:p>
            <a:fld id="{E55F9745-5237-48F5-9E6F-8C53F4B76C13}" type="datetime1">
              <a:rPr lang="en-US" smtClean="0"/>
              <a:pPr/>
              <a:t>7/1/2011</a:t>
            </a:fld>
            <a:endParaRPr lang="en-US"/>
          </a:p>
        </p:txBody>
      </p:sp>
      <p:sp>
        <p:nvSpPr>
          <p:cNvPr id="3" name="Footer Placeholder 2"/>
          <p:cNvSpPr>
            <a:spLocks noGrp="1"/>
          </p:cNvSpPr>
          <p:nvPr>
            <p:ph type="ftr" sz="quarter" idx="11"/>
          </p:nvPr>
        </p:nvSpPr>
        <p:spPr>
          <a:xfrm>
            <a:off x="1752600" y="6356350"/>
            <a:ext cx="5867400" cy="365125"/>
          </a:xfrm>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2855853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066800" cy="365125"/>
          </a:xfrm>
        </p:spPr>
        <p:txBody>
          <a:bodyPr/>
          <a:lstStyle/>
          <a:p>
            <a:fld id="{51E94AA8-F83C-4C87-906A-6A8704E3064B}" type="datetime1">
              <a:rPr lang="en-US" smtClean="0"/>
              <a:pPr/>
              <a:t>7/1/2011</a:t>
            </a:fld>
            <a:endParaRPr lang="en-US"/>
          </a:p>
        </p:txBody>
      </p:sp>
      <p:sp>
        <p:nvSpPr>
          <p:cNvPr id="6" name="Footer Placeholder 5"/>
          <p:cNvSpPr>
            <a:spLocks noGrp="1"/>
          </p:cNvSpPr>
          <p:nvPr>
            <p:ph type="ftr" sz="quarter" idx="11"/>
          </p:nvPr>
        </p:nvSpPr>
        <p:spPr>
          <a:xfrm>
            <a:off x="2209800" y="6356350"/>
            <a:ext cx="4953000" cy="365125"/>
          </a:xfrm>
        </p:spPr>
        <p:txBody>
          <a:bodyPr/>
          <a:lstStyle/>
          <a:p>
            <a:r>
              <a:rPr lang="en-US" smtClean="0"/>
              <a:t>McLab, Laurie Hendren, Leverhulme Lecture</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fld id="{ECE31B81-7C2C-4D8B-B6F0-1768517459BF}" type="slidenum">
              <a:rPr lang="en-US" smtClean="0"/>
              <a:pPr/>
              <a:t>‹#›</a:t>
            </a:fld>
            <a:endParaRPr lang="en-US"/>
          </a:p>
        </p:txBody>
      </p:sp>
    </p:spTree>
    <p:extLst>
      <p:ext uri="{BB962C8B-B14F-4D97-AF65-F5344CB8AC3E}">
        <p14:creationId xmlns:p14="http://schemas.microsoft.com/office/powerpoint/2010/main" xmlns="" val="2434108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990600" cy="365125"/>
          </a:xfrm>
        </p:spPr>
        <p:txBody>
          <a:bodyPr/>
          <a:lstStyle/>
          <a:p>
            <a:fld id="{9C07211C-5054-43B7-B6C4-F6E49025354E}" type="datetime1">
              <a:rPr lang="en-US" smtClean="0"/>
              <a:pPr/>
              <a:t>7/1/2011</a:t>
            </a:fld>
            <a:endParaRPr lang="en-US"/>
          </a:p>
        </p:txBody>
      </p:sp>
      <p:sp>
        <p:nvSpPr>
          <p:cNvPr id="6" name="Footer Placeholder 5"/>
          <p:cNvSpPr>
            <a:spLocks noGrp="1"/>
          </p:cNvSpPr>
          <p:nvPr>
            <p:ph type="ftr" sz="quarter" idx="11"/>
          </p:nvPr>
        </p:nvSpPr>
        <p:spPr>
          <a:xfrm>
            <a:off x="2057400" y="6356350"/>
            <a:ext cx="4953000" cy="365125"/>
          </a:xfrm>
        </p:spPr>
        <p:txBody>
          <a:bodyPr/>
          <a:lstStyle/>
          <a:p>
            <a:r>
              <a:rPr lang="en-US" smtClean="0"/>
              <a:t>McLab, Laurie Hendren, Leverhulme Lecture</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CE31B81-7C2C-4D8B-B6F0-1768517459BF}" type="slidenum">
              <a:rPr lang="en-US" smtClean="0"/>
              <a:pPr/>
              <a:t>‹#›</a:t>
            </a:fld>
            <a:endParaRPr lang="en-US"/>
          </a:p>
        </p:txBody>
      </p:sp>
    </p:spTree>
    <p:extLst>
      <p:ext uri="{BB962C8B-B14F-4D97-AF65-F5344CB8AC3E}">
        <p14:creationId xmlns:p14="http://schemas.microsoft.com/office/powerpoint/2010/main" xmlns="" val="143675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06180-2C0A-4D81-B7AE-A17193C91ADF}" type="datetime1">
              <a:rPr lang="en-US" smtClean="0"/>
              <a:pPr/>
              <a:t>7/1/2011</a:t>
            </a:fld>
            <a:endParaRPr lang="en-US"/>
          </a:p>
        </p:txBody>
      </p:sp>
      <p:sp>
        <p:nvSpPr>
          <p:cNvPr id="5" name="Footer Placeholder 4"/>
          <p:cNvSpPr>
            <a:spLocks noGrp="1"/>
          </p:cNvSpPr>
          <p:nvPr>
            <p:ph type="ftr" sz="quarter" idx="3"/>
          </p:nvPr>
        </p:nvSpPr>
        <p:spPr>
          <a:xfrm>
            <a:off x="2057400" y="6356350"/>
            <a:ext cx="5181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McLab, Laurie Hendren, Leverhulme Lecture</a:t>
            </a:r>
            <a:endParaRPr lang="en-US" dirty="0"/>
          </a:p>
        </p:txBody>
      </p:sp>
      <p:sp>
        <p:nvSpPr>
          <p:cNvPr id="6"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146738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9.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6.png"/><Relationship Id="rId5" Type="http://schemas.openxmlformats.org/officeDocument/2006/relationships/image" Target="../media/image31.jpeg"/><Relationship Id="rId4"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16.xml"/><Relationship Id="rId7" Type="http://schemas.openxmlformats.org/officeDocument/2006/relationships/image" Target="../media/image3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1.jpeg"/><Relationship Id="rId5" Type="http://schemas.openxmlformats.org/officeDocument/2006/relationships/notesSlide" Target="../notesSlides/notesSlide44.xml"/><Relationship Id="rId4" Type="http://schemas.openxmlformats.org/officeDocument/2006/relationships/slideLayout" Target="../slideLayouts/slideLayout7.xml"/><Relationship Id="rId9"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539552" y="476672"/>
            <a:ext cx="5184031" cy="1656184"/>
          </a:xfrm>
        </p:spPr>
        <p:txBody>
          <a:bodyPr>
            <a:noAutofit/>
          </a:bodyPr>
          <a:lstStyle/>
          <a:p>
            <a:r>
              <a:rPr sz="4000" i="1" dirty="0" err="1" smtClean="0"/>
              <a:t>Mc</a:t>
            </a:r>
            <a:r>
              <a:rPr sz="4000" dirty="0" err="1" smtClean="0"/>
              <a:t>LAB</a:t>
            </a:r>
            <a:r>
              <a:rPr sz="4000" dirty="0" smtClean="0"/>
              <a:t>:  Compiler Tools</a:t>
            </a:r>
            <a:br>
              <a:rPr sz="4000" dirty="0" smtClean="0"/>
            </a:br>
            <a:r>
              <a:rPr lang="en-US" sz="4000" dirty="0" smtClean="0"/>
              <a:t>for MATLAB</a:t>
            </a:r>
            <a:endParaRPr sz="4000" dirty="0"/>
          </a:p>
        </p:txBody>
      </p:sp>
      <p:sp>
        <p:nvSpPr>
          <p:cNvPr id="6" name="Rectangle 5"/>
          <p:cNvSpPr/>
          <p:nvPr/>
        </p:nvSpPr>
        <p:spPr>
          <a:xfrm>
            <a:off x="3069828" y="4241999"/>
            <a:ext cx="4702572" cy="2139047"/>
          </a:xfrm>
          <a:prstGeom prst="rect">
            <a:avLst/>
          </a:prstGeom>
        </p:spPr>
        <p:txBody>
          <a:bodyPr wrap="square">
            <a:spAutoFit/>
          </a:bodyPr>
          <a:lstStyle/>
          <a:p>
            <a:pPr lvl="0"/>
            <a:r>
              <a:rPr lang="en-US" sz="2800" b="1" dirty="0"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Laurie </a:t>
            </a:r>
            <a:r>
              <a:rPr lang="en-US" sz="2800" b="1" dirty="0" err="1"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Hendren</a:t>
            </a:r>
            <a:r>
              <a:rPr lang="en-US" sz="2800" b="1" dirty="0"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 </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McGill University</a:t>
            </a:r>
          </a:p>
          <a:p>
            <a:pPr lvl="0"/>
            <a:endPar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endParaRPr>
          </a:p>
          <a:p>
            <a:pPr lvl="0"/>
            <a:r>
              <a:rPr lang="en-US" sz="2100" b="1" dirty="0" err="1"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Leverhulme</a:t>
            </a:r>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 Visiting Professor </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Department of Computer Science</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University of Oxford</a:t>
            </a:r>
            <a:endParaRPr lang="en-US" dirty="0"/>
          </a:p>
        </p:txBody>
      </p:sp>
      <p:pic>
        <p:nvPicPr>
          <p:cNvPr id="4" name="Picture 3" descr="mclabbig.png"/>
          <p:cNvPicPr>
            <a:picLocks noChangeAspect="1"/>
          </p:cNvPicPr>
          <p:nvPr/>
        </p:nvPicPr>
        <p:blipFill>
          <a:blip r:embed="rId4" cstate="print"/>
          <a:stretch>
            <a:fillRect/>
          </a:stretch>
        </p:blipFill>
        <p:spPr>
          <a:xfrm>
            <a:off x="914400" y="2132856"/>
            <a:ext cx="2084660" cy="2078564"/>
          </a:xfrm>
          <a:prstGeom prst="rect">
            <a:avLst/>
          </a:prstGeom>
          <a:solidFill>
            <a:schemeClr val="tx1"/>
          </a:solidFill>
        </p:spPr>
      </p:pic>
      <p:sp>
        <p:nvSpPr>
          <p:cNvPr id="7" name="TextBox 6"/>
          <p:cNvSpPr txBox="1"/>
          <p:nvPr>
            <p:custDataLst>
              <p:tags r:id="rId1"/>
            </p:custDataLst>
          </p:nvPr>
        </p:nvSpPr>
        <p:spPr>
          <a:xfrm>
            <a:off x="0" y="7112000"/>
            <a:ext cx="9144000" cy="646331"/>
          </a:xfrm>
          <a:prstGeom prst="rect">
            <a:avLst/>
          </a:prstGeom>
          <a:noFill/>
        </p:spPr>
        <p:txBody>
          <a:bodyPr vert="horz" rtlCol="0">
            <a:spAutoFit/>
          </a:bodyPr>
          <a:lstStyle/>
          <a:p>
            <a:r>
              <a:rPr lang="en-CA" smtClean="0"/>
              <a:t>TexPoint fonts used in EMF. </a:t>
            </a:r>
          </a:p>
          <a:p>
            <a:r>
              <a:rPr lang="en-CA" smtClean="0"/>
              <a:t>Read the TexPoint manual before you delete this box.: </a:t>
            </a:r>
            <a:r>
              <a:rPr lang="en-CA" smtClean="0">
                <a:latin typeface="CMMI10"/>
              </a:rPr>
              <a:t>A</a:t>
            </a:r>
            <a:r>
              <a:rPr lang="en-CA" smtClean="0">
                <a:latin typeface="CMR10"/>
              </a:rPr>
              <a:t>A</a:t>
            </a:r>
            <a:r>
              <a:rPr lang="en-CA" smtClean="0">
                <a:latin typeface="CMSY10ORIG"/>
              </a:rPr>
              <a:t>A</a:t>
            </a:r>
            <a:r>
              <a:rPr lang="en-CA" smtClean="0">
                <a:latin typeface="CMCSC10"/>
              </a:rPr>
              <a:t>A</a:t>
            </a:r>
            <a:r>
              <a:rPr lang="en-CA" smtClean="0">
                <a:latin typeface="CMR12"/>
              </a:rPr>
              <a:t>A</a:t>
            </a:r>
            <a:r>
              <a:rPr lang="en-CA" smtClean="0">
                <a:latin typeface="CMMI12"/>
              </a:rPr>
              <a:t>A</a:t>
            </a:r>
            <a:r>
              <a:rPr lang="en-CA" smtClean="0">
                <a:latin typeface="CMR7"/>
              </a:rPr>
              <a:t>A</a:t>
            </a:r>
            <a:r>
              <a:rPr lang="en-CA" smtClean="0">
                <a:latin typeface="CMTT10"/>
              </a:rPr>
              <a:t>A</a:t>
            </a:r>
            <a:r>
              <a:rPr lang="en-CA" smtClean="0">
                <a:latin typeface="CMITT10"/>
              </a:rPr>
              <a:t>A</a:t>
            </a:r>
            <a:endParaRPr lang="en-CA"/>
          </a:p>
        </p:txBody>
      </p:sp>
      <p:sp>
        <p:nvSpPr>
          <p:cNvPr id="8" name="TextBox 7"/>
          <p:cNvSpPr txBox="1"/>
          <p:nvPr/>
        </p:nvSpPr>
        <p:spPr>
          <a:xfrm>
            <a:off x="6019800" y="548680"/>
            <a:ext cx="2887017" cy="3693319"/>
          </a:xfrm>
          <a:prstGeom prst="rect">
            <a:avLst/>
          </a:prstGeom>
          <a:solidFill>
            <a:schemeClr val="bg1">
              <a:lumMod val="65000"/>
            </a:schemeClr>
          </a:solidFill>
        </p:spPr>
        <p:txBody>
          <a:bodyPr wrap="square" rtlCol="0">
            <a:spAutoFit/>
          </a:bodyPr>
          <a:lstStyle/>
          <a:p>
            <a:r>
              <a:rPr lang="en-CA" b="1" dirty="0" err="1" smtClean="0"/>
              <a:t>Amina</a:t>
            </a:r>
            <a:r>
              <a:rPr lang="en-CA" b="1" dirty="0" smtClean="0"/>
              <a:t> </a:t>
            </a:r>
            <a:r>
              <a:rPr lang="en-CA" b="1" dirty="0" err="1" smtClean="0"/>
              <a:t>Aslam</a:t>
            </a:r>
            <a:endParaRPr lang="en-CA" b="1" dirty="0" smtClean="0"/>
          </a:p>
          <a:p>
            <a:r>
              <a:rPr lang="en-CA" b="1" dirty="0" err="1" smtClean="0"/>
              <a:t>Toheed</a:t>
            </a:r>
            <a:r>
              <a:rPr lang="en-CA" b="1" dirty="0" smtClean="0"/>
              <a:t> </a:t>
            </a:r>
            <a:r>
              <a:rPr lang="en-CA" b="1" dirty="0" err="1" smtClean="0"/>
              <a:t>Aslam</a:t>
            </a:r>
            <a:endParaRPr lang="en-CA" b="1" dirty="0" smtClean="0"/>
          </a:p>
          <a:p>
            <a:r>
              <a:rPr lang="en-CA" b="1" dirty="0" smtClean="0"/>
              <a:t>Andrew Casey</a:t>
            </a:r>
          </a:p>
          <a:p>
            <a:r>
              <a:rPr lang="en-CA" b="1" dirty="0" err="1" smtClean="0"/>
              <a:t>Maxime</a:t>
            </a:r>
            <a:r>
              <a:rPr lang="en-CA" b="1" dirty="0" smtClean="0"/>
              <a:t> Chevalier- </a:t>
            </a:r>
            <a:r>
              <a:rPr lang="en-CA" b="1" dirty="0" err="1" smtClean="0"/>
              <a:t>Boisvert</a:t>
            </a:r>
            <a:endParaRPr lang="en-CA" b="1" dirty="0" smtClean="0"/>
          </a:p>
          <a:p>
            <a:r>
              <a:rPr lang="en-CA" b="1" dirty="0" smtClean="0"/>
              <a:t>Jesse Doherty</a:t>
            </a:r>
          </a:p>
          <a:p>
            <a:r>
              <a:rPr lang="en-CA" b="1" dirty="0" smtClean="0"/>
              <a:t>Anton </a:t>
            </a:r>
            <a:r>
              <a:rPr lang="en-CA" b="1" dirty="0" err="1" smtClean="0"/>
              <a:t>Dubrau</a:t>
            </a:r>
            <a:endParaRPr lang="en-CA" b="1" dirty="0" smtClean="0"/>
          </a:p>
          <a:p>
            <a:r>
              <a:rPr lang="en-CA" b="1" dirty="0" err="1" smtClean="0"/>
              <a:t>Rahul</a:t>
            </a:r>
            <a:r>
              <a:rPr lang="en-CA" b="1" dirty="0" smtClean="0"/>
              <a:t> </a:t>
            </a:r>
            <a:r>
              <a:rPr lang="en-CA" b="1" dirty="0" err="1" smtClean="0"/>
              <a:t>Garg</a:t>
            </a:r>
            <a:endParaRPr lang="en-CA" b="1" dirty="0" smtClean="0"/>
          </a:p>
          <a:p>
            <a:r>
              <a:rPr lang="en-CA" b="1" dirty="0" err="1" smtClean="0"/>
              <a:t>Maja</a:t>
            </a:r>
            <a:r>
              <a:rPr lang="en-CA" b="1" dirty="0" smtClean="0"/>
              <a:t> </a:t>
            </a:r>
            <a:r>
              <a:rPr lang="en-CA" b="1" dirty="0" err="1" smtClean="0"/>
              <a:t>Frydrychowicz</a:t>
            </a:r>
            <a:endParaRPr lang="en-CA" b="1" dirty="0" smtClean="0"/>
          </a:p>
          <a:p>
            <a:r>
              <a:rPr lang="en-CA" b="1" dirty="0" err="1" smtClean="0"/>
              <a:t>Nurudeen</a:t>
            </a:r>
            <a:r>
              <a:rPr lang="en-CA" b="1" dirty="0" smtClean="0"/>
              <a:t> </a:t>
            </a:r>
            <a:r>
              <a:rPr lang="en-CA" b="1" dirty="0" err="1" smtClean="0"/>
              <a:t>Lameed</a:t>
            </a:r>
            <a:endParaRPr lang="en-CA" b="1" dirty="0" smtClean="0"/>
          </a:p>
          <a:p>
            <a:r>
              <a:rPr lang="en-CA" b="1" dirty="0" smtClean="0"/>
              <a:t>Jun Li</a:t>
            </a:r>
          </a:p>
          <a:p>
            <a:r>
              <a:rPr lang="en-CA" b="1" dirty="0" err="1" smtClean="0"/>
              <a:t>Soroush</a:t>
            </a:r>
            <a:r>
              <a:rPr lang="en-CA" b="1" dirty="0" smtClean="0"/>
              <a:t> </a:t>
            </a:r>
            <a:r>
              <a:rPr lang="en-CA" b="1" dirty="0" err="1" smtClean="0"/>
              <a:t>Radpour</a:t>
            </a:r>
            <a:endParaRPr lang="en-CA" b="1" dirty="0" smtClean="0"/>
          </a:p>
          <a:p>
            <a:r>
              <a:rPr lang="en-CA" b="1" dirty="0" smtClean="0"/>
              <a:t>Olivier </a:t>
            </a:r>
            <a:r>
              <a:rPr lang="en-CA" b="1" dirty="0" err="1" smtClean="0"/>
              <a:t>Savary</a:t>
            </a:r>
            <a:endParaRPr lang="en-CA" b="1" dirty="0" smtClean="0"/>
          </a:p>
          <a:p>
            <a:endParaRPr lang="en-CA" dirty="0"/>
          </a:p>
        </p:txBody>
      </p:sp>
      <p:sp>
        <p:nvSpPr>
          <p:cNvPr id="9" name="Date Placeholder 8"/>
          <p:cNvSpPr>
            <a:spLocks noGrp="1"/>
          </p:cNvSpPr>
          <p:nvPr>
            <p:ph type="dt" sz="half" idx="10"/>
          </p:nvPr>
        </p:nvSpPr>
        <p:spPr/>
        <p:txBody>
          <a:bodyPr/>
          <a:lstStyle/>
          <a:p>
            <a:fld id="{E6E81D58-8D29-4602-869B-C33B4AD9646E}" type="datetime1">
              <a:rPr lang="en-US" smtClean="0"/>
              <a:pPr/>
              <a:t>7/1/2011</a:t>
            </a:fld>
            <a:endParaRPr lang="en-US"/>
          </a:p>
        </p:txBody>
      </p:sp>
      <p:sp>
        <p:nvSpPr>
          <p:cNvPr id="10" name="Slide Number Placeholder 9"/>
          <p:cNvSpPr>
            <a:spLocks noGrp="1"/>
          </p:cNvSpPr>
          <p:nvPr>
            <p:ph type="sldNum" sz="quarter" idx="12"/>
          </p:nvPr>
        </p:nvSpPr>
        <p:spPr/>
        <p:txBody>
          <a:bodyPr/>
          <a:lstStyle/>
          <a:p>
            <a:r>
              <a:rPr lang="en-US" smtClean="0"/>
              <a:t>Intro - </a:t>
            </a:r>
            <a:fld id="{ECE31B81-7C2C-4D8B-B6F0-1768517459BF}"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McLab, Laurie Hendren, Leverhulme Lecture</a:t>
            </a:r>
            <a:endParaRPr lang="en-US"/>
          </a:p>
        </p:txBody>
      </p:sp>
    </p:spTree>
  </p:cSld>
  <p:clrMapOvr>
    <a:masterClrMapping/>
  </p:clrMapOvr>
  <p:transition spd="slow" advTm="133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No types and “flexible” syntax</a:t>
            </a:r>
            <a:endParaRPr lang="en-CA" dirty="0"/>
          </a:p>
        </p:txBody>
      </p:sp>
      <p:sp>
        <p:nvSpPr>
          <p:cNvPr id="2" name="Slide Number Placeholder 1"/>
          <p:cNvSpPr>
            <a:spLocks noGrp="1"/>
          </p:cNvSpPr>
          <p:nvPr>
            <p:ph type="sldNum" sz="quarter" idx="12"/>
          </p:nvPr>
        </p:nvSpPr>
        <p:spPr/>
        <p:txBody>
          <a:bodyPr/>
          <a:lstStyle/>
          <a:p>
            <a:r>
              <a:rPr lang="en-CA" dirty="0" smtClean="0"/>
              <a:t>Intro -</a:t>
            </a:r>
            <a:fld id="{E1ACA1A9-5D0D-4912-8B92-F352DF36540E}" type="slidenum">
              <a:rPr lang="en-CA" smtClean="0"/>
              <a:pPr/>
              <a:t>10</a:t>
            </a:fld>
            <a:endParaRPr lang="en-CA" dirty="0"/>
          </a:p>
        </p:txBody>
      </p:sp>
      <p:pic>
        <p:nvPicPr>
          <p:cNvPr id="3" name="Picture 2" descr="cartoon_fourier_cat-744180.jpg"/>
          <p:cNvPicPr>
            <a:picLocks noChangeAspect="1"/>
          </p:cNvPicPr>
          <p:nvPr/>
        </p:nvPicPr>
        <p:blipFill>
          <a:blip r:embed="rId3" cstate="print"/>
          <a:stretch>
            <a:fillRect/>
          </a:stretch>
        </p:blipFill>
        <p:spPr>
          <a:xfrm>
            <a:off x="1547664" y="1772816"/>
            <a:ext cx="6120679" cy="4419131"/>
          </a:xfrm>
          <a:prstGeom prst="rect">
            <a:avLst/>
          </a:prstGeom>
        </p:spPr>
      </p:pic>
      <p:sp>
        <p:nvSpPr>
          <p:cNvPr id="6" name="Date Placeholder 5"/>
          <p:cNvSpPr>
            <a:spLocks noGrp="1"/>
          </p:cNvSpPr>
          <p:nvPr>
            <p:ph type="dt" sz="half" idx="10"/>
          </p:nvPr>
        </p:nvSpPr>
        <p:spPr/>
        <p:txBody>
          <a:bodyPr/>
          <a:lstStyle/>
          <a:p>
            <a:fld id="{5C5A34DE-17BA-4F0F-94B7-0C92D0123950}"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a:t>
            </a:r>
            <a:endParaRPr lang="en-US" dirty="0"/>
          </a:p>
        </p:txBody>
      </p:sp>
      <p:sp>
        <p:nvSpPr>
          <p:cNvPr id="8" name="TextBox 7"/>
          <p:cNvSpPr txBox="1"/>
          <p:nvPr/>
        </p:nvSpPr>
        <p:spPr>
          <a:xfrm>
            <a:off x="1547664" y="1295400"/>
            <a:ext cx="3965766" cy="369332"/>
          </a:xfrm>
          <a:prstGeom prst="rect">
            <a:avLst/>
          </a:prstGeom>
          <a:noFill/>
        </p:spPr>
        <p:txBody>
          <a:bodyPr wrap="none" rtlCol="0">
            <a:spAutoFit/>
          </a:bodyPr>
          <a:lstStyle/>
          <a:p>
            <a:r>
              <a:rPr lang="en-CA" dirty="0" smtClean="0"/>
              <a:t>http://imgs.xkcd.com/comics/fourier.jpg</a:t>
            </a:r>
            <a:endParaRPr lang="en-CA"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0"/>
            <a:ext cx="9144000" cy="719328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r>
              <a:rPr lang="en-CA" dirty="0" smtClean="0"/>
              <a:t>Intro - </a:t>
            </a:r>
            <a:fld id="{E1ACA1A9-5D0D-4912-8B92-F352DF36540E}" type="slidenum">
              <a:rPr lang="en-CA" smtClean="0"/>
              <a:pPr/>
              <a:t>11</a:t>
            </a:fld>
            <a:endParaRPr lang="en-CA" dirty="0"/>
          </a:p>
        </p:txBody>
      </p:sp>
      <p:sp>
        <p:nvSpPr>
          <p:cNvPr id="5" name="Rectangle 4"/>
          <p:cNvSpPr/>
          <p:nvPr/>
        </p:nvSpPr>
        <p:spPr>
          <a:xfrm>
            <a:off x="0" y="-71462"/>
            <a:ext cx="9215470" cy="171451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323528" y="71414"/>
            <a:ext cx="8640960" cy="1200329"/>
          </a:xfrm>
          <a:prstGeom prst="rect">
            <a:avLst/>
          </a:prstGeom>
        </p:spPr>
        <p:txBody>
          <a:bodyPr wrap="square">
            <a:spAutoFit/>
          </a:bodyPr>
          <a:lstStyle/>
          <a:p>
            <a:pPr lvl="0" algn="ctr">
              <a:spcBef>
                <a:spcPct val="0"/>
              </a:spcBef>
              <a:defRPr/>
            </a:pPr>
            <a:r>
              <a:rPr lang="en-US" sz="36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Most semantic (syntactic)  checks made at runtime … </a:t>
            </a:r>
            <a:r>
              <a:rPr lang="en-US" sz="3600" b="1" dirty="0" smtClean="0">
                <a:ln w="12700">
                  <a:solidFill>
                    <a:srgbClr val="6EA0B0">
                      <a:shade val="2500"/>
                      <a:alpha val="6500"/>
                    </a:srgbClr>
                  </a:solidFill>
                  <a:prstDash val="solid"/>
                </a:ln>
                <a:solidFill>
                  <a:schemeClr val="accent4">
                    <a:lumMod val="50000"/>
                  </a:schemeClr>
                </a:solidFill>
                <a:effectLst>
                  <a:innerShdw blurRad="50800" dist="50800" dir="13500000">
                    <a:srgbClr val="000000">
                      <a:alpha val="45000"/>
                    </a:srgbClr>
                  </a:innerShdw>
                </a:effectLst>
                <a:latin typeface="Franklin Gothic Book"/>
              </a:rPr>
              <a:t>No static </a:t>
            </a:r>
            <a:r>
              <a:rPr lang="en-US" sz="36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guarantees</a:t>
            </a:r>
          </a:p>
        </p:txBody>
      </p:sp>
      <p:sp>
        <p:nvSpPr>
          <p:cNvPr id="6" name="Date Placeholder 5"/>
          <p:cNvSpPr>
            <a:spLocks noGrp="1"/>
          </p:cNvSpPr>
          <p:nvPr>
            <p:ph type="dt" sz="half" idx="10"/>
          </p:nvPr>
        </p:nvSpPr>
        <p:spPr/>
        <p:txBody>
          <a:bodyPr/>
          <a:lstStyle/>
          <a:p>
            <a:fld id="{FF737350-A982-4C2E-B2B6-AFE69DAFEE40}"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13875">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251520" y="914400"/>
            <a:ext cx="1728192" cy="227807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r>
              <a:rPr lang="en-CA" dirty="0" smtClean="0"/>
              <a:t>Intro - </a:t>
            </a:r>
            <a:fld id="{E1ACA1A9-5D0D-4912-8B92-F352DF36540E}" type="slidenum">
              <a:rPr lang="en-CA" smtClean="0"/>
              <a:pPr/>
              <a:t>12</a:t>
            </a:fld>
            <a:endParaRPr lang="en-CA" dirty="0"/>
          </a:p>
        </p:txBody>
      </p:sp>
      <p:sp>
        <p:nvSpPr>
          <p:cNvPr id="10" name="Text Placeholder 9"/>
          <p:cNvSpPr>
            <a:spLocks noGrp="1"/>
          </p:cNvSpPr>
          <p:nvPr>
            <p:ph type="body" sz="quarter" idx="13"/>
          </p:nvPr>
        </p:nvSpPr>
        <p:spPr/>
        <p:txBody>
          <a:bodyPr>
            <a:normAutofit lnSpcReduction="10000"/>
          </a:bodyPr>
          <a:lstStyle/>
          <a:p>
            <a:r>
              <a:rPr lang="en-CA" dirty="0" smtClean="0"/>
              <a:t>No formal standards for MATLAB</a:t>
            </a:r>
            <a:endParaRPr lang="en-CA" dirty="0"/>
          </a:p>
        </p:txBody>
      </p:sp>
      <p:pic>
        <p:nvPicPr>
          <p:cNvPr id="1027" name="Picture 3"/>
          <p:cNvPicPr>
            <a:picLocks noChangeAspect="1" noChangeArrowheads="1"/>
          </p:cNvPicPr>
          <p:nvPr/>
        </p:nvPicPr>
        <p:blipFill>
          <a:blip r:embed="rId4" cstate="print"/>
          <a:srcRect/>
          <a:stretch>
            <a:fillRect/>
          </a:stretch>
        </p:blipFill>
        <p:spPr bwMode="auto">
          <a:xfrm>
            <a:off x="2895600" y="1981200"/>
            <a:ext cx="2018822" cy="1512168"/>
          </a:xfrm>
          <a:prstGeom prst="rect">
            <a:avLst/>
          </a:prstGeom>
          <a:solidFill>
            <a:schemeClr val="bg2">
              <a:alpha val="0"/>
            </a:schemeClr>
          </a:solid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5791200" y="3449168"/>
            <a:ext cx="2895600" cy="290718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827584" y="2105095"/>
            <a:ext cx="1732869" cy="2174751"/>
          </a:xfrm>
          <a:prstGeom prst="rect">
            <a:avLst/>
          </a:prstGeom>
          <a:noFill/>
          <a:ln w="9525">
            <a:noFill/>
            <a:miter lim="800000"/>
            <a:headEnd/>
            <a:tailEnd/>
          </a:ln>
        </p:spPr>
      </p:pic>
      <p:pic>
        <p:nvPicPr>
          <p:cNvPr id="12" name="Picture 11" descr="mclabbig.png"/>
          <p:cNvPicPr>
            <a:picLocks noChangeAspect="1"/>
          </p:cNvPicPr>
          <p:nvPr/>
        </p:nvPicPr>
        <p:blipFill>
          <a:blip r:embed="rId7" cstate="print"/>
          <a:stretch>
            <a:fillRect/>
          </a:stretch>
        </p:blipFill>
        <p:spPr>
          <a:xfrm>
            <a:off x="304800" y="4279846"/>
            <a:ext cx="2084660" cy="2078564"/>
          </a:xfrm>
          <a:prstGeom prst="rect">
            <a:avLst/>
          </a:prstGeom>
          <a:solidFill>
            <a:schemeClr val="tx1"/>
          </a:solidFill>
        </p:spPr>
      </p:pic>
      <p:sp>
        <p:nvSpPr>
          <p:cNvPr id="9" name="Date Placeholder 8"/>
          <p:cNvSpPr>
            <a:spLocks noGrp="1"/>
          </p:cNvSpPr>
          <p:nvPr>
            <p:ph type="dt" sz="half" idx="10"/>
          </p:nvPr>
        </p:nvSpPr>
        <p:spPr/>
        <p:txBody>
          <a:bodyPr/>
          <a:lstStyle/>
          <a:p>
            <a:fld id="{2333C841-539F-499C-87C6-674FD25313B0}" type="datetime1">
              <a:rPr lang="en-US" smtClean="0"/>
              <a:pPr/>
              <a:t>7/1/2011</a:t>
            </a:fld>
            <a:endParaRPr lang="en-US"/>
          </a:p>
        </p:txBody>
      </p:sp>
      <p:sp>
        <p:nvSpPr>
          <p:cNvPr id="11" name="Footer Placeholder 10"/>
          <p:cNvSpPr>
            <a:spLocks noGrp="1"/>
          </p:cNvSpPr>
          <p:nvPr>
            <p:ph type="ftr" sz="quarter" idx="11"/>
          </p:nvPr>
        </p:nvSpPr>
        <p:spPr/>
        <p:txBody>
          <a:bodyPr/>
          <a:lstStyle/>
          <a:p>
            <a:r>
              <a:rPr lang="en-US" smtClean="0"/>
              <a:t>McLab, Laurie Hendren, Leverhulme Lecture</a:t>
            </a:r>
            <a:endParaRPr lang="en-US" dirty="0"/>
          </a:p>
        </p:txBody>
      </p:sp>
      <p:pic>
        <p:nvPicPr>
          <p:cNvPr id="13" name="Picture 12" descr="matlab6.5.png"/>
          <p:cNvPicPr>
            <a:picLocks noChangeAspect="1"/>
          </p:cNvPicPr>
          <p:nvPr/>
        </p:nvPicPr>
        <p:blipFill>
          <a:blip r:embed="rId8" cstate="print"/>
          <a:stretch>
            <a:fillRect/>
          </a:stretch>
        </p:blipFill>
        <p:spPr>
          <a:xfrm>
            <a:off x="5829300" y="847795"/>
            <a:ext cx="2514600" cy="2514600"/>
          </a:xfrm>
          <a:prstGeom prst="rect">
            <a:avLst/>
          </a:prstGeom>
        </p:spPr>
      </p:pic>
    </p:spTree>
  </p:cSld>
  <p:clrMapOvr>
    <a:masterClrMapping/>
  </p:clrMapOvr>
  <p:transition advTm="13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CA" dirty="0" smtClean="0"/>
              <a:t>Scientists / Engineers</a:t>
            </a:r>
            <a:endParaRPr lang="en-CA" dirty="0"/>
          </a:p>
        </p:txBody>
      </p:sp>
      <p:sp>
        <p:nvSpPr>
          <p:cNvPr id="7" name="Content Placeholder 6"/>
          <p:cNvSpPr>
            <a:spLocks noGrp="1"/>
          </p:cNvSpPr>
          <p:nvPr>
            <p:ph sz="half" idx="2"/>
          </p:nvPr>
        </p:nvSpPr>
        <p:spPr>
          <a:xfrm>
            <a:off x="457200" y="1854994"/>
            <a:ext cx="3810000" cy="4271169"/>
          </a:xfrm>
          <a:solidFill>
            <a:schemeClr val="accent4">
              <a:lumMod val="40000"/>
              <a:lumOff val="60000"/>
            </a:schemeClr>
          </a:solidFill>
          <a:ln>
            <a:solidFill>
              <a:schemeClr val="accent2">
                <a:lumMod val="20000"/>
                <a:lumOff val="80000"/>
              </a:schemeClr>
            </a:solidFill>
          </a:ln>
        </p:spPr>
        <p:txBody>
          <a:bodyPr>
            <a:normAutofit fontScale="92500"/>
          </a:bodyPr>
          <a:lstStyle/>
          <a:p>
            <a:r>
              <a:rPr lang="en-CA" dirty="0" smtClean="0"/>
              <a:t>Comfortable with informal descriptions and “how to” documentation.</a:t>
            </a:r>
          </a:p>
          <a:p>
            <a:r>
              <a:rPr lang="en-CA" dirty="0" smtClean="0"/>
              <a:t>Don’t really care about types and scoping mechanisms, at least when developing small prototypes.</a:t>
            </a:r>
          </a:p>
          <a:p>
            <a:r>
              <a:rPr lang="en-CA" dirty="0" smtClean="0"/>
              <a:t>Appreciate libraries, convenient syntax, simple tool support, and interactive development tools.</a:t>
            </a:r>
            <a:endParaRPr lang="en-CA" dirty="0"/>
          </a:p>
        </p:txBody>
      </p:sp>
      <p:sp>
        <p:nvSpPr>
          <p:cNvPr id="8" name="Text Placeholder 7"/>
          <p:cNvSpPr>
            <a:spLocks noGrp="1"/>
          </p:cNvSpPr>
          <p:nvPr>
            <p:ph type="body" sz="quarter" idx="3"/>
          </p:nvPr>
        </p:nvSpPr>
        <p:spPr/>
        <p:txBody>
          <a:bodyPr>
            <a:normAutofit fontScale="92500" lnSpcReduction="20000"/>
          </a:bodyPr>
          <a:lstStyle/>
          <a:p>
            <a:r>
              <a:rPr lang="en-CA" dirty="0" smtClean="0"/>
              <a:t>Programming Language  / Compiler Researchers</a:t>
            </a:r>
            <a:endParaRPr lang="en-CA" dirty="0"/>
          </a:p>
        </p:txBody>
      </p:sp>
      <p:sp>
        <p:nvSpPr>
          <p:cNvPr id="9" name="Content Placeholder 8"/>
          <p:cNvSpPr>
            <a:spLocks noGrp="1"/>
          </p:cNvSpPr>
          <p:nvPr>
            <p:ph sz="quarter" idx="4"/>
          </p:nvPr>
        </p:nvSpPr>
        <p:spPr>
          <a:xfrm>
            <a:off x="4645024" y="1854994"/>
            <a:ext cx="4271963" cy="4271169"/>
          </a:xfrm>
          <a:solidFill>
            <a:schemeClr val="accent2">
              <a:lumMod val="40000"/>
              <a:lumOff val="60000"/>
            </a:schemeClr>
          </a:solidFill>
        </p:spPr>
        <p:txBody>
          <a:bodyPr>
            <a:normAutofit/>
          </a:bodyPr>
          <a:lstStyle/>
          <a:p>
            <a:r>
              <a:rPr lang="en-CA" dirty="0" smtClean="0"/>
              <a:t>Prefer more formal language specifications. </a:t>
            </a:r>
          </a:p>
          <a:p>
            <a:r>
              <a:rPr lang="en-CA" dirty="0" smtClean="0"/>
              <a:t>Prefer well-defined types (even if dynamic) and well-defined scoping and modularization mechanisms.</a:t>
            </a:r>
          </a:p>
          <a:p>
            <a:r>
              <a:rPr lang="en-CA" dirty="0" smtClean="0"/>
              <a:t>Appreciate “harder/deeper/more beautiful” programming language/compiler research problems.</a:t>
            </a:r>
            <a:endParaRPr lang="en-CA" dirty="0"/>
          </a:p>
        </p:txBody>
      </p:sp>
      <p:sp>
        <p:nvSpPr>
          <p:cNvPr id="2" name="Date Placeholder 1"/>
          <p:cNvSpPr>
            <a:spLocks noGrp="1"/>
          </p:cNvSpPr>
          <p:nvPr>
            <p:ph type="dt" sz="half" idx="10"/>
          </p:nvPr>
        </p:nvSpPr>
        <p:spPr/>
        <p:txBody>
          <a:bodyPr/>
          <a:lstStyle/>
          <a:p>
            <a:fld id="{02D0B505-A72B-4C2E-8A07-DEC25B1FAD5A}"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smtClean="0"/>
              <a:t>Intro - </a:t>
            </a:r>
            <a:fld id="{ECE31B81-7C2C-4D8B-B6F0-1768517459BF}" type="slidenum">
              <a:rPr lang="en-US" smtClean="0"/>
              <a:pPr/>
              <a:t>13</a:t>
            </a:fld>
            <a:endParaRPr lang="en-US" dirty="0"/>
          </a:p>
        </p:txBody>
      </p:sp>
      <p:sp>
        <p:nvSpPr>
          <p:cNvPr id="10" name="Text Placeholder 9"/>
          <p:cNvSpPr>
            <a:spLocks noGrp="1"/>
          </p:cNvSpPr>
          <p:nvPr>
            <p:ph type="body" sz="quarter" idx="13"/>
          </p:nvPr>
        </p:nvSpPr>
        <p:spPr/>
        <p:txBody>
          <a:bodyPr/>
          <a:lstStyle/>
          <a:p>
            <a:r>
              <a:rPr lang="en-CA" dirty="0" smtClean="0"/>
              <a:t>Culture Gap</a:t>
            </a:r>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dirty="0" smtClean="0"/>
              <a:t>Goals of the </a:t>
            </a:r>
            <a:r>
              <a:rPr lang="en-CA" dirty="0" err="1" smtClean="0"/>
              <a:t>McLab</a:t>
            </a:r>
            <a:r>
              <a:rPr lang="en-CA" dirty="0" smtClean="0"/>
              <a:t> Project</a:t>
            </a:r>
            <a:endParaRPr lang="en-CA" dirty="0"/>
          </a:p>
        </p:txBody>
      </p:sp>
      <p:sp>
        <p:nvSpPr>
          <p:cNvPr id="11" name="Content Placeholder 10"/>
          <p:cNvSpPr>
            <a:spLocks noGrp="1"/>
          </p:cNvSpPr>
          <p:nvPr>
            <p:ph idx="1"/>
          </p:nvPr>
        </p:nvSpPr>
        <p:spPr>
          <a:xfrm>
            <a:off x="457200" y="1143000"/>
            <a:ext cx="8229600" cy="4648200"/>
          </a:xfrm>
        </p:spPr>
        <p:txBody>
          <a:bodyPr>
            <a:normAutofit fontScale="92500"/>
          </a:bodyPr>
          <a:lstStyle/>
          <a:p>
            <a:r>
              <a:rPr lang="en-CA" dirty="0" smtClean="0"/>
              <a:t>Improve the understanding and documentation of the semantics of MATLAB.</a:t>
            </a:r>
          </a:p>
          <a:p>
            <a:r>
              <a:rPr lang="en-CA" dirty="0" smtClean="0"/>
              <a:t>Provide front-end compiler tools suitable for MATLAB and language extensions of MATLAB.</a:t>
            </a:r>
          </a:p>
          <a:p>
            <a:r>
              <a:rPr lang="en-CA" dirty="0" smtClean="0"/>
              <a:t>Provide a flow-analysis framework and a suite of analyses suitable for a wide range of compiler/soft. eng. applications.</a:t>
            </a:r>
          </a:p>
          <a:p>
            <a:r>
              <a:rPr lang="en-CA" dirty="0" smtClean="0"/>
              <a:t>Provide back-ends that enable experimentation with JIT and ahead-of-time compilation.</a:t>
            </a:r>
            <a:endParaRPr lang="en-CA" dirty="0"/>
          </a:p>
        </p:txBody>
      </p:sp>
      <p:sp>
        <p:nvSpPr>
          <p:cNvPr id="6" name="Date Placeholder 5"/>
          <p:cNvSpPr>
            <a:spLocks noGrp="1"/>
          </p:cNvSpPr>
          <p:nvPr>
            <p:ph type="dt" sz="half" idx="10"/>
          </p:nvPr>
        </p:nvSpPr>
        <p:spPr/>
        <p:txBody>
          <a:bodyPr/>
          <a:lstStyle/>
          <a:p>
            <a:fld id="{D8A83F50-731A-4E14-BD97-1F51EDD81D36}"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a:t>
            </a:r>
            <a:endParaRPr lang="en-US" dirty="0"/>
          </a:p>
        </p:txBody>
      </p:sp>
      <p:sp>
        <p:nvSpPr>
          <p:cNvPr id="8" name="Slide Number Placeholder 7"/>
          <p:cNvSpPr>
            <a:spLocks noGrp="1"/>
          </p:cNvSpPr>
          <p:nvPr>
            <p:ph type="sldNum" sz="quarter" idx="12"/>
          </p:nvPr>
        </p:nvSpPr>
        <p:spPr/>
        <p:txBody>
          <a:bodyPr/>
          <a:lstStyle/>
          <a:p>
            <a:r>
              <a:rPr lang="en-US" dirty="0" smtClean="0"/>
              <a:t>Intro - </a:t>
            </a:r>
            <a:fld id="{ECE31B81-7C2C-4D8B-B6F0-1768517459BF}" type="slidenum">
              <a:rPr lang="en-US" smtClean="0"/>
              <a:pPr/>
              <a:t>14</a:t>
            </a:fld>
            <a:endParaRPr lang="en-US" dirty="0"/>
          </a:p>
        </p:txBody>
      </p:sp>
      <p:sp>
        <p:nvSpPr>
          <p:cNvPr id="9" name="Rectangle 8"/>
          <p:cNvSpPr/>
          <p:nvPr/>
        </p:nvSpPr>
        <p:spPr>
          <a:xfrm>
            <a:off x="228600" y="5822950"/>
            <a:ext cx="8686800" cy="533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Enable PL, Compiler and SE Researchers to work on MATLAB</a:t>
            </a:r>
            <a:endParaRPr lang="en-CA" sz="2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29FBACC-BA05-4372-8323-2B7EDDC8C109}"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15</a:t>
            </a:fld>
            <a:endParaRPr lang="en-CA" dirty="0"/>
          </a:p>
        </p:txBody>
      </p:sp>
      <p:sp>
        <p:nvSpPr>
          <p:cNvPr id="11" name="Text Placeholder 10"/>
          <p:cNvSpPr>
            <a:spLocks noGrp="1"/>
          </p:cNvSpPr>
          <p:nvPr>
            <p:ph type="body" sz="quarter" idx="13"/>
          </p:nvPr>
        </p:nvSpPr>
        <p:spPr/>
        <p:txBody>
          <a:bodyPr>
            <a:normAutofit lnSpcReduction="10000"/>
          </a:bodyPr>
          <a:lstStyle/>
          <a:p>
            <a:r>
              <a:rPr lang="en-CA" dirty="0" smtClean="0"/>
              <a:t>Brief Introduction to MATLAB</a:t>
            </a:r>
            <a:endParaRPr lang="en-CA" dirty="0"/>
          </a:p>
        </p:txBody>
      </p:sp>
      <p:sp>
        <p:nvSpPr>
          <p:cNvPr id="8" name="Rectangle 7"/>
          <p:cNvSpPr/>
          <p:nvPr/>
        </p:nvSpPr>
        <p:spPr>
          <a:xfrm>
            <a:off x="4929190" y="2133600"/>
            <a:ext cx="4214810" cy="400496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5143472" y="2660692"/>
            <a:ext cx="4000528" cy="3477875"/>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Functions and Scripts in MATLAB</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lgn="ctr">
              <a:spcBef>
                <a:spcPct val="0"/>
              </a:spcBef>
              <a:defRPr/>
            </a:pPr>
            <a:endPar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endParaRPr>
          </a:p>
        </p:txBody>
      </p:sp>
      <p:pic>
        <p:nvPicPr>
          <p:cNvPr id="10" name="Picture 9" descr="functionmachine.jpg"/>
          <p:cNvPicPr>
            <a:picLocks noChangeAspect="1"/>
          </p:cNvPicPr>
          <p:nvPr/>
        </p:nvPicPr>
        <p:blipFill>
          <a:blip r:embed="rId3" cstate="print"/>
          <a:stretch>
            <a:fillRect/>
          </a:stretch>
        </p:blipFill>
        <p:spPr>
          <a:xfrm>
            <a:off x="0" y="2133600"/>
            <a:ext cx="4929190" cy="4004967"/>
          </a:xfrm>
          <a:prstGeom prst="rect">
            <a:avLst/>
          </a:prstGeom>
        </p:spPr>
      </p:pic>
    </p:spTree>
  </p:cSld>
  <p:clrMapOvr>
    <a:masterClrMapping/>
  </p:clrMapOvr>
  <p:transition advTm="6937">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Basic Structure of a MATLAB function</a:t>
            </a:r>
            <a:endParaRPr lang="en-CA" dirty="0"/>
          </a:p>
        </p:txBody>
      </p:sp>
      <p:pic>
        <p:nvPicPr>
          <p:cNvPr id="22" name="Picture 21" descr="TP_tmp.emf"/>
          <p:cNvPicPr>
            <a:picLocks noChangeAspect="1"/>
          </p:cNvPicPr>
          <p:nvPr>
            <p:custDataLst>
              <p:tags r:id="rId1"/>
            </p:custDataLst>
          </p:nvPr>
        </p:nvPicPr>
        <p:blipFill>
          <a:blip r:embed="rId4" cstate="print"/>
          <a:stretch>
            <a:fillRect/>
          </a:stretch>
        </p:blipFill>
        <p:spPr bwMode="auto">
          <a:xfrm>
            <a:off x="329546" y="1315993"/>
            <a:ext cx="5510283" cy="2365143"/>
          </a:xfrm>
          <a:prstGeom prst="rect">
            <a:avLst/>
          </a:prstGeom>
          <a:noFill/>
          <a:ln/>
          <a:effectLst/>
        </p:spPr>
      </p:pic>
      <p:sp>
        <p:nvSpPr>
          <p:cNvPr id="4" name="Date Placeholder 3"/>
          <p:cNvSpPr>
            <a:spLocks noGrp="1"/>
          </p:cNvSpPr>
          <p:nvPr>
            <p:ph type="dt" sz="half" idx="10"/>
          </p:nvPr>
        </p:nvSpPr>
        <p:spPr/>
        <p:txBody>
          <a:bodyPr/>
          <a:lstStyle/>
          <a:p>
            <a:fld id="{568EA608-6201-4605-939C-939DC39C215A}"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16</a:t>
            </a:fld>
            <a:endParaRPr lang="en-US" dirty="0"/>
          </a:p>
        </p:txBody>
      </p:sp>
      <p:sp>
        <p:nvSpPr>
          <p:cNvPr id="21" name="Rectangle 20"/>
          <p:cNvSpPr/>
          <p:nvPr/>
        </p:nvSpPr>
        <p:spPr>
          <a:xfrm>
            <a:off x="4343400" y="2470150"/>
            <a:ext cx="4343400" cy="3886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solidFill>
                  <a:schemeClr val="tx1"/>
                </a:solidFill>
              </a:rPr>
              <a:t>&gt;&gt; [a,b] = </a:t>
            </a:r>
            <a:r>
              <a:rPr lang="pt-BR" dirty="0" err="1" smtClean="0">
                <a:solidFill>
                  <a:schemeClr val="tx1"/>
                </a:solidFill>
              </a:rPr>
              <a:t>ProdSum</a:t>
            </a:r>
            <a:r>
              <a:rPr lang="pt-BR" dirty="0" smtClean="0">
                <a:solidFill>
                  <a:schemeClr val="tx1"/>
                </a:solidFill>
              </a:rPr>
              <a:t>([10,20,30],3)</a:t>
            </a:r>
          </a:p>
          <a:p>
            <a:r>
              <a:rPr lang="pt-BR" dirty="0" smtClean="0">
                <a:solidFill>
                  <a:schemeClr val="tx1"/>
                </a:solidFill>
              </a:rPr>
              <a:t>a = 6000</a:t>
            </a:r>
          </a:p>
          <a:p>
            <a:r>
              <a:rPr lang="pt-BR" dirty="0" smtClean="0">
                <a:solidFill>
                  <a:schemeClr val="tx1"/>
                </a:solidFill>
              </a:rPr>
              <a:t>b = 60</a:t>
            </a:r>
          </a:p>
          <a:p>
            <a:endParaRPr lang="pt-BR" dirty="0" smtClean="0">
              <a:solidFill>
                <a:schemeClr val="tx1"/>
              </a:solidFill>
            </a:endParaRPr>
          </a:p>
          <a:p>
            <a:r>
              <a:rPr lang="pt-BR" dirty="0" smtClean="0">
                <a:solidFill>
                  <a:schemeClr val="tx1"/>
                </a:solidFill>
              </a:rPr>
              <a:t>&gt;&gt;  </a:t>
            </a:r>
            <a:r>
              <a:rPr lang="pt-BR" dirty="0" err="1" smtClean="0">
                <a:solidFill>
                  <a:schemeClr val="tx1"/>
                </a:solidFill>
              </a:rPr>
              <a:t>ProdSum</a:t>
            </a:r>
            <a:r>
              <a:rPr lang="pt-BR" dirty="0" smtClean="0">
                <a:solidFill>
                  <a:schemeClr val="tx1"/>
                </a:solidFill>
              </a:rPr>
              <a:t>([10,20,30],2)</a:t>
            </a:r>
          </a:p>
          <a:p>
            <a:r>
              <a:rPr lang="pt-BR" dirty="0" err="1" smtClean="0">
                <a:solidFill>
                  <a:schemeClr val="tx1"/>
                </a:solidFill>
              </a:rPr>
              <a:t>ans</a:t>
            </a:r>
            <a:r>
              <a:rPr lang="pt-BR" dirty="0" smtClean="0">
                <a:solidFill>
                  <a:schemeClr val="tx1"/>
                </a:solidFill>
              </a:rPr>
              <a:t> = 200</a:t>
            </a:r>
          </a:p>
          <a:p>
            <a:endParaRPr lang="pt-BR" dirty="0" smtClean="0">
              <a:solidFill>
                <a:schemeClr val="tx1"/>
              </a:solidFill>
            </a:endParaRPr>
          </a:p>
          <a:p>
            <a:r>
              <a:rPr lang="pt-BR" dirty="0" smtClean="0">
                <a:solidFill>
                  <a:schemeClr val="tx1"/>
                </a:solidFill>
              </a:rPr>
              <a:t>&gt;&gt; </a:t>
            </a:r>
            <a:r>
              <a:rPr lang="pt-BR" dirty="0" err="1" smtClean="0">
                <a:solidFill>
                  <a:schemeClr val="tx1"/>
                </a:solidFill>
              </a:rPr>
              <a:t>ProdSum</a:t>
            </a:r>
            <a:r>
              <a:rPr lang="pt-BR" dirty="0" smtClean="0">
                <a:solidFill>
                  <a:schemeClr val="tx1"/>
                </a:solidFill>
              </a:rPr>
              <a:t>(‘abc’,3)</a:t>
            </a:r>
          </a:p>
          <a:p>
            <a:r>
              <a:rPr lang="pt-BR" dirty="0" err="1" smtClean="0">
                <a:solidFill>
                  <a:schemeClr val="tx1"/>
                </a:solidFill>
              </a:rPr>
              <a:t>ans</a:t>
            </a:r>
            <a:r>
              <a:rPr lang="pt-BR" dirty="0" smtClean="0">
                <a:solidFill>
                  <a:schemeClr val="tx1"/>
                </a:solidFill>
              </a:rPr>
              <a:t> =941094</a:t>
            </a:r>
          </a:p>
          <a:p>
            <a:endParaRPr lang="pt-BR" dirty="0" smtClean="0">
              <a:solidFill>
                <a:schemeClr val="tx1"/>
              </a:solidFill>
            </a:endParaRPr>
          </a:p>
          <a:p>
            <a:r>
              <a:rPr lang="pt-BR" dirty="0" smtClean="0">
                <a:solidFill>
                  <a:schemeClr val="tx1"/>
                </a:solidFill>
              </a:rPr>
              <a:t>&gt;&gt; </a:t>
            </a:r>
            <a:r>
              <a:rPr lang="pt-BR" dirty="0" err="1" smtClean="0">
                <a:solidFill>
                  <a:schemeClr val="tx1"/>
                </a:solidFill>
              </a:rPr>
              <a:t>ProdSum</a:t>
            </a:r>
            <a:r>
              <a:rPr lang="pt-BR" dirty="0" smtClean="0">
                <a:solidFill>
                  <a:schemeClr val="tx1"/>
                </a:solidFill>
              </a:rPr>
              <a:t>([97 98 99],3)</a:t>
            </a:r>
          </a:p>
          <a:p>
            <a:r>
              <a:rPr lang="pt-BR" dirty="0" err="1" smtClean="0">
                <a:solidFill>
                  <a:schemeClr val="tx1"/>
                </a:solidFill>
              </a:rPr>
              <a:t>ans</a:t>
            </a:r>
            <a:r>
              <a:rPr lang="pt-BR" dirty="0" smtClean="0">
                <a:solidFill>
                  <a:schemeClr val="tx1"/>
                </a:solidFill>
              </a:rPr>
              <a:t> = 941084</a:t>
            </a:r>
          </a:p>
          <a:p>
            <a:endParaRPr lang="pt-BR" dirty="0" smtClean="0">
              <a:solidFill>
                <a:schemeClr val="tx1"/>
              </a:solidFill>
            </a:endParaRPr>
          </a:p>
          <a:p>
            <a:endParaRPr lang="pt-BR"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Single Corner Rectangle 11"/>
          <p:cNvSpPr/>
          <p:nvPr/>
        </p:nvSpPr>
        <p:spPr>
          <a:xfrm>
            <a:off x="1295400" y="1143000"/>
            <a:ext cx="7391400" cy="521335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828800" y="5257800"/>
            <a:ext cx="6172200" cy="83503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828800" y="1600200"/>
            <a:ext cx="6172200" cy="3352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057400" y="1905000"/>
            <a:ext cx="44196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Primary,  nested and sub-functions</a:t>
            </a:r>
            <a:endParaRPr lang="en-CA" dirty="0"/>
          </a:p>
        </p:txBody>
      </p:sp>
      <p:pic>
        <p:nvPicPr>
          <p:cNvPr id="18" name="Picture 17" descr="TP_tmp.emf"/>
          <p:cNvPicPr>
            <a:picLocks noChangeAspect="1"/>
          </p:cNvPicPr>
          <p:nvPr>
            <p:custDataLst>
              <p:tags r:id="rId1"/>
            </p:custDataLst>
          </p:nvPr>
        </p:nvPicPr>
        <p:blipFill>
          <a:blip r:embed="rId4" cstate="print"/>
          <a:stretch>
            <a:fillRect/>
          </a:stretch>
        </p:blipFill>
        <p:spPr bwMode="auto">
          <a:xfrm>
            <a:off x="1866800" y="1311290"/>
            <a:ext cx="5835134" cy="4790965"/>
          </a:xfrm>
          <a:prstGeom prst="rect">
            <a:avLst/>
          </a:prstGeom>
          <a:noFill/>
          <a:ln/>
          <a:effectLst/>
        </p:spPr>
      </p:pic>
      <p:sp>
        <p:nvSpPr>
          <p:cNvPr id="4" name="Date Placeholder 3"/>
          <p:cNvSpPr>
            <a:spLocks noGrp="1"/>
          </p:cNvSpPr>
          <p:nvPr>
            <p:ph type="dt" sz="half" idx="10"/>
          </p:nvPr>
        </p:nvSpPr>
        <p:spPr/>
        <p:txBody>
          <a:bodyPr/>
          <a:lstStyle/>
          <a:p>
            <a:fld id="{D0C150C2-8F5D-4701-8355-E56029126AE1}"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17</a:t>
            </a:fld>
            <a:endParaRPr lang="en-US" dirty="0"/>
          </a:p>
        </p:txBody>
      </p:sp>
      <p:sp>
        <p:nvSpPr>
          <p:cNvPr id="15" name="Right Arrow 14"/>
          <p:cNvSpPr/>
          <p:nvPr/>
        </p:nvSpPr>
        <p:spPr>
          <a:xfrm rot="1152488">
            <a:off x="348535" y="1104900"/>
            <a:ext cx="1524000" cy="990599"/>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Primary Function</a:t>
            </a:r>
            <a:endParaRPr lang="en-CA" dirty="0"/>
          </a:p>
        </p:txBody>
      </p:sp>
      <p:sp>
        <p:nvSpPr>
          <p:cNvPr id="16" name="Right Arrow 15"/>
          <p:cNvSpPr/>
          <p:nvPr/>
        </p:nvSpPr>
        <p:spPr>
          <a:xfrm rot="20063944">
            <a:off x="596409" y="2324099"/>
            <a:ext cx="1524000" cy="990599"/>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Nested Function</a:t>
            </a:r>
            <a:endParaRPr lang="en-CA" dirty="0"/>
          </a:p>
        </p:txBody>
      </p:sp>
      <p:sp>
        <p:nvSpPr>
          <p:cNvPr id="17" name="Right Arrow 16"/>
          <p:cNvSpPr/>
          <p:nvPr/>
        </p:nvSpPr>
        <p:spPr>
          <a:xfrm rot="20063944">
            <a:off x="394189" y="5233636"/>
            <a:ext cx="1524000" cy="990599"/>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Sub- Function</a:t>
            </a:r>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Basic Structure of a MATLAB script </a:t>
            </a:r>
            <a:endParaRPr lang="en-CA" dirty="0"/>
          </a:p>
        </p:txBody>
      </p:sp>
      <p:pic>
        <p:nvPicPr>
          <p:cNvPr id="11" name="Picture 10" descr="TP_tmp.emf"/>
          <p:cNvPicPr>
            <a:picLocks noChangeAspect="1"/>
          </p:cNvPicPr>
          <p:nvPr>
            <p:custDataLst>
              <p:tags r:id="rId1"/>
            </p:custDataLst>
          </p:nvPr>
        </p:nvPicPr>
        <p:blipFill>
          <a:blip r:embed="rId4" cstate="print"/>
          <a:stretch>
            <a:fillRect/>
          </a:stretch>
        </p:blipFill>
        <p:spPr bwMode="auto">
          <a:xfrm>
            <a:off x="828332" y="1315993"/>
            <a:ext cx="4512710" cy="2088782"/>
          </a:xfrm>
          <a:prstGeom prst="rect">
            <a:avLst/>
          </a:prstGeom>
          <a:noFill/>
          <a:ln/>
          <a:effectLst/>
        </p:spPr>
      </p:pic>
      <p:sp>
        <p:nvSpPr>
          <p:cNvPr id="4" name="Date Placeholder 3"/>
          <p:cNvSpPr>
            <a:spLocks noGrp="1"/>
          </p:cNvSpPr>
          <p:nvPr>
            <p:ph type="dt" sz="half" idx="10"/>
          </p:nvPr>
        </p:nvSpPr>
        <p:spPr/>
        <p:txBody>
          <a:bodyPr/>
          <a:lstStyle/>
          <a:p>
            <a:fld id="{97AEA6BB-482D-4F3A-BE11-A03E72E35F61}"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18</a:t>
            </a:fld>
            <a:endParaRPr lang="en-US" dirty="0"/>
          </a:p>
        </p:txBody>
      </p:sp>
      <p:sp>
        <p:nvSpPr>
          <p:cNvPr id="21" name="Rectangle 20"/>
          <p:cNvSpPr/>
          <p:nvPr/>
        </p:nvSpPr>
        <p:spPr>
          <a:xfrm>
            <a:off x="4572000" y="1752601"/>
            <a:ext cx="4114800" cy="441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solidFill>
                  <a:schemeClr val="tx1"/>
                </a:solidFill>
              </a:rPr>
              <a:t>&gt;&gt; clear</a:t>
            </a:r>
          </a:p>
          <a:p>
            <a:r>
              <a:rPr lang="en-CA" dirty="0" smtClean="0">
                <a:solidFill>
                  <a:schemeClr val="tx1"/>
                </a:solidFill>
              </a:rPr>
              <a:t>&gt;&gt; a = [10, 20, 30];</a:t>
            </a:r>
          </a:p>
          <a:p>
            <a:r>
              <a:rPr lang="en-CA" dirty="0" smtClean="0">
                <a:solidFill>
                  <a:schemeClr val="tx1"/>
                </a:solidFill>
              </a:rPr>
              <a:t>&gt;&gt; n = 3;</a:t>
            </a:r>
          </a:p>
          <a:p>
            <a:r>
              <a:rPr lang="en-CA" dirty="0" smtClean="0">
                <a:solidFill>
                  <a:schemeClr val="tx1"/>
                </a:solidFill>
              </a:rPr>
              <a:t>&gt;&gt; </a:t>
            </a:r>
            <a:r>
              <a:rPr lang="en-CA" dirty="0" err="1" smtClean="0">
                <a:solidFill>
                  <a:schemeClr val="tx1"/>
                </a:solidFill>
              </a:rPr>
              <a:t>whos</a:t>
            </a:r>
            <a:endParaRPr lang="en-CA" dirty="0" smtClean="0">
              <a:solidFill>
                <a:schemeClr val="tx1"/>
              </a:solidFill>
            </a:endParaRPr>
          </a:p>
          <a:p>
            <a:r>
              <a:rPr lang="en-CA" sz="1600" dirty="0" smtClean="0">
                <a:solidFill>
                  <a:schemeClr val="tx1"/>
                </a:solidFill>
                <a:latin typeface="Courier New" pitchFamily="49" charset="0"/>
                <a:cs typeface="Courier New" pitchFamily="49" charset="0"/>
              </a:rPr>
              <a:t>  Name  Size  Bytes  Class</a:t>
            </a:r>
          </a:p>
          <a:p>
            <a:r>
              <a:rPr lang="en-CA" sz="1600" dirty="0" smtClean="0">
                <a:solidFill>
                  <a:schemeClr val="tx1"/>
                </a:solidFill>
                <a:latin typeface="Courier New" pitchFamily="49" charset="0"/>
                <a:cs typeface="Courier New" pitchFamily="49" charset="0"/>
              </a:rPr>
              <a:t>  a     1x3   24     double              </a:t>
            </a:r>
          </a:p>
          <a:p>
            <a:r>
              <a:rPr lang="en-CA" sz="1600" dirty="0" smtClean="0">
                <a:solidFill>
                  <a:schemeClr val="tx1"/>
                </a:solidFill>
                <a:latin typeface="Courier New" pitchFamily="49" charset="0"/>
                <a:cs typeface="Courier New" pitchFamily="49" charset="0"/>
              </a:rPr>
              <a:t>  n     1x1   8      double              </a:t>
            </a:r>
          </a:p>
          <a:p>
            <a:r>
              <a:rPr lang="en-CA" dirty="0" smtClean="0">
                <a:solidFill>
                  <a:schemeClr val="tx1"/>
                </a:solidFill>
              </a:rPr>
              <a:t>&gt;&gt; </a:t>
            </a:r>
            <a:r>
              <a:rPr lang="en-CA" dirty="0" err="1" smtClean="0">
                <a:solidFill>
                  <a:schemeClr val="tx1"/>
                </a:solidFill>
              </a:rPr>
              <a:t>ProdSumScript</a:t>
            </a:r>
            <a:r>
              <a:rPr lang="en-CA" dirty="0" smtClean="0">
                <a:solidFill>
                  <a:schemeClr val="tx1"/>
                </a:solidFill>
              </a:rPr>
              <a:t>()</a:t>
            </a:r>
          </a:p>
          <a:p>
            <a:r>
              <a:rPr lang="en-CA" dirty="0" smtClean="0">
                <a:solidFill>
                  <a:schemeClr val="tx1"/>
                </a:solidFill>
              </a:rPr>
              <a:t>&gt;&gt; </a:t>
            </a:r>
            <a:r>
              <a:rPr lang="en-CA" dirty="0" err="1" smtClean="0">
                <a:solidFill>
                  <a:schemeClr val="tx1"/>
                </a:solidFill>
              </a:rPr>
              <a:t>whos</a:t>
            </a:r>
            <a:endParaRPr lang="en-CA" dirty="0" smtClean="0">
              <a:solidFill>
                <a:schemeClr val="tx1"/>
              </a:solidFill>
            </a:endParaRPr>
          </a:p>
          <a:p>
            <a:r>
              <a:rPr lang="en-CA" sz="1600" dirty="0" smtClean="0">
                <a:solidFill>
                  <a:schemeClr val="tx1"/>
                </a:solidFill>
                <a:latin typeface="Courier New" pitchFamily="49" charset="0"/>
                <a:cs typeface="Courier New" pitchFamily="49" charset="0"/>
              </a:rPr>
              <a:t>  Name  Size  Bytes  Class  </a:t>
            </a:r>
          </a:p>
          <a:p>
            <a:r>
              <a:rPr lang="en-CA" sz="1600" dirty="0" smtClean="0">
                <a:solidFill>
                  <a:schemeClr val="tx1"/>
                </a:solidFill>
                <a:latin typeface="Courier New" pitchFamily="49" charset="0"/>
                <a:cs typeface="Courier New" pitchFamily="49" charset="0"/>
              </a:rPr>
              <a:t>  a     1x3   24     double              </a:t>
            </a:r>
          </a:p>
          <a:p>
            <a:r>
              <a:rPr lang="en-CA" sz="1600" dirty="0" smtClean="0">
                <a:solidFill>
                  <a:schemeClr val="tx1"/>
                </a:solidFill>
                <a:latin typeface="Courier New" pitchFamily="49" charset="0"/>
                <a:cs typeface="Courier New" pitchFamily="49" charset="0"/>
              </a:rPr>
              <a:t>  </a:t>
            </a:r>
            <a:r>
              <a:rPr lang="en-CA" sz="1600" dirty="0" err="1" smtClean="0">
                <a:solidFill>
                  <a:schemeClr val="tx1"/>
                </a:solidFill>
                <a:latin typeface="Courier New" pitchFamily="49" charset="0"/>
                <a:cs typeface="Courier New" pitchFamily="49" charset="0"/>
              </a:rPr>
              <a:t>i</a:t>
            </a:r>
            <a:r>
              <a:rPr lang="en-CA" sz="1600" dirty="0" smtClean="0">
                <a:solidFill>
                  <a:schemeClr val="tx1"/>
                </a:solidFill>
                <a:latin typeface="Courier New" pitchFamily="49" charset="0"/>
                <a:cs typeface="Courier New" pitchFamily="49" charset="0"/>
              </a:rPr>
              <a:t>     1x1    8     double              </a:t>
            </a:r>
          </a:p>
          <a:p>
            <a:r>
              <a:rPr lang="en-CA" sz="1600" dirty="0" smtClean="0">
                <a:solidFill>
                  <a:schemeClr val="tx1"/>
                </a:solidFill>
                <a:latin typeface="Courier New" pitchFamily="49" charset="0"/>
                <a:cs typeface="Courier New" pitchFamily="49" charset="0"/>
              </a:rPr>
              <a:t>  n     1x1    8     double              </a:t>
            </a:r>
          </a:p>
          <a:p>
            <a:r>
              <a:rPr lang="en-CA" sz="1600" dirty="0" smtClean="0">
                <a:solidFill>
                  <a:schemeClr val="tx1"/>
                </a:solidFill>
                <a:latin typeface="Courier New" pitchFamily="49" charset="0"/>
                <a:cs typeface="Courier New" pitchFamily="49" charset="0"/>
              </a:rPr>
              <a:t>  prod  1x1    8     double              </a:t>
            </a:r>
          </a:p>
          <a:p>
            <a:r>
              <a:rPr lang="en-CA" sz="1600" dirty="0" smtClean="0">
                <a:solidFill>
                  <a:schemeClr val="tx1"/>
                </a:solidFill>
                <a:latin typeface="Courier New" pitchFamily="49" charset="0"/>
                <a:cs typeface="Courier New" pitchFamily="49" charset="0"/>
              </a:rPr>
              <a:t>  sum   1x1    8     double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Directory Structure and Path</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Each directory can contain:</a:t>
            </a:r>
          </a:p>
          <a:p>
            <a:pPr lvl="1"/>
            <a:r>
              <a:rPr lang="en-CA" dirty="0" smtClean="0">
                <a:latin typeface="Courier New" pitchFamily="49" charset="0"/>
                <a:cs typeface="Courier New" pitchFamily="49" charset="0"/>
              </a:rPr>
              <a:t>.m</a:t>
            </a:r>
            <a:r>
              <a:rPr lang="en-CA" dirty="0" smtClean="0"/>
              <a:t> files (which can contain a script or functions)</a:t>
            </a:r>
          </a:p>
          <a:p>
            <a:pPr lvl="1"/>
            <a:r>
              <a:rPr lang="en-CA" dirty="0" smtClean="0"/>
              <a:t>a </a:t>
            </a:r>
            <a:r>
              <a:rPr lang="en-CA" dirty="0" smtClean="0">
                <a:latin typeface="Courier New" pitchFamily="49" charset="0"/>
                <a:cs typeface="Courier New" pitchFamily="49" charset="0"/>
              </a:rPr>
              <a:t>private/</a:t>
            </a:r>
            <a:r>
              <a:rPr lang="en-CA" dirty="0" smtClean="0"/>
              <a:t> directory</a:t>
            </a:r>
          </a:p>
          <a:p>
            <a:pPr lvl="1"/>
            <a:r>
              <a:rPr lang="en-CA" dirty="0" smtClean="0"/>
              <a:t>a package directory of the form </a:t>
            </a:r>
            <a:r>
              <a:rPr lang="en-CA" dirty="0" smtClean="0">
                <a:latin typeface="Courier New" pitchFamily="49" charset="0"/>
                <a:cs typeface="Courier New" pitchFamily="49" charset="0"/>
              </a:rPr>
              <a:t>+</a:t>
            </a:r>
            <a:r>
              <a:rPr lang="en-CA" dirty="0" err="1" smtClean="0">
                <a:latin typeface="Courier New" pitchFamily="49" charset="0"/>
                <a:cs typeface="Courier New" pitchFamily="49" charset="0"/>
              </a:rPr>
              <a:t>pkg</a:t>
            </a:r>
            <a:r>
              <a:rPr lang="en-CA" dirty="0" smtClean="0">
                <a:latin typeface="Courier New" pitchFamily="49" charset="0"/>
                <a:cs typeface="Courier New" pitchFamily="49" charset="0"/>
              </a:rPr>
              <a:t>/</a:t>
            </a:r>
          </a:p>
          <a:p>
            <a:pPr lvl="1"/>
            <a:r>
              <a:rPr lang="en-CA" dirty="0" smtClean="0"/>
              <a:t>a type-specialized directory of the form </a:t>
            </a:r>
            <a:r>
              <a:rPr lang="en-CA" dirty="0" smtClean="0">
                <a:latin typeface="Courier New" pitchFamily="49" charset="0"/>
                <a:cs typeface="Courier New" pitchFamily="49" charset="0"/>
              </a:rPr>
              <a:t>@int32/</a:t>
            </a:r>
          </a:p>
          <a:p>
            <a:pPr lvl="1">
              <a:buNone/>
            </a:pPr>
            <a:endParaRPr lang="en-CA" dirty="0" smtClean="0">
              <a:latin typeface="Courier New" pitchFamily="49" charset="0"/>
              <a:cs typeface="Courier New" pitchFamily="49" charset="0"/>
            </a:endParaRPr>
          </a:p>
          <a:p>
            <a:r>
              <a:rPr lang="en-CA" dirty="0" smtClean="0"/>
              <a:t>At run-time:</a:t>
            </a:r>
          </a:p>
          <a:p>
            <a:pPr lvl="1"/>
            <a:r>
              <a:rPr lang="en-CA" dirty="0" smtClean="0"/>
              <a:t>current directory (implicit 1</a:t>
            </a:r>
            <a:r>
              <a:rPr lang="en-CA" baseline="30000" dirty="0" smtClean="0"/>
              <a:t>st</a:t>
            </a:r>
            <a:r>
              <a:rPr lang="en-CA" dirty="0" smtClean="0"/>
              <a:t> element of path)</a:t>
            </a:r>
          </a:p>
          <a:p>
            <a:pPr lvl="1"/>
            <a:r>
              <a:rPr lang="en-CA" dirty="0" smtClean="0"/>
              <a:t>directory of last called function</a:t>
            </a:r>
          </a:p>
          <a:p>
            <a:pPr lvl="1"/>
            <a:r>
              <a:rPr lang="en-CA" dirty="0" smtClean="0"/>
              <a:t>path of directories</a:t>
            </a:r>
          </a:p>
          <a:p>
            <a:pPr lvl="1"/>
            <a:r>
              <a:rPr lang="en-CA" dirty="0" smtClean="0"/>
              <a:t>both the current directory and path can be changed at runtime (</a:t>
            </a:r>
            <a:r>
              <a:rPr lang="en-CA" dirty="0" err="1" smtClean="0">
                <a:latin typeface="Courier New" pitchFamily="49" charset="0"/>
                <a:cs typeface="Courier New" pitchFamily="49" charset="0"/>
              </a:rPr>
              <a:t>cd</a:t>
            </a:r>
            <a:r>
              <a:rPr lang="en-CA" dirty="0" smtClean="0"/>
              <a:t> and </a:t>
            </a:r>
            <a:r>
              <a:rPr lang="en-CA" dirty="0" err="1" smtClean="0">
                <a:latin typeface="Courier New" pitchFamily="49" charset="0"/>
                <a:cs typeface="Courier New" pitchFamily="49" charset="0"/>
              </a:rPr>
              <a:t>setpath</a:t>
            </a:r>
            <a:r>
              <a:rPr lang="en-CA" dirty="0" smtClean="0"/>
              <a:t> functions)</a:t>
            </a:r>
          </a:p>
          <a:p>
            <a:pPr>
              <a:buNone/>
            </a:pPr>
            <a:endParaRPr lang="en-CA" dirty="0" smtClean="0"/>
          </a:p>
        </p:txBody>
      </p:sp>
      <p:sp>
        <p:nvSpPr>
          <p:cNvPr id="4" name="Date Placeholder 3"/>
          <p:cNvSpPr>
            <a:spLocks noGrp="1"/>
          </p:cNvSpPr>
          <p:nvPr>
            <p:ph type="dt" sz="half" idx="10"/>
          </p:nvPr>
        </p:nvSpPr>
        <p:spPr/>
        <p:txBody>
          <a:bodyPr/>
          <a:lstStyle/>
          <a:p>
            <a:fld id="{44C9BCAF-6C69-4C5B-B3AB-EC3E2EBCB48F}"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19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Overview</a:t>
            </a:r>
            <a:endParaRPr lang="en-CA" dirty="0"/>
          </a:p>
        </p:txBody>
      </p:sp>
      <p:sp>
        <p:nvSpPr>
          <p:cNvPr id="3" name="Content Placeholder 2"/>
          <p:cNvSpPr>
            <a:spLocks noGrp="1"/>
          </p:cNvSpPr>
          <p:nvPr>
            <p:ph idx="1"/>
          </p:nvPr>
        </p:nvSpPr>
        <p:spPr>
          <a:xfrm>
            <a:off x="3505200" y="1828800"/>
            <a:ext cx="5181600" cy="3930650"/>
          </a:xfrm>
        </p:spPr>
        <p:txBody>
          <a:bodyPr/>
          <a:lstStyle/>
          <a:p>
            <a:r>
              <a:rPr lang="en-CA" dirty="0" smtClean="0"/>
              <a:t>Why MATLAB?</a:t>
            </a:r>
          </a:p>
          <a:p>
            <a:r>
              <a:rPr lang="en-CA" dirty="0" smtClean="0"/>
              <a:t>Introduction to MATLAB – challenges</a:t>
            </a:r>
          </a:p>
          <a:p>
            <a:r>
              <a:rPr lang="en-CA" dirty="0" smtClean="0"/>
              <a:t>Overview of the </a:t>
            </a:r>
            <a:r>
              <a:rPr lang="en-CA" dirty="0" err="1" smtClean="0"/>
              <a:t>McLab</a:t>
            </a:r>
            <a:r>
              <a:rPr lang="en-CA" dirty="0" smtClean="0"/>
              <a:t> tools</a:t>
            </a:r>
          </a:p>
          <a:p>
            <a:r>
              <a:rPr lang="en-CA" dirty="0" smtClean="0"/>
              <a:t>Resolving names in MATLAB</a:t>
            </a:r>
          </a:p>
        </p:txBody>
      </p:sp>
      <p:sp>
        <p:nvSpPr>
          <p:cNvPr id="4" name="Date Placeholder 3"/>
          <p:cNvSpPr>
            <a:spLocks noGrp="1"/>
          </p:cNvSpPr>
          <p:nvPr>
            <p:ph type="dt" sz="half" idx="10"/>
          </p:nvPr>
        </p:nvSpPr>
        <p:spPr/>
        <p:txBody>
          <a:bodyPr/>
          <a:lstStyle/>
          <a:p>
            <a:fld id="{9CAC3403-347C-4D99-9A5A-0A3A7F967C9B}"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2</a:t>
            </a:fld>
            <a:endParaRPr lang="en-US" dirty="0"/>
          </a:p>
        </p:txBody>
      </p:sp>
      <p:pic>
        <p:nvPicPr>
          <p:cNvPr id="7" name="Picture 6" descr="images.jpg"/>
          <p:cNvPicPr>
            <a:picLocks noChangeAspect="1"/>
          </p:cNvPicPr>
          <p:nvPr/>
        </p:nvPicPr>
        <p:blipFill>
          <a:blip r:embed="rId3" cstate="print"/>
          <a:stretch>
            <a:fillRect/>
          </a:stretch>
        </p:blipFill>
        <p:spPr>
          <a:xfrm>
            <a:off x="847725" y="2514600"/>
            <a:ext cx="1962150" cy="2333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324600" cy="868362"/>
          </a:xfrm>
        </p:spPr>
        <p:txBody>
          <a:bodyPr>
            <a:normAutofit fontScale="90000"/>
          </a:bodyPr>
          <a:lstStyle/>
          <a:p>
            <a:r>
              <a:rPr lang="en-CA" dirty="0" smtClean="0"/>
              <a:t>Function/Script Lookup Order </a:t>
            </a:r>
            <a:br>
              <a:rPr lang="en-CA" dirty="0" smtClean="0"/>
            </a:br>
            <a:r>
              <a:rPr lang="en-CA" dirty="0" smtClean="0"/>
              <a:t>(call in the body of a function f )</a:t>
            </a:r>
            <a:endParaRPr lang="en-CA" dirty="0"/>
          </a:p>
        </p:txBody>
      </p:sp>
      <p:sp>
        <p:nvSpPr>
          <p:cNvPr id="3" name="Content Placeholder 2"/>
          <p:cNvSpPr>
            <a:spLocks noGrp="1"/>
          </p:cNvSpPr>
          <p:nvPr>
            <p:ph idx="1"/>
          </p:nvPr>
        </p:nvSpPr>
        <p:spPr>
          <a:xfrm>
            <a:off x="457200" y="1250950"/>
            <a:ext cx="8229600" cy="5105400"/>
          </a:xfrm>
        </p:spPr>
        <p:txBody>
          <a:bodyPr>
            <a:normAutofit fontScale="92500" lnSpcReduction="10000"/>
          </a:bodyPr>
          <a:lstStyle/>
          <a:p>
            <a:r>
              <a:rPr lang="en-CA" dirty="0" smtClean="0"/>
              <a:t>Nested function (in scope of f)</a:t>
            </a:r>
          </a:p>
          <a:p>
            <a:r>
              <a:rPr lang="en-CA" dirty="0" smtClean="0"/>
              <a:t>Sub-function (in same file as f)</a:t>
            </a:r>
          </a:p>
          <a:p>
            <a:r>
              <a:rPr lang="en-CA" dirty="0" smtClean="0"/>
              <a:t>Function in /private sub-directory of directory containing f.</a:t>
            </a:r>
          </a:p>
          <a:p>
            <a:r>
              <a:rPr lang="en-CA" dirty="0" smtClean="0"/>
              <a:t>1</a:t>
            </a:r>
            <a:r>
              <a:rPr lang="en-CA" baseline="30000" dirty="0" smtClean="0"/>
              <a:t>st</a:t>
            </a:r>
            <a:r>
              <a:rPr lang="en-CA" dirty="0" smtClean="0"/>
              <a:t> matching function, based on function name and type of first argument, looking in type-specialized directories,  looking first in current directory and then along path.</a:t>
            </a:r>
          </a:p>
          <a:p>
            <a:r>
              <a:rPr lang="en-CA" dirty="0" smtClean="0"/>
              <a:t>1</a:t>
            </a:r>
            <a:r>
              <a:rPr lang="en-CA" baseline="30000" dirty="0" smtClean="0"/>
              <a:t>st</a:t>
            </a:r>
            <a:r>
              <a:rPr lang="en-CA" dirty="0" smtClean="0"/>
              <a:t> matching function/script, based on function name only, looking first in current directory and then along path.</a:t>
            </a:r>
            <a:endParaRPr lang="en-CA" dirty="0"/>
          </a:p>
        </p:txBody>
      </p:sp>
      <p:sp>
        <p:nvSpPr>
          <p:cNvPr id="4" name="Date Placeholder 3"/>
          <p:cNvSpPr>
            <a:spLocks noGrp="1"/>
          </p:cNvSpPr>
          <p:nvPr>
            <p:ph type="dt" sz="half" idx="10"/>
          </p:nvPr>
        </p:nvSpPr>
        <p:spPr/>
        <p:txBody>
          <a:bodyPr/>
          <a:lstStyle/>
          <a:p>
            <a:fld id="{DD9E5A11-B655-437C-B441-6BD8C6493875}"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20</a:t>
            </a:fld>
            <a:endParaRPr lang="en-US" dirty="0"/>
          </a:p>
        </p:txBody>
      </p:sp>
      <p:sp>
        <p:nvSpPr>
          <p:cNvPr id="7" name="TextBox 6"/>
          <p:cNvSpPr txBox="1"/>
          <p:nvPr/>
        </p:nvSpPr>
        <p:spPr>
          <a:xfrm>
            <a:off x="6781800" y="152400"/>
            <a:ext cx="2133600" cy="1938992"/>
          </a:xfrm>
          <a:prstGeom prst="rect">
            <a:avLst/>
          </a:prstGeom>
          <a:solidFill>
            <a:schemeClr val="tx2">
              <a:lumMod val="20000"/>
              <a:lumOff val="80000"/>
            </a:schemeClr>
          </a:solidFill>
          <a:ln>
            <a:solidFill>
              <a:schemeClr val="tx2">
                <a:lumMod val="50000"/>
              </a:schemeClr>
            </a:solidFill>
          </a:ln>
        </p:spPr>
        <p:txBody>
          <a:bodyPr wrap="square" rtlCol="0">
            <a:spAutoFit/>
          </a:bodyPr>
          <a:lstStyle/>
          <a:p>
            <a:r>
              <a:rPr lang="en-CA" sz="2400" dirty="0" smtClean="0"/>
              <a:t>function f</a:t>
            </a:r>
          </a:p>
          <a:p>
            <a:r>
              <a:rPr lang="en-CA" sz="2400" dirty="0" smtClean="0"/>
              <a:t>  ...</a:t>
            </a:r>
          </a:p>
          <a:p>
            <a:r>
              <a:rPr lang="en-CA" sz="2400" dirty="0" smtClean="0"/>
              <a:t>  </a:t>
            </a:r>
            <a:r>
              <a:rPr lang="en-CA" sz="2400" dirty="0" err="1" smtClean="0"/>
              <a:t>foo</a:t>
            </a:r>
            <a:r>
              <a:rPr lang="en-CA" sz="2400" dirty="0" smtClean="0"/>
              <a:t>(a);</a:t>
            </a:r>
          </a:p>
          <a:p>
            <a:r>
              <a:rPr lang="en-CA" sz="2400" dirty="0" smtClean="0"/>
              <a:t>  ...</a:t>
            </a:r>
          </a:p>
          <a:p>
            <a:r>
              <a:rPr lang="en-CA" sz="2400" dirty="0" smtClean="0"/>
              <a:t>end</a:t>
            </a:r>
            <a:endParaRPr lang="en-CA"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38800" y="4724400"/>
            <a:ext cx="91440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828800" y="4724400"/>
            <a:ext cx="106680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600200" y="4267200"/>
            <a:ext cx="6477000" cy="1938992"/>
          </a:xfrm>
          <a:prstGeom prst="rect">
            <a:avLst/>
          </a:prstGeom>
          <a:noFill/>
        </p:spPr>
        <p:txBody>
          <a:bodyPr wrap="square" rtlCol="0">
            <a:spAutoFit/>
          </a:bodyPr>
          <a:lstStyle/>
          <a:p>
            <a:r>
              <a:rPr lang="nb-NO" sz="2400" b="1" dirty="0" smtClean="0">
                <a:latin typeface="Courier New" pitchFamily="49" charset="0"/>
                <a:cs typeface="Courier New" pitchFamily="49" charset="0"/>
              </a:rPr>
              <a:t>dir1/               dir2/</a:t>
            </a:r>
          </a:p>
          <a:p>
            <a:r>
              <a:rPr lang="nb-NO" sz="2400" b="1" dirty="0" smtClean="0">
                <a:latin typeface="Courier New" pitchFamily="49" charset="0"/>
                <a:cs typeface="Courier New" pitchFamily="49" charset="0"/>
              </a:rPr>
              <a:t>  f.m                 s.m</a:t>
            </a:r>
          </a:p>
          <a:p>
            <a:r>
              <a:rPr lang="nb-NO" sz="2400" b="1" dirty="0" smtClean="0">
                <a:latin typeface="Courier New" pitchFamily="49" charset="0"/>
                <a:cs typeface="Courier New" pitchFamily="49" charset="0"/>
              </a:rPr>
              <a:t>  g.m                 h.m</a:t>
            </a:r>
          </a:p>
          <a:p>
            <a:r>
              <a:rPr lang="nb-NO" sz="2400" b="1" dirty="0" smtClean="0">
                <a:latin typeface="Courier New" pitchFamily="49" charset="0"/>
                <a:cs typeface="Courier New" pitchFamily="49" charset="0"/>
              </a:rPr>
              <a:t>  private/            private/</a:t>
            </a:r>
          </a:p>
          <a:p>
            <a:r>
              <a:rPr lang="nb-NO" sz="2400" b="1" dirty="0" smtClean="0">
                <a:latin typeface="Courier New" pitchFamily="49" charset="0"/>
                <a:cs typeface="Courier New" pitchFamily="49" charset="0"/>
              </a:rPr>
              <a:t>    foo.m               foo.m</a:t>
            </a:r>
            <a:endParaRPr lang="en-CA" sz="2400" b="1" dirty="0" smtClean="0">
              <a:latin typeface="Courier New" pitchFamily="49" charset="0"/>
              <a:cs typeface="Courier New" pitchFamily="49" charset="0"/>
            </a:endParaRPr>
          </a:p>
        </p:txBody>
      </p:sp>
      <p:sp>
        <p:nvSpPr>
          <p:cNvPr id="2" name="Title 1"/>
          <p:cNvSpPr>
            <a:spLocks noGrp="1"/>
          </p:cNvSpPr>
          <p:nvPr>
            <p:ph type="title"/>
          </p:nvPr>
        </p:nvSpPr>
        <p:spPr>
          <a:xfrm>
            <a:off x="457200" y="274638"/>
            <a:ext cx="5638800" cy="868362"/>
          </a:xfrm>
        </p:spPr>
        <p:txBody>
          <a:bodyPr>
            <a:normAutofit fontScale="90000"/>
          </a:bodyPr>
          <a:lstStyle/>
          <a:p>
            <a:r>
              <a:rPr lang="en-CA" dirty="0" smtClean="0"/>
              <a:t>Function/Script Lookup Order </a:t>
            </a:r>
            <a:br>
              <a:rPr lang="en-CA" dirty="0" smtClean="0"/>
            </a:br>
            <a:r>
              <a:rPr lang="en-CA" dirty="0" smtClean="0"/>
              <a:t>(call in the body of a script s)</a:t>
            </a:r>
            <a:endParaRPr lang="en-CA" dirty="0"/>
          </a:p>
        </p:txBody>
      </p:sp>
      <p:sp>
        <p:nvSpPr>
          <p:cNvPr id="3" name="Content Placeholder 2"/>
          <p:cNvSpPr>
            <a:spLocks noGrp="1"/>
          </p:cNvSpPr>
          <p:nvPr>
            <p:ph idx="1"/>
          </p:nvPr>
        </p:nvSpPr>
        <p:spPr>
          <a:xfrm>
            <a:off x="457200" y="1447800"/>
            <a:ext cx="8229600" cy="3016250"/>
          </a:xfrm>
        </p:spPr>
        <p:txBody>
          <a:bodyPr>
            <a:normAutofit fontScale="92500" lnSpcReduction="20000"/>
          </a:bodyPr>
          <a:lstStyle/>
          <a:p>
            <a:pPr>
              <a:buNone/>
            </a:pPr>
            <a:endParaRPr lang="en-CA" dirty="0" smtClean="0"/>
          </a:p>
          <a:p>
            <a:r>
              <a:rPr lang="en-CA" dirty="0" smtClean="0"/>
              <a:t>Function in /private sub-directory of directory of last called function (not the /private sub-directory  of the directory containing s).</a:t>
            </a:r>
          </a:p>
          <a:p>
            <a:r>
              <a:rPr lang="en-CA" dirty="0" smtClean="0"/>
              <a:t>1</a:t>
            </a:r>
            <a:r>
              <a:rPr lang="en-CA" baseline="30000" dirty="0" smtClean="0"/>
              <a:t>st</a:t>
            </a:r>
            <a:r>
              <a:rPr lang="en-CA" dirty="0" smtClean="0"/>
              <a:t> matching function/script, based on function name, looking first in current directory and then along path.</a:t>
            </a:r>
            <a:endParaRPr lang="en-CA" dirty="0"/>
          </a:p>
        </p:txBody>
      </p:sp>
      <p:sp>
        <p:nvSpPr>
          <p:cNvPr id="4" name="Date Placeholder 3"/>
          <p:cNvSpPr>
            <a:spLocks noGrp="1"/>
          </p:cNvSpPr>
          <p:nvPr>
            <p:ph type="dt" sz="half" idx="10"/>
          </p:nvPr>
        </p:nvSpPr>
        <p:spPr/>
        <p:txBody>
          <a:bodyPr/>
          <a:lstStyle/>
          <a:p>
            <a:fld id="{A3560899-E5E1-4CEC-A60F-B86A0D5CE841}"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21</a:t>
            </a:fld>
            <a:endParaRPr lang="en-US" dirty="0"/>
          </a:p>
        </p:txBody>
      </p:sp>
      <p:sp>
        <p:nvSpPr>
          <p:cNvPr id="8" name="TextBox 7"/>
          <p:cNvSpPr txBox="1"/>
          <p:nvPr/>
        </p:nvSpPr>
        <p:spPr>
          <a:xfrm>
            <a:off x="6400800" y="274638"/>
            <a:ext cx="2133600" cy="1569660"/>
          </a:xfrm>
          <a:prstGeom prst="rect">
            <a:avLst/>
          </a:prstGeom>
          <a:solidFill>
            <a:schemeClr val="tx2">
              <a:lumMod val="20000"/>
              <a:lumOff val="80000"/>
            </a:schemeClr>
          </a:solidFill>
          <a:ln>
            <a:solidFill>
              <a:schemeClr val="tx2">
                <a:lumMod val="50000"/>
              </a:schemeClr>
            </a:solidFill>
          </a:ln>
        </p:spPr>
        <p:txBody>
          <a:bodyPr wrap="square" rtlCol="0">
            <a:spAutoFit/>
          </a:bodyPr>
          <a:lstStyle/>
          <a:p>
            <a:r>
              <a:rPr lang="en-CA" sz="2400" dirty="0" smtClean="0"/>
              <a:t>% in </a:t>
            </a:r>
            <a:r>
              <a:rPr lang="en-CA" sz="2400" dirty="0" err="1" smtClean="0"/>
              <a:t>s.m</a:t>
            </a:r>
            <a:endParaRPr lang="en-CA" sz="2400" dirty="0" smtClean="0"/>
          </a:p>
          <a:p>
            <a:r>
              <a:rPr lang="en-CA" sz="2400" dirty="0" smtClean="0"/>
              <a:t>...</a:t>
            </a:r>
          </a:p>
          <a:p>
            <a:r>
              <a:rPr lang="en-CA" sz="2400" dirty="0" err="1" smtClean="0"/>
              <a:t>foo</a:t>
            </a:r>
            <a:r>
              <a:rPr lang="en-CA" sz="2400" dirty="0" smtClean="0"/>
              <a:t>(a);</a:t>
            </a:r>
          </a:p>
          <a:p>
            <a:r>
              <a:rPr lang="en-CA" sz="2400" dirty="0" smtClean="0"/>
              <a:t>...</a:t>
            </a:r>
          </a:p>
        </p:txBody>
      </p:sp>
      <p:cxnSp>
        <p:nvCxnSpPr>
          <p:cNvPr id="12" name="Curved Connector 11"/>
          <p:cNvCxnSpPr>
            <a:stCxn id="10" idx="3"/>
          </p:cNvCxnSpPr>
          <p:nvPr/>
        </p:nvCxnSpPr>
        <p:spPr>
          <a:xfrm>
            <a:off x="2895600" y="4876800"/>
            <a:ext cx="342901" cy="9144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11"/>
          <p:cNvCxnSpPr/>
          <p:nvPr/>
        </p:nvCxnSpPr>
        <p:spPr>
          <a:xfrm flipV="1">
            <a:off x="2895600" y="4876800"/>
            <a:ext cx="2514600" cy="381000"/>
          </a:xfrm>
          <a:prstGeom prst="curvedConnector3">
            <a:avLst>
              <a:gd name="adj1" fmla="val 67474"/>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11"/>
          <p:cNvCxnSpPr/>
          <p:nvPr/>
        </p:nvCxnSpPr>
        <p:spPr>
          <a:xfrm rot="10800000" flipV="1">
            <a:off x="3429000" y="4876800"/>
            <a:ext cx="3124200" cy="1066800"/>
          </a:xfrm>
          <a:prstGeom prst="curvedConnector3">
            <a:avLst>
              <a:gd name="adj1" fmla="val 42018"/>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11"/>
          <p:cNvCxnSpPr>
            <a:endCxn id="9" idx="3"/>
          </p:cNvCxnSpPr>
          <p:nvPr/>
        </p:nvCxnSpPr>
        <p:spPr>
          <a:xfrm rot="5400000" flipH="1" flipV="1">
            <a:off x="6172200" y="4876800"/>
            <a:ext cx="381000" cy="381000"/>
          </a:xfrm>
          <a:prstGeom prst="curvedConnector4">
            <a:avLst>
              <a:gd name="adj1" fmla="val 5065"/>
              <a:gd name="adj2" fmla="val 16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1"/>
          <p:cNvCxnSpPr/>
          <p:nvPr/>
        </p:nvCxnSpPr>
        <p:spPr>
          <a:xfrm rot="16200000" flipH="1">
            <a:off x="6267450" y="5200650"/>
            <a:ext cx="1104901" cy="381000"/>
          </a:xfrm>
          <a:prstGeom prst="curvedConnector3">
            <a:avLst>
              <a:gd name="adj1" fmla="val -23086"/>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4048" y="0"/>
            <a:ext cx="4361138" cy="7848656"/>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descr="declare_var.jpg"/>
          <p:cNvPicPr>
            <a:picLocks noChangeAspect="1"/>
          </p:cNvPicPr>
          <p:nvPr/>
        </p:nvPicPr>
        <p:blipFill>
          <a:blip r:embed="rId3" cstate="print"/>
          <a:stretch>
            <a:fillRect/>
          </a:stretch>
        </p:blipFill>
        <p:spPr>
          <a:xfrm>
            <a:off x="5410200" y="1981201"/>
            <a:ext cx="3094403" cy="4022724"/>
          </a:xfrm>
          <a:prstGeom prst="rect">
            <a:avLst/>
          </a:prstGeom>
        </p:spPr>
      </p:pic>
      <p:sp>
        <p:nvSpPr>
          <p:cNvPr id="2" name="Slide Number Placeholder 1"/>
          <p:cNvSpPr>
            <a:spLocks noGrp="1"/>
          </p:cNvSpPr>
          <p:nvPr>
            <p:ph type="sldNum" sz="quarter" idx="12"/>
          </p:nvPr>
        </p:nvSpPr>
        <p:spPr/>
        <p:txBody>
          <a:bodyPr/>
          <a:lstStyle/>
          <a:p>
            <a:fld id="{E1ACA1A9-5D0D-4912-8B92-F352DF36540E}" type="slidenum">
              <a:rPr lang="en-CA" smtClean="0"/>
              <a:pPr/>
              <a:t>22</a:t>
            </a:fld>
            <a:endParaRPr lang="en-CA" dirty="0"/>
          </a:p>
        </p:txBody>
      </p:sp>
      <p:sp>
        <p:nvSpPr>
          <p:cNvPr id="4" name="Rectangle 3"/>
          <p:cNvSpPr/>
          <p:nvPr/>
        </p:nvSpPr>
        <p:spPr>
          <a:xfrm>
            <a:off x="5004048" y="228600"/>
            <a:ext cx="4000528" cy="2800767"/>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Variables and Data in MATLAB</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lgn="ctr">
              <a:spcBef>
                <a:spcPct val="0"/>
              </a:spcBef>
              <a:defRPr/>
            </a:pPr>
            <a:endPar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endParaRPr>
          </a:p>
        </p:txBody>
      </p:sp>
      <p:sp>
        <p:nvSpPr>
          <p:cNvPr id="7" name="Date Placeholder 6"/>
          <p:cNvSpPr>
            <a:spLocks noGrp="1"/>
          </p:cNvSpPr>
          <p:nvPr>
            <p:ph type="dt" sz="half" idx="10"/>
          </p:nvPr>
        </p:nvSpPr>
        <p:spPr/>
        <p:txBody>
          <a:bodyPr/>
          <a:lstStyle/>
          <a:p>
            <a:fld id="{FE3B476D-67E0-46F0-BFB0-435556C1EB05}"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pic>
        <p:nvPicPr>
          <p:cNvPr id="12" name="Picture 11" descr="TalkingData.jpg"/>
          <p:cNvPicPr>
            <a:picLocks noChangeAspect="1"/>
          </p:cNvPicPr>
          <p:nvPr/>
        </p:nvPicPr>
        <p:blipFill>
          <a:blip r:embed="rId4" cstate="print"/>
          <a:stretch>
            <a:fillRect/>
          </a:stretch>
        </p:blipFill>
        <p:spPr>
          <a:xfrm>
            <a:off x="110553" y="1981201"/>
            <a:ext cx="4690047" cy="3973512"/>
          </a:xfrm>
          <a:prstGeom prst="rect">
            <a:avLst/>
          </a:prstGeom>
        </p:spPr>
      </p:pic>
      <p:cxnSp>
        <p:nvCxnSpPr>
          <p:cNvPr id="16" name="Straight Connector 15"/>
          <p:cNvCxnSpPr/>
          <p:nvPr/>
        </p:nvCxnSpPr>
        <p:spPr>
          <a:xfrm flipV="1">
            <a:off x="5715000" y="4114800"/>
            <a:ext cx="914400" cy="152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6937">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MATLAB types: high-level</a:t>
            </a:r>
            <a:endParaRPr lang="en-CA" dirty="0"/>
          </a:p>
        </p:txBody>
      </p:sp>
      <p:sp>
        <p:nvSpPr>
          <p:cNvPr id="4" name="Date Placeholder 3"/>
          <p:cNvSpPr>
            <a:spLocks noGrp="1"/>
          </p:cNvSpPr>
          <p:nvPr>
            <p:ph type="dt" sz="half" idx="10"/>
          </p:nvPr>
        </p:nvSpPr>
        <p:spPr/>
        <p:txBody>
          <a:bodyPr/>
          <a:lstStyle/>
          <a:p>
            <a:fld id="{8FD41FB0-D151-4024-9241-27B550C2A547}"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23</a:t>
            </a:fld>
            <a:endParaRPr lang="en-US" dirty="0"/>
          </a:p>
        </p:txBody>
      </p:sp>
      <p:pic>
        <p:nvPicPr>
          <p:cNvPr id="11" name="Picture 10" descr="TP_tmp.emf"/>
          <p:cNvPicPr>
            <a:picLocks noChangeAspect="1"/>
          </p:cNvPicPr>
          <p:nvPr>
            <p:custDataLst>
              <p:tags r:id="rId1"/>
            </p:custDataLst>
          </p:nvPr>
        </p:nvPicPr>
        <p:blipFill>
          <a:blip r:embed="rId4" cstate="print"/>
          <a:stretch>
            <a:fillRect/>
          </a:stretch>
        </p:blipFill>
        <p:spPr bwMode="auto">
          <a:xfrm>
            <a:off x="1295400" y="2415313"/>
            <a:ext cx="6034396" cy="2087426"/>
          </a:xfrm>
          <a:prstGeom prst="rect">
            <a:avLst/>
          </a:prstGeom>
          <a:noFill/>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Variables are not explicitly declared.</a:t>
            </a:r>
          </a:p>
          <a:p>
            <a:r>
              <a:rPr lang="en-CA" dirty="0" smtClean="0"/>
              <a:t>Local variables are allocated in the current workspace.   Global and persistent variables in a special workspace.</a:t>
            </a:r>
          </a:p>
          <a:p>
            <a:r>
              <a:rPr lang="en-CA" dirty="0" smtClean="0"/>
              <a:t>All input and output parameters are local. </a:t>
            </a:r>
          </a:p>
          <a:p>
            <a:r>
              <a:rPr lang="en-CA" dirty="0" smtClean="0"/>
              <a:t>Local variables are allocated upon their first definition or via a load statement.</a:t>
            </a:r>
          </a:p>
          <a:p>
            <a:pPr lvl="1"/>
            <a:r>
              <a:rPr lang="en-CA" b="1" dirty="0" smtClean="0">
                <a:latin typeface="Courier New" pitchFamily="49" charset="0"/>
                <a:cs typeface="Courier New" pitchFamily="49" charset="0"/>
              </a:rPr>
              <a:t>x = ...  </a:t>
            </a:r>
          </a:p>
          <a:p>
            <a:pPr lvl="1"/>
            <a:r>
              <a:rPr lang="en-CA" b="1" dirty="0" smtClean="0">
                <a:latin typeface="Courier New" pitchFamily="49" charset="0"/>
                <a:cs typeface="Courier New" pitchFamily="49" charset="0"/>
              </a:rPr>
              <a:t>x(</a:t>
            </a:r>
            <a:r>
              <a:rPr lang="en-CA" b="1" dirty="0" err="1" smtClean="0">
                <a:latin typeface="Courier New" pitchFamily="49" charset="0"/>
                <a:cs typeface="Courier New" pitchFamily="49" charset="0"/>
              </a:rPr>
              <a:t>i</a:t>
            </a:r>
            <a:r>
              <a:rPr lang="en-CA" b="1" dirty="0" smtClean="0">
                <a:latin typeface="Courier New" pitchFamily="49" charset="0"/>
                <a:cs typeface="Courier New" pitchFamily="49" charset="0"/>
              </a:rPr>
              <a:t>) = ...</a:t>
            </a:r>
          </a:p>
          <a:p>
            <a:pPr lvl="1"/>
            <a:r>
              <a:rPr lang="en-CA" b="1" dirty="0" smtClean="0">
                <a:latin typeface="Courier New" pitchFamily="49" charset="0"/>
                <a:cs typeface="Courier New" pitchFamily="49" charset="0"/>
              </a:rPr>
              <a:t>load (’f.mat’, ’x’)</a:t>
            </a:r>
          </a:p>
          <a:p>
            <a:r>
              <a:rPr lang="en-CA" dirty="0" smtClean="0"/>
              <a:t>Local variables can hold data with different types at different places in a function/script.</a:t>
            </a:r>
            <a:endParaRPr lang="en-CA" dirty="0"/>
          </a:p>
        </p:txBody>
      </p:sp>
      <p:sp>
        <p:nvSpPr>
          <p:cNvPr id="4" name="Date Placeholder 3"/>
          <p:cNvSpPr>
            <a:spLocks noGrp="1"/>
          </p:cNvSpPr>
          <p:nvPr>
            <p:ph type="dt" sz="half" idx="10"/>
          </p:nvPr>
        </p:nvSpPr>
        <p:spPr/>
        <p:txBody>
          <a:bodyPr/>
          <a:lstStyle/>
          <a:p>
            <a:fld id="{C24465E0-5ED2-4796-BA30-84F5BC38E47C}"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Workspaces </a:t>
            </a:r>
            <a:endParaRPr lang="en-CA" dirty="0"/>
          </a:p>
        </p:txBody>
      </p:sp>
      <p:sp>
        <p:nvSpPr>
          <p:cNvPr id="3" name="Content Placeholder 2"/>
          <p:cNvSpPr>
            <a:spLocks noGrp="1"/>
          </p:cNvSpPr>
          <p:nvPr>
            <p:ph idx="1"/>
          </p:nvPr>
        </p:nvSpPr>
        <p:spPr/>
        <p:txBody>
          <a:bodyPr>
            <a:normAutofit/>
          </a:bodyPr>
          <a:lstStyle/>
          <a:p>
            <a:r>
              <a:rPr lang="en-CA" smtClean="0"/>
              <a:t>There is a workspace for global and persistent variables.  </a:t>
            </a:r>
          </a:p>
          <a:p>
            <a:r>
              <a:rPr lang="en-CA" smtClean="0"/>
              <a:t>There </a:t>
            </a:r>
            <a:r>
              <a:rPr lang="en-CA" dirty="0" smtClean="0"/>
              <a:t>is a workspace associated with the read-</a:t>
            </a:r>
            <a:r>
              <a:rPr lang="en-CA" dirty="0" err="1" smtClean="0"/>
              <a:t>eval</a:t>
            </a:r>
            <a:r>
              <a:rPr lang="en-CA" dirty="0" smtClean="0"/>
              <a:t>-print loop.  </a:t>
            </a:r>
          </a:p>
          <a:p>
            <a:r>
              <a:rPr lang="en-CA" dirty="0" smtClean="0"/>
              <a:t>Each function call creates a new workspace (stack frame).</a:t>
            </a:r>
          </a:p>
          <a:p>
            <a:r>
              <a:rPr lang="en-CA" dirty="0" smtClean="0"/>
              <a:t>A script uses the workspace of its caller (either a function workspace or the read-</a:t>
            </a:r>
            <a:r>
              <a:rPr lang="en-CA" dirty="0" err="1" smtClean="0"/>
              <a:t>eval</a:t>
            </a:r>
            <a:r>
              <a:rPr lang="en-CA" dirty="0" smtClean="0"/>
              <a:t>-print workspace). </a:t>
            </a:r>
            <a:endParaRPr lang="en-CA" dirty="0"/>
          </a:p>
        </p:txBody>
      </p:sp>
      <p:sp>
        <p:nvSpPr>
          <p:cNvPr id="4" name="Date Placeholder 3"/>
          <p:cNvSpPr>
            <a:spLocks noGrp="1"/>
          </p:cNvSpPr>
          <p:nvPr>
            <p:ph type="dt" sz="half" idx="10"/>
          </p:nvPr>
        </p:nvSpPr>
        <p:spPr/>
        <p:txBody>
          <a:bodyPr/>
          <a:lstStyle/>
          <a:p>
            <a:fld id="{22173C49-9F88-47BF-B0F2-DA5081BCE987}"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Lookup</a:t>
            </a:r>
            <a:endParaRPr lang="en-CA" dirty="0"/>
          </a:p>
        </p:txBody>
      </p:sp>
      <p:sp>
        <p:nvSpPr>
          <p:cNvPr id="3" name="Content Placeholder 2"/>
          <p:cNvSpPr>
            <a:spLocks noGrp="1"/>
          </p:cNvSpPr>
          <p:nvPr>
            <p:ph idx="1"/>
          </p:nvPr>
        </p:nvSpPr>
        <p:spPr/>
        <p:txBody>
          <a:bodyPr/>
          <a:lstStyle/>
          <a:p>
            <a:r>
              <a:rPr lang="en-CA" dirty="0" smtClean="0"/>
              <a:t>If the variable has been declared global or persistent in the function body,  look it up in the global/persistent workspace.</a:t>
            </a:r>
          </a:p>
          <a:p>
            <a:r>
              <a:rPr lang="en-CA" dirty="0" smtClean="0"/>
              <a:t>Otherwise, lookup in the current workspace (either the read-</a:t>
            </a:r>
            <a:r>
              <a:rPr lang="en-CA" dirty="0" err="1" smtClean="0"/>
              <a:t>eval</a:t>
            </a:r>
            <a:r>
              <a:rPr lang="en-CA" dirty="0" smtClean="0"/>
              <a:t>-print workspace or the top-most function call workspace).</a:t>
            </a:r>
          </a:p>
          <a:p>
            <a:r>
              <a:rPr lang="en-CA" dirty="0" smtClean="0"/>
              <a:t>For nested functions,  use the standard scoping mechanisms.</a:t>
            </a:r>
            <a:endParaRPr lang="en-CA" dirty="0"/>
          </a:p>
        </p:txBody>
      </p:sp>
      <p:sp>
        <p:nvSpPr>
          <p:cNvPr id="4" name="Date Placeholder 3"/>
          <p:cNvSpPr>
            <a:spLocks noGrp="1"/>
          </p:cNvSpPr>
          <p:nvPr>
            <p:ph type="dt" sz="half" idx="10"/>
          </p:nvPr>
        </p:nvSpPr>
        <p:spPr/>
        <p:txBody>
          <a:bodyPr/>
          <a:lstStyle/>
          <a:p>
            <a:fld id="{32479D1D-4ED3-42C3-9193-09C79EA875FF}"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27</a:t>
            </a:fld>
            <a:endParaRPr lang="en-CA" dirty="0"/>
          </a:p>
        </p:txBody>
      </p:sp>
      <p:sp>
        <p:nvSpPr>
          <p:cNvPr id="8" name="Rectangle 7"/>
          <p:cNvSpPr/>
          <p:nvPr/>
        </p:nvSpPr>
        <p:spPr>
          <a:xfrm>
            <a:off x="4929190" y="0"/>
            <a:ext cx="4361138" cy="7848656"/>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5004048" y="228600"/>
            <a:ext cx="4000528" cy="3477875"/>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Other Tricky "features" in MATLAB</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lgn="ctr">
              <a:spcBef>
                <a:spcPct val="0"/>
              </a:spcBef>
              <a:defRPr/>
            </a:pPr>
            <a:endPar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endParaRPr>
          </a:p>
        </p:txBody>
      </p:sp>
      <p:sp>
        <p:nvSpPr>
          <p:cNvPr id="7" name="Date Placeholder 6"/>
          <p:cNvSpPr>
            <a:spLocks noGrp="1"/>
          </p:cNvSpPr>
          <p:nvPr>
            <p:ph type="dt" sz="half" idx="10"/>
          </p:nvPr>
        </p:nvSpPr>
        <p:spPr/>
        <p:txBody>
          <a:bodyPr/>
          <a:lstStyle/>
          <a:p>
            <a:fld id="{2788D0F4-2CD4-4CB0-978E-C473245DD1F9}"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pic>
        <p:nvPicPr>
          <p:cNvPr id="11" name="Picture 10" descr="art-programming.jpg"/>
          <p:cNvPicPr>
            <a:picLocks noChangeAspect="1"/>
          </p:cNvPicPr>
          <p:nvPr/>
        </p:nvPicPr>
        <p:blipFill>
          <a:blip r:embed="rId3" cstate="print"/>
          <a:stretch>
            <a:fillRect/>
          </a:stretch>
        </p:blipFill>
        <p:spPr>
          <a:xfrm>
            <a:off x="228600" y="228600"/>
            <a:ext cx="4563218" cy="6127750"/>
          </a:xfrm>
          <a:prstGeom prst="rect">
            <a:avLst/>
          </a:prstGeom>
        </p:spPr>
      </p:pic>
    </p:spTree>
  </p:cSld>
  <p:clrMapOvr>
    <a:masterClrMapping/>
  </p:clrMapOvr>
  <p:transition advTm="6937">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Irritating Front-end "Features"</a:t>
            </a:r>
            <a:endParaRPr lang="en-CA" dirty="0"/>
          </a:p>
        </p:txBody>
      </p:sp>
      <p:sp>
        <p:nvSpPr>
          <p:cNvPr id="3" name="Content Placeholder 2"/>
          <p:cNvSpPr>
            <a:spLocks noGrp="1"/>
          </p:cNvSpPr>
          <p:nvPr>
            <p:ph idx="1"/>
          </p:nvPr>
        </p:nvSpPr>
        <p:spPr>
          <a:xfrm>
            <a:off x="457200" y="1006475"/>
            <a:ext cx="8229600" cy="5715000"/>
          </a:xfrm>
        </p:spPr>
        <p:txBody>
          <a:bodyPr>
            <a:normAutofit fontScale="70000" lnSpcReduction="20000"/>
          </a:bodyPr>
          <a:lstStyle/>
          <a:p>
            <a:r>
              <a:rPr lang="en-CA" dirty="0" smtClean="0"/>
              <a:t>keyword </a:t>
            </a:r>
            <a:r>
              <a:rPr lang="en-CA" b="1" dirty="0" smtClean="0">
                <a:latin typeface="Courier New" pitchFamily="49" charset="0"/>
                <a:cs typeface="Courier New" pitchFamily="49" charset="0"/>
              </a:rPr>
              <a:t>end</a:t>
            </a:r>
            <a:r>
              <a:rPr lang="en-CA" dirty="0" smtClean="0"/>
              <a:t> not always required at the end of a function (often missing in files with only one function).</a:t>
            </a:r>
          </a:p>
          <a:p>
            <a:pPr>
              <a:buNone/>
            </a:pPr>
            <a:r>
              <a:rPr lang="en-CA" dirty="0" smtClean="0"/>
              <a:t> </a:t>
            </a:r>
          </a:p>
          <a:p>
            <a:r>
              <a:rPr lang="en-CA" dirty="0" smtClean="0"/>
              <a:t>command syntax</a:t>
            </a:r>
          </a:p>
          <a:p>
            <a:pPr lvl="1"/>
            <a:r>
              <a:rPr lang="en-CA" b="1" dirty="0" smtClean="0">
                <a:latin typeface="Courier New" pitchFamily="49" charset="0"/>
                <a:cs typeface="Courier New" pitchFamily="49" charset="0"/>
              </a:rPr>
              <a:t>length('x') </a:t>
            </a:r>
            <a:r>
              <a:rPr lang="en-CA" dirty="0" smtClean="0"/>
              <a:t>or  </a:t>
            </a:r>
            <a:r>
              <a:rPr lang="en-CA" b="1" dirty="0" smtClean="0">
                <a:latin typeface="Courier New" pitchFamily="49" charset="0"/>
                <a:cs typeface="Courier New" pitchFamily="49" charset="0"/>
              </a:rPr>
              <a:t>length x</a:t>
            </a:r>
          </a:p>
          <a:p>
            <a:pPr lvl="1"/>
            <a:r>
              <a:rPr lang="en-CA" b="1" dirty="0" err="1" smtClean="0">
                <a:latin typeface="Courier New" pitchFamily="49" charset="0"/>
                <a:cs typeface="Courier New" pitchFamily="49" charset="0"/>
              </a:rPr>
              <a:t>cd</a:t>
            </a:r>
            <a:r>
              <a:rPr lang="en-CA" b="1" dirty="0" smtClean="0">
                <a:latin typeface="Courier New" pitchFamily="49" charset="0"/>
                <a:cs typeface="Courier New" pitchFamily="49" charset="0"/>
              </a:rPr>
              <a:t>('</a:t>
            </a:r>
            <a:r>
              <a:rPr lang="en-CA" b="1" dirty="0" err="1" smtClean="0">
                <a:latin typeface="Courier New" pitchFamily="49" charset="0"/>
                <a:cs typeface="Courier New" pitchFamily="49" charset="0"/>
              </a:rPr>
              <a:t>mydirname</a:t>
            </a:r>
            <a:r>
              <a:rPr lang="en-CA" b="1" dirty="0" smtClean="0">
                <a:latin typeface="Courier New" pitchFamily="49" charset="0"/>
                <a:cs typeface="Courier New" pitchFamily="49" charset="0"/>
              </a:rPr>
              <a:t>') </a:t>
            </a:r>
            <a:r>
              <a:rPr lang="en-CA" dirty="0" smtClean="0">
                <a:cs typeface="Courier New" pitchFamily="49" charset="0"/>
              </a:rPr>
              <a:t>or</a:t>
            </a:r>
            <a:r>
              <a:rPr lang="en-CA" dirty="0" smtClean="0">
                <a:latin typeface="Courier New" pitchFamily="49" charset="0"/>
                <a:cs typeface="Courier New" pitchFamily="49" charset="0"/>
              </a:rPr>
              <a:t> </a:t>
            </a:r>
            <a:r>
              <a:rPr lang="en-CA" b="1" dirty="0" err="1" smtClean="0">
                <a:latin typeface="Courier New" pitchFamily="49" charset="0"/>
                <a:cs typeface="Courier New" pitchFamily="49" charset="0"/>
              </a:rPr>
              <a:t>cd</a:t>
            </a:r>
            <a:r>
              <a:rPr lang="en-CA" b="1" dirty="0" smtClean="0">
                <a:latin typeface="Courier New" pitchFamily="49" charset="0"/>
                <a:cs typeface="Courier New" pitchFamily="49" charset="0"/>
              </a:rPr>
              <a:t> </a:t>
            </a:r>
            <a:r>
              <a:rPr lang="en-CA" b="1" dirty="0" err="1" smtClean="0">
                <a:latin typeface="Courier New" pitchFamily="49" charset="0"/>
                <a:cs typeface="Courier New" pitchFamily="49" charset="0"/>
              </a:rPr>
              <a:t>mydirname</a:t>
            </a:r>
            <a:endParaRPr lang="en-CA" b="1" dirty="0" smtClean="0">
              <a:latin typeface="Courier New" pitchFamily="49" charset="0"/>
              <a:cs typeface="Courier New" pitchFamily="49" charset="0"/>
            </a:endParaRPr>
          </a:p>
          <a:p>
            <a:pPr lvl="1"/>
            <a:endParaRPr lang="en-CA" dirty="0" smtClean="0">
              <a:latin typeface="Courier New" pitchFamily="49" charset="0"/>
              <a:cs typeface="Courier New" pitchFamily="49" charset="0"/>
            </a:endParaRPr>
          </a:p>
          <a:p>
            <a:r>
              <a:rPr lang="en-CA" dirty="0" smtClean="0"/>
              <a:t>arrays can be defined with or without commas: </a:t>
            </a:r>
          </a:p>
          <a:p>
            <a:pPr>
              <a:buNone/>
            </a:pPr>
            <a:r>
              <a:rPr lang="en-CA" dirty="0" smtClean="0"/>
              <a:t>          [10, 20, 30] or [10 20 30]</a:t>
            </a:r>
          </a:p>
          <a:p>
            <a:endParaRPr lang="en-CA" dirty="0" smtClean="0"/>
          </a:p>
          <a:p>
            <a:r>
              <a:rPr lang="en-CA" dirty="0" smtClean="0"/>
              <a:t>sometimes newlines have meaning:</a:t>
            </a:r>
          </a:p>
          <a:p>
            <a:pPr lvl="1"/>
            <a:r>
              <a:rPr lang="en-CA" b="1" dirty="0" smtClean="0"/>
              <a:t>a = [ 10 20 30</a:t>
            </a:r>
          </a:p>
          <a:p>
            <a:pPr lvl="1">
              <a:buNone/>
            </a:pPr>
            <a:r>
              <a:rPr lang="en-CA" b="1" dirty="0" smtClean="0"/>
              <a:t>             40 50 60 ];  // defines a 2x3 matrix</a:t>
            </a:r>
          </a:p>
          <a:p>
            <a:pPr lvl="1"/>
            <a:r>
              <a:rPr lang="en-CA" b="1" dirty="0" smtClean="0"/>
              <a:t>a = [ 10 20 30 40 50 60];  // defines a 1x6 matrix</a:t>
            </a:r>
          </a:p>
          <a:p>
            <a:pPr lvl="1"/>
            <a:r>
              <a:rPr lang="en-CA" b="1" dirty="0" smtClean="0"/>
              <a:t>a = [ 10 20 30;</a:t>
            </a:r>
          </a:p>
          <a:p>
            <a:pPr lvl="1">
              <a:buNone/>
            </a:pPr>
            <a:r>
              <a:rPr lang="en-CA" b="1" dirty="0" smtClean="0"/>
              <a:t>             40 50 60 ];  // defines a 2x3 matrix</a:t>
            </a:r>
          </a:p>
          <a:p>
            <a:pPr lvl="1"/>
            <a:r>
              <a:rPr lang="en-CA" b="1" dirty="0" smtClean="0"/>
              <a:t>a = [ 10 20 30;  40 50 60]; // defines a 2x3 matrix</a:t>
            </a:r>
          </a:p>
          <a:p>
            <a:pPr lvl="1">
              <a:buNone/>
            </a:pPr>
            <a:endParaRPr lang="en-CA" dirty="0" smtClean="0"/>
          </a:p>
          <a:p>
            <a:pPr lvl="1">
              <a:buNone/>
            </a:pPr>
            <a:endParaRPr lang="en-CA" dirty="0" smtClean="0"/>
          </a:p>
          <a:p>
            <a:pPr>
              <a:buNone/>
            </a:pPr>
            <a:endParaRPr lang="en-CA" dirty="0" smtClean="0"/>
          </a:p>
          <a:p>
            <a:pPr>
              <a:buNone/>
            </a:pPr>
            <a:endParaRPr lang="en-CA" dirty="0"/>
          </a:p>
        </p:txBody>
      </p:sp>
      <p:sp>
        <p:nvSpPr>
          <p:cNvPr id="4" name="Date Placeholder 3"/>
          <p:cNvSpPr>
            <a:spLocks noGrp="1"/>
          </p:cNvSpPr>
          <p:nvPr>
            <p:ph type="dt" sz="half" idx="10"/>
          </p:nvPr>
        </p:nvSpPr>
        <p:spPr/>
        <p:txBody>
          <a:bodyPr/>
          <a:lstStyle/>
          <a:p>
            <a:fld id="{731F8F03-6876-4CF1-9504-733C2E5723F9}"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dirty="0" err="1" smtClean="0"/>
              <a:t>Matlab</a:t>
            </a:r>
            <a:r>
              <a:rPr lang="en-US" dirty="0" smtClean="0"/>
              <a:t> - </a:t>
            </a:r>
            <a:fld id="{ECE31B81-7C2C-4D8B-B6F0-1768517459BF}" type="slidenum">
              <a:rPr lang="en-US" smtClean="0"/>
              <a:pPr/>
              <a:t>28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“Evil” Dynamic Features </a:t>
            </a:r>
            <a:endParaRPr lang="en-CA" dirty="0"/>
          </a:p>
        </p:txBody>
      </p:sp>
      <p:sp>
        <p:nvSpPr>
          <p:cNvPr id="3" name="Content Placeholder 2"/>
          <p:cNvSpPr>
            <a:spLocks noGrp="1"/>
          </p:cNvSpPr>
          <p:nvPr>
            <p:ph idx="1"/>
          </p:nvPr>
        </p:nvSpPr>
        <p:spPr/>
        <p:txBody>
          <a:bodyPr/>
          <a:lstStyle/>
          <a:p>
            <a:r>
              <a:rPr lang="en-CA" dirty="0" smtClean="0"/>
              <a:t>not all input arguments required</a:t>
            </a:r>
          </a:p>
          <a:p>
            <a:pPr>
              <a:buNone/>
            </a:pPr>
            <a:endParaRPr lang="en-CA" dirty="0" smtClean="0"/>
          </a:p>
          <a:p>
            <a:endParaRPr lang="en-CA" dirty="0" smtClean="0"/>
          </a:p>
          <a:p>
            <a:endParaRPr lang="en-CA" dirty="0" smtClean="0"/>
          </a:p>
          <a:p>
            <a:r>
              <a:rPr lang="en-CA" dirty="0" smtClean="0"/>
              <a:t>do not need to use all output arguments</a:t>
            </a:r>
          </a:p>
          <a:p>
            <a:r>
              <a:rPr lang="en-CA" dirty="0" err="1" smtClean="0"/>
              <a:t>eval</a:t>
            </a:r>
            <a:r>
              <a:rPr lang="en-CA" dirty="0" smtClean="0"/>
              <a:t>, </a:t>
            </a:r>
            <a:r>
              <a:rPr lang="en-CA" dirty="0" err="1" smtClean="0"/>
              <a:t>evalin</a:t>
            </a:r>
            <a:r>
              <a:rPr lang="en-CA" dirty="0" smtClean="0"/>
              <a:t>, </a:t>
            </a:r>
            <a:r>
              <a:rPr lang="en-CA" dirty="0" err="1" smtClean="0"/>
              <a:t>assignin</a:t>
            </a:r>
            <a:endParaRPr lang="en-CA" dirty="0" smtClean="0"/>
          </a:p>
          <a:p>
            <a:r>
              <a:rPr lang="en-CA" dirty="0" err="1" smtClean="0"/>
              <a:t>cd</a:t>
            </a:r>
            <a:r>
              <a:rPr lang="en-CA" dirty="0" smtClean="0"/>
              <a:t>, </a:t>
            </a:r>
            <a:r>
              <a:rPr lang="en-CA" dirty="0" err="1" smtClean="0"/>
              <a:t>addpath</a:t>
            </a:r>
            <a:endParaRPr lang="en-CA" dirty="0" smtClean="0"/>
          </a:p>
          <a:p>
            <a:r>
              <a:rPr lang="en-CA" dirty="0" smtClean="0"/>
              <a:t>load</a:t>
            </a:r>
          </a:p>
          <a:p>
            <a:pPr>
              <a:buNone/>
            </a:pPr>
            <a:endParaRPr lang="en-CA" dirty="0" smtClean="0"/>
          </a:p>
        </p:txBody>
      </p:sp>
      <p:sp>
        <p:nvSpPr>
          <p:cNvPr id="4" name="Date Placeholder 3"/>
          <p:cNvSpPr>
            <a:spLocks noGrp="1"/>
          </p:cNvSpPr>
          <p:nvPr>
            <p:ph type="dt" sz="half" idx="10"/>
          </p:nvPr>
        </p:nvSpPr>
        <p:spPr/>
        <p:txBody>
          <a:bodyPr/>
          <a:lstStyle/>
          <a:p>
            <a:fld id="{764CA824-B025-4024-A3A1-AFF4A293ACB5}"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29</a:t>
            </a:fld>
            <a:endParaRPr lang="en-US" dirty="0"/>
          </a:p>
        </p:txBody>
      </p:sp>
      <p:pic>
        <p:nvPicPr>
          <p:cNvPr id="8" name="Picture 7" descr="TP_tmp.emf"/>
          <p:cNvPicPr>
            <a:picLocks noChangeAspect="1"/>
          </p:cNvPicPr>
          <p:nvPr>
            <p:custDataLst>
              <p:tags r:id="rId1"/>
            </p:custDataLst>
          </p:nvPr>
        </p:nvPicPr>
        <p:blipFill>
          <a:blip r:embed="rId4" cstate="print"/>
          <a:stretch>
            <a:fillRect/>
          </a:stretch>
        </p:blipFill>
        <p:spPr>
          <a:xfrm>
            <a:off x="990600" y="1752600"/>
            <a:ext cx="6229125" cy="11674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6312"/>
          </a:xfrm>
        </p:spPr>
        <p:txBody>
          <a:bodyPr>
            <a:normAutofit fontScale="90000"/>
          </a:bodyPr>
          <a:lstStyle/>
          <a:p>
            <a:r>
              <a:rPr lang="en-CA" dirty="0" smtClean="0"/>
              <a:t>Nature Article: “Why Scientific Computing does not compute”   [</a:t>
            </a:r>
            <a:r>
              <a:rPr lang="en-CA" dirty="0" err="1" smtClean="0"/>
              <a:t>Merali</a:t>
            </a:r>
            <a:r>
              <a:rPr lang="en-CA" dirty="0" smtClean="0"/>
              <a:t>, Oct 2010]</a:t>
            </a:r>
            <a:endParaRPr lang="en-CA" dirty="0"/>
          </a:p>
        </p:txBody>
      </p:sp>
      <p:sp>
        <p:nvSpPr>
          <p:cNvPr id="3" name="Content Placeholder 2"/>
          <p:cNvSpPr>
            <a:spLocks noGrp="1"/>
          </p:cNvSpPr>
          <p:nvPr>
            <p:ph idx="1"/>
          </p:nvPr>
        </p:nvSpPr>
        <p:spPr>
          <a:xfrm>
            <a:off x="457200" y="1676400"/>
            <a:ext cx="8229600" cy="4451350"/>
          </a:xfrm>
        </p:spPr>
        <p:txBody>
          <a:bodyPr>
            <a:normAutofit fontScale="92500" lnSpcReduction="10000"/>
          </a:bodyPr>
          <a:lstStyle/>
          <a:p>
            <a:pPr>
              <a:buNone/>
            </a:pPr>
            <a:endParaRPr lang="en-CA" dirty="0" smtClean="0"/>
          </a:p>
          <a:p>
            <a:r>
              <a:rPr lang="en-CA" dirty="0" smtClean="0"/>
              <a:t> 38% of scientists spend at least 1/5</a:t>
            </a:r>
            <a:r>
              <a:rPr lang="en-CA" baseline="30000" dirty="0" smtClean="0"/>
              <a:t>th</a:t>
            </a:r>
            <a:r>
              <a:rPr lang="en-CA" dirty="0" smtClean="0"/>
              <a:t> of their time programming.</a:t>
            </a:r>
          </a:p>
          <a:p>
            <a:r>
              <a:rPr lang="en-CA" dirty="0" smtClean="0"/>
              <a:t> Codes often buggy, sometimes leading to papers being retracted.   Self-taught programmers.</a:t>
            </a:r>
          </a:p>
          <a:p>
            <a:r>
              <a:rPr lang="en-CA" dirty="0" smtClean="0"/>
              <a:t> Monster codes, poorly documented,  poorly tested,  and often used inappropriately.</a:t>
            </a:r>
          </a:p>
          <a:p>
            <a:r>
              <a:rPr lang="en-CA" dirty="0" smtClean="0"/>
              <a:t> 45% say scientists spend more time programming than 5 years ago.</a:t>
            </a:r>
          </a:p>
          <a:p>
            <a:endParaRPr lang="en-CA" dirty="0"/>
          </a:p>
        </p:txBody>
      </p:sp>
      <p:sp>
        <p:nvSpPr>
          <p:cNvPr id="4" name="Date Placeholder 3"/>
          <p:cNvSpPr>
            <a:spLocks noGrp="1"/>
          </p:cNvSpPr>
          <p:nvPr>
            <p:ph type="dt" sz="half" idx="10"/>
          </p:nvPr>
        </p:nvSpPr>
        <p:spPr/>
        <p:txBody>
          <a:bodyPr/>
          <a:lstStyle/>
          <a:p>
            <a:fld id="{FDA9021F-2E7A-4880-87BE-91A767705DC8}"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Evil Feature of the Day - Looking up an identifier</a:t>
            </a:r>
            <a:endParaRPr lang="en-CA" dirty="0"/>
          </a:p>
        </p:txBody>
      </p:sp>
      <p:sp>
        <p:nvSpPr>
          <p:cNvPr id="3" name="Content Placeholder 2"/>
          <p:cNvSpPr>
            <a:spLocks noGrp="1"/>
          </p:cNvSpPr>
          <p:nvPr>
            <p:ph idx="1"/>
          </p:nvPr>
        </p:nvSpPr>
        <p:spPr>
          <a:xfrm>
            <a:off x="457200" y="1905000"/>
            <a:ext cx="8229600" cy="4343400"/>
          </a:xfrm>
        </p:spPr>
        <p:txBody>
          <a:bodyPr>
            <a:normAutofit fontScale="92500" lnSpcReduction="20000"/>
          </a:bodyPr>
          <a:lstStyle/>
          <a:p>
            <a:r>
              <a:rPr lang="en-CA" dirty="0" smtClean="0"/>
              <a:t>First lookup as a variable.  </a:t>
            </a:r>
          </a:p>
          <a:p>
            <a:r>
              <a:rPr lang="en-CA" dirty="0" smtClean="0"/>
              <a:t>If a variable not found, then look up as a function.</a:t>
            </a:r>
          </a:p>
          <a:p>
            <a:endParaRPr lang="en-CA" dirty="0" smtClean="0"/>
          </a:p>
          <a:p>
            <a:endParaRPr lang="en-CA" dirty="0" smtClean="0"/>
          </a:p>
          <a:p>
            <a:r>
              <a:rPr lang="en-CA" dirty="0" smtClean="0"/>
              <a:t>When function/script first loaded, assign a "kind" to each identifier.   VAR – only lookup as a variable,  FN – only lookup as a function, ID – use the old style general lookup.</a:t>
            </a:r>
          </a:p>
          <a:p>
            <a:r>
              <a:rPr lang="en-CA" dirty="0" smtClean="0"/>
              <a:t>How is the kind assignment done.  What impact does it have on the semantics?</a:t>
            </a:r>
            <a:endParaRPr lang="en-CA" dirty="0"/>
          </a:p>
        </p:txBody>
      </p:sp>
      <p:sp>
        <p:nvSpPr>
          <p:cNvPr id="4" name="Date Placeholder 3"/>
          <p:cNvSpPr>
            <a:spLocks noGrp="1"/>
          </p:cNvSpPr>
          <p:nvPr>
            <p:ph type="dt" sz="half" idx="10"/>
          </p:nvPr>
        </p:nvSpPr>
        <p:spPr/>
        <p:txBody>
          <a:bodyPr/>
          <a:lstStyle/>
          <a:p>
            <a:fld id="{59BA76A2-F1AF-4268-886E-256DECB5E221}"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smtClean="0"/>
              <a:t>Matlab - </a:t>
            </a:r>
            <a:fld id="{ECE31B81-7C2C-4D8B-B6F0-1768517459BF}" type="slidenum">
              <a:rPr lang="en-US" smtClean="0"/>
              <a:pPr/>
              <a:t>30</a:t>
            </a:fld>
            <a:endParaRPr lang="en-US" dirty="0"/>
          </a:p>
        </p:txBody>
      </p:sp>
      <p:sp>
        <p:nvSpPr>
          <p:cNvPr id="7" name="Title 1"/>
          <p:cNvSpPr txBox="1">
            <a:spLocks/>
          </p:cNvSpPr>
          <p:nvPr/>
        </p:nvSpPr>
        <p:spPr>
          <a:xfrm>
            <a:off x="457200" y="1143000"/>
            <a:ext cx="8229600" cy="715962"/>
          </a:xfrm>
          <a:prstGeom prst="rect">
            <a:avLst/>
          </a:prstGeom>
          <a:solidFill>
            <a:schemeClr val="tx2">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3600" noProof="0" dirty="0" smtClean="0">
                <a:solidFill>
                  <a:schemeClr val="bg1"/>
                </a:solidFill>
                <a:latin typeface="+mj-lt"/>
                <a:ea typeface="+mj-ea"/>
                <a:cs typeface="+mj-cs"/>
              </a:rPr>
              <a:t>Old style general lookup - interpreter</a:t>
            </a:r>
            <a:endParaRPr kumimoji="0" lang="en-CA"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a:xfrm>
            <a:off x="457200" y="2842419"/>
            <a:ext cx="8229600" cy="715962"/>
          </a:xfrm>
          <a:prstGeom prst="rect">
            <a:avLst/>
          </a:prstGeom>
          <a:solidFill>
            <a:schemeClr val="tx2">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3600" dirty="0" smtClean="0">
                <a:solidFill>
                  <a:schemeClr val="bg1"/>
                </a:solidFill>
                <a:latin typeface="+mj-lt"/>
                <a:ea typeface="+mj-ea"/>
                <a:cs typeface="+mj-cs"/>
              </a:rPr>
              <a:t>MATLAB 7 lookup - JIT</a:t>
            </a:r>
            <a:endParaRPr kumimoji="0" lang="en-CA"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87AE58E9-1AD7-4961-AA76-F128DE8A2359}"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31</a:t>
            </a:fld>
            <a:endParaRPr lang="en-CA" dirty="0"/>
          </a:p>
        </p:txBody>
      </p:sp>
      <p:sp>
        <p:nvSpPr>
          <p:cNvPr id="11" name="Text Placeholder 10"/>
          <p:cNvSpPr>
            <a:spLocks noGrp="1"/>
          </p:cNvSpPr>
          <p:nvPr>
            <p:ph type="body" sz="quarter" idx="13"/>
          </p:nvPr>
        </p:nvSpPr>
        <p:spPr/>
        <p:txBody>
          <a:bodyPr>
            <a:normAutofit lnSpcReduction="10000"/>
          </a:bodyPr>
          <a:lstStyle/>
          <a:p>
            <a:r>
              <a:rPr lang="en-CA" dirty="0" err="1" smtClean="0"/>
              <a:t>McLab</a:t>
            </a:r>
            <a:r>
              <a:rPr lang="en-CA" dirty="0" smtClean="0"/>
              <a:t> – Overall Structure</a:t>
            </a:r>
            <a:endParaRPr lang="en-CA" dirty="0"/>
          </a:p>
        </p:txBody>
      </p:sp>
      <p:pic>
        <p:nvPicPr>
          <p:cNvPr id="3" name="Picture 2" descr="mclaborg.png"/>
          <p:cNvPicPr>
            <a:picLocks noChangeAspect="1"/>
          </p:cNvPicPr>
          <p:nvPr/>
        </p:nvPicPr>
        <p:blipFill>
          <a:blip r:embed="rId3" cstate="print"/>
          <a:stretch>
            <a:fillRect/>
          </a:stretch>
        </p:blipFill>
        <p:spPr>
          <a:xfrm>
            <a:off x="214018" y="1288757"/>
            <a:ext cx="8765962" cy="3848437"/>
          </a:xfrm>
          <a:prstGeom prst="rect">
            <a:avLst/>
          </a:prstGeom>
        </p:spPr>
      </p:pic>
      <p:sp>
        <p:nvSpPr>
          <p:cNvPr id="4" name="Rectangle 3"/>
          <p:cNvSpPr/>
          <p:nvPr/>
        </p:nvSpPr>
        <p:spPr>
          <a:xfrm>
            <a:off x="214018" y="1288757"/>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E31B81-7C2C-4D8B-B6F0-1768517459BF}" type="slidenum">
              <a:rPr lang="en-US" smtClean="0"/>
              <a:pPr/>
              <a:t>32</a:t>
            </a:fld>
            <a:endParaRPr lang="en-US"/>
          </a:p>
        </p:txBody>
      </p:sp>
      <p:sp>
        <p:nvSpPr>
          <p:cNvPr id="30" name="Text Placeholder 29"/>
          <p:cNvSpPr>
            <a:spLocks noGrp="1"/>
          </p:cNvSpPr>
          <p:nvPr>
            <p:ph type="body" sz="quarter" idx="13"/>
          </p:nvPr>
        </p:nvSpPr>
        <p:spPr/>
        <p:txBody>
          <a:bodyPr>
            <a:normAutofit lnSpcReduction="10000"/>
          </a:bodyPr>
          <a:lstStyle/>
          <a:p>
            <a:r>
              <a:rPr lang="en-CA" dirty="0" err="1" smtClean="0"/>
              <a:t>McLab</a:t>
            </a:r>
            <a:r>
              <a:rPr lang="en-CA" dirty="0" smtClean="0"/>
              <a:t> Extensible Front-end</a:t>
            </a:r>
            <a:endParaRPr lang="en-CA" dirty="0"/>
          </a:p>
        </p:txBody>
      </p:sp>
      <p:sp>
        <p:nvSpPr>
          <p:cNvPr id="7" name="Rectangle 6"/>
          <p:cNvSpPr/>
          <p:nvPr/>
        </p:nvSpPr>
        <p:spPr>
          <a:xfrm>
            <a:off x="3505200" y="1496291"/>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Scanner</a:t>
            </a:r>
          </a:p>
          <a:p>
            <a:pPr algn="ctr"/>
            <a:r>
              <a:rPr lang="en-CA" dirty="0" smtClean="0"/>
              <a:t>(</a:t>
            </a:r>
            <a:r>
              <a:rPr lang="en-CA" dirty="0" err="1" smtClean="0"/>
              <a:t>MetaLexer</a:t>
            </a:r>
            <a:r>
              <a:rPr lang="en-CA" dirty="0" smtClean="0"/>
              <a:t>)</a:t>
            </a:r>
            <a:endParaRPr lang="en-CA" dirty="0"/>
          </a:p>
        </p:txBody>
      </p:sp>
      <p:sp>
        <p:nvSpPr>
          <p:cNvPr id="8" name="Rectangle 7"/>
          <p:cNvSpPr/>
          <p:nvPr/>
        </p:nvSpPr>
        <p:spPr>
          <a:xfrm>
            <a:off x="3505200" y="2568039"/>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Parser</a:t>
            </a:r>
          </a:p>
          <a:p>
            <a:pPr algn="ctr"/>
            <a:r>
              <a:rPr lang="en-CA" dirty="0" smtClean="0"/>
              <a:t>(Beaver)</a:t>
            </a:r>
            <a:endParaRPr lang="en-CA" dirty="0"/>
          </a:p>
        </p:txBody>
      </p:sp>
      <p:sp>
        <p:nvSpPr>
          <p:cNvPr id="9" name="Rectangle 8"/>
          <p:cNvSpPr/>
          <p:nvPr/>
        </p:nvSpPr>
        <p:spPr>
          <a:xfrm>
            <a:off x="3505200" y="37338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AST attributes, rewrites</a:t>
            </a:r>
          </a:p>
          <a:p>
            <a:pPr algn="ctr"/>
            <a:r>
              <a:rPr lang="en-CA" dirty="0" smtClean="0"/>
              <a:t>(</a:t>
            </a:r>
            <a:r>
              <a:rPr lang="en-CA" dirty="0" err="1" smtClean="0"/>
              <a:t>JastAdd</a:t>
            </a:r>
            <a:r>
              <a:rPr lang="en-CA" dirty="0" smtClean="0"/>
              <a:t>)</a:t>
            </a:r>
            <a:endParaRPr lang="en-CA" dirty="0"/>
          </a:p>
        </p:txBody>
      </p:sp>
      <p:cxnSp>
        <p:nvCxnSpPr>
          <p:cNvPr id="14" name="Straight Arrow Connector 13"/>
          <p:cNvCxnSpPr>
            <a:stCxn id="7" idx="2"/>
          </p:cNvCxnSpPr>
          <p:nvPr/>
        </p:nvCxnSpPr>
        <p:spPr>
          <a:xfrm>
            <a:off x="4953000" y="2258291"/>
            <a:ext cx="0" cy="3097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9" idx="0"/>
          </p:cNvCxnSpPr>
          <p:nvPr/>
        </p:nvCxnSpPr>
        <p:spPr>
          <a:xfrm>
            <a:off x="4953000" y="3330039"/>
            <a:ext cx="0" cy="4037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57700" y="5524500"/>
            <a:ext cx="14859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Attributed AST</a:t>
            </a:r>
            <a:endParaRPr lang="en-CA" dirty="0"/>
          </a:p>
        </p:txBody>
      </p:sp>
      <p:sp>
        <p:nvSpPr>
          <p:cNvPr id="22" name="Rectangle 21"/>
          <p:cNvSpPr/>
          <p:nvPr/>
        </p:nvSpPr>
        <p:spPr>
          <a:xfrm>
            <a:off x="2819400" y="5105400"/>
            <a:ext cx="1143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XML</a:t>
            </a:r>
            <a:endParaRPr lang="en-CA" dirty="0"/>
          </a:p>
        </p:txBody>
      </p:sp>
      <p:sp>
        <p:nvSpPr>
          <p:cNvPr id="23" name="Rectangle 22"/>
          <p:cNvSpPr/>
          <p:nvPr/>
        </p:nvSpPr>
        <p:spPr>
          <a:xfrm>
            <a:off x="6400800" y="5181600"/>
            <a:ext cx="10668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Other</a:t>
            </a:r>
            <a:endParaRPr lang="en-CA" dirty="0"/>
          </a:p>
        </p:txBody>
      </p:sp>
      <p:cxnSp>
        <p:nvCxnSpPr>
          <p:cNvPr id="27" name="Straight Arrow Connector 26"/>
          <p:cNvCxnSpPr>
            <a:endCxn id="22" idx="0"/>
          </p:cNvCxnSpPr>
          <p:nvPr/>
        </p:nvCxnSpPr>
        <p:spPr>
          <a:xfrm flipH="1">
            <a:off x="3390900" y="4523507"/>
            <a:ext cx="1562100" cy="5818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0"/>
          </p:cNvCxnSpPr>
          <p:nvPr/>
        </p:nvCxnSpPr>
        <p:spPr>
          <a:xfrm>
            <a:off x="4953000" y="4523507"/>
            <a:ext cx="247650" cy="10009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23" idx="0"/>
          </p:cNvCxnSpPr>
          <p:nvPr/>
        </p:nvCxnSpPr>
        <p:spPr>
          <a:xfrm>
            <a:off x="4953000" y="4495800"/>
            <a:ext cx="1981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40152" y="1340768"/>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sp>
        <p:nvSpPr>
          <p:cNvPr id="21" name="Rectangle 20"/>
          <p:cNvSpPr/>
          <p:nvPr/>
        </p:nvSpPr>
        <p:spPr>
          <a:xfrm>
            <a:off x="5940152" y="2492896"/>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sp>
        <p:nvSpPr>
          <p:cNvPr id="24" name="Rectangle 23"/>
          <p:cNvSpPr/>
          <p:nvPr/>
        </p:nvSpPr>
        <p:spPr>
          <a:xfrm>
            <a:off x="5940152" y="3573016"/>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grpSp>
        <p:nvGrpSpPr>
          <p:cNvPr id="3" name="Group 29"/>
          <p:cNvGrpSpPr/>
          <p:nvPr/>
        </p:nvGrpSpPr>
        <p:grpSpPr>
          <a:xfrm>
            <a:off x="251520" y="1268760"/>
            <a:ext cx="1384920" cy="931168"/>
            <a:chOff x="1115616" y="1988840"/>
            <a:chExt cx="1384920" cy="931168"/>
          </a:xfrm>
        </p:grpSpPr>
        <p:sp>
          <p:nvSpPr>
            <p:cNvPr id="25" name="Snip and Round Single Corner Rectangle 24"/>
            <p:cNvSpPr/>
            <p:nvPr/>
          </p:nvSpPr>
          <p:spPr>
            <a:xfrm>
              <a:off x="1115616" y="19888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sp>
          <p:nvSpPr>
            <p:cNvPr id="26" name="Snip and Round Single Corner Rectangle 25"/>
            <p:cNvSpPr/>
            <p:nvPr/>
          </p:nvSpPr>
          <p:spPr>
            <a:xfrm>
              <a:off x="1268016" y="21412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sp>
          <p:nvSpPr>
            <p:cNvPr id="28" name="Snip and Round Single Corner Rectangle 27"/>
            <p:cNvSpPr/>
            <p:nvPr/>
          </p:nvSpPr>
          <p:spPr>
            <a:xfrm>
              <a:off x="1420416" y="22936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grpSp>
      <p:cxnSp>
        <p:nvCxnSpPr>
          <p:cNvPr id="32" name="Straight Arrow Connector 31"/>
          <p:cNvCxnSpPr>
            <a:stCxn id="28" idx="0"/>
            <a:endCxn id="7" idx="1"/>
          </p:cNvCxnSpPr>
          <p:nvPr/>
        </p:nvCxnSpPr>
        <p:spPr>
          <a:xfrm flipV="1">
            <a:off x="1636440" y="1877291"/>
            <a:ext cx="1868760" cy="94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07704" y="1484784"/>
            <a:ext cx="1224136" cy="762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en-CA" dirty="0" smtClean="0"/>
              <a:t>MATLAB-to-</a:t>
            </a:r>
            <a:r>
              <a:rPr lang="en-CA" dirty="0" err="1" smtClean="0"/>
              <a:t>Natlab</a:t>
            </a:r>
            <a:endParaRPr lang="en-CA" dirty="0" smtClean="0"/>
          </a:p>
          <a:p>
            <a:pPr algn="ctr"/>
            <a:endParaRPr lang="en-CA" dirty="0"/>
          </a:p>
        </p:txBody>
      </p:sp>
      <p:sp>
        <p:nvSpPr>
          <p:cNvPr id="34" name="Date Placeholder 33"/>
          <p:cNvSpPr>
            <a:spLocks noGrp="1"/>
          </p:cNvSpPr>
          <p:nvPr>
            <p:ph type="dt" sz="half" idx="10"/>
          </p:nvPr>
        </p:nvSpPr>
        <p:spPr/>
        <p:txBody>
          <a:bodyPr/>
          <a:lstStyle/>
          <a:p>
            <a:fld id="{82B58167-4683-4973-8913-1363B8E5EA11}" type="datetime1">
              <a:rPr lang="en-US" smtClean="0"/>
              <a:pPr/>
              <a:t>7/1/2011</a:t>
            </a:fld>
            <a:endParaRPr lang="en-US"/>
          </a:p>
        </p:txBody>
      </p:sp>
      <p:sp>
        <p:nvSpPr>
          <p:cNvPr id="35" name="Footer Placeholder 34"/>
          <p:cNvSpPr>
            <a:spLocks noGrp="1"/>
          </p:cNvSpPr>
          <p:nvPr>
            <p:ph type="ftr" sz="quarter" idx="11"/>
          </p:nvPr>
        </p:nvSpPr>
        <p:spPr/>
        <p:txBody>
          <a:bodyPr/>
          <a:lstStyle/>
          <a:p>
            <a:r>
              <a:rPr lang="en-US" smtClean="0"/>
              <a:t>McLab, Laurie Hendren, Leverhulme Lecture</a:t>
            </a:r>
            <a:endParaRPr lang="en-US" dirty="0"/>
          </a:p>
        </p:txBody>
      </p:sp>
    </p:spTree>
    <p:extLst>
      <p:ext uri="{BB962C8B-B14F-4D97-AF65-F5344CB8AC3E}">
        <p14:creationId xmlns:p14="http://schemas.microsoft.com/office/powerpoint/2010/main" xmlns="" val="182637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4"/>
          <p:cNvSpPr>
            <a:spLocks noGrp="1"/>
          </p:cNvSpPr>
          <p:nvPr>
            <p:ph type="dt" sz="half" idx="10"/>
          </p:nvPr>
        </p:nvSpPr>
        <p:spPr/>
        <p:txBody>
          <a:bodyPr/>
          <a:lstStyle/>
          <a:p>
            <a:fld id="{AFCD4C0C-CBCE-4BA1-A782-C1FC02FFF020}" type="datetime1">
              <a:rPr lang="en-US" smtClean="0"/>
              <a:pPr/>
              <a:t>7/1/2011</a:t>
            </a:fld>
            <a:endParaRPr lang="en-US" dirty="0"/>
          </a:p>
        </p:txBody>
      </p:sp>
      <p:sp>
        <p:nvSpPr>
          <p:cNvPr id="26" name="Footer Placeholder 25"/>
          <p:cNvSpPr>
            <a:spLocks noGrp="1"/>
          </p:cNvSpPr>
          <p:nvPr>
            <p:ph type="ftr" sz="quarter" idx="11"/>
          </p:nvPr>
        </p:nvSpPr>
        <p:spPr/>
        <p:txBody>
          <a:bodyPr/>
          <a:lstStyle/>
          <a:p>
            <a:r>
              <a:rPr lang="en-US" dirty="0" err="1" smtClean="0"/>
              <a:t>McLab</a:t>
            </a:r>
            <a:r>
              <a:rPr lang="en-US" dirty="0" smtClean="0"/>
              <a:t>, Laurie </a:t>
            </a:r>
            <a:r>
              <a:rPr lang="en-US" dirty="0" err="1" smtClean="0"/>
              <a:t>Hendren</a:t>
            </a:r>
            <a:r>
              <a:rPr lang="en-US" dirty="0" smtClean="0"/>
              <a:t>, </a:t>
            </a:r>
            <a:r>
              <a:rPr lang="en-US" dirty="0" err="1" smtClean="0"/>
              <a:t>Leverhulme</a:t>
            </a:r>
            <a:r>
              <a:rPr lang="en-US" dirty="0" smtClean="0"/>
              <a:t> Lecture</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33</a:t>
            </a:fld>
            <a:endParaRPr lang="en-US" dirty="0"/>
          </a:p>
        </p:txBody>
      </p:sp>
      <p:sp>
        <p:nvSpPr>
          <p:cNvPr id="27" name="Text Placeholder 26"/>
          <p:cNvSpPr>
            <a:spLocks noGrp="1"/>
          </p:cNvSpPr>
          <p:nvPr>
            <p:ph type="body" sz="quarter" idx="13"/>
          </p:nvPr>
        </p:nvSpPr>
        <p:spPr/>
        <p:txBody>
          <a:bodyPr>
            <a:normAutofit lnSpcReduction="10000"/>
          </a:bodyPr>
          <a:lstStyle/>
          <a:p>
            <a:r>
              <a:rPr lang="en-CA" dirty="0" smtClean="0"/>
              <a:t>Analysis Engine</a:t>
            </a:r>
            <a:endParaRPr lang="en-CA" dirty="0"/>
          </a:p>
        </p:txBody>
      </p:sp>
      <p:sp>
        <p:nvSpPr>
          <p:cNvPr id="7" name="Rectangle 6"/>
          <p:cNvSpPr/>
          <p:nvPr/>
        </p:nvSpPr>
        <p:spPr>
          <a:xfrm>
            <a:off x="3275806" y="3200400"/>
            <a:ext cx="2438400" cy="8382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McLab</a:t>
            </a:r>
            <a:r>
              <a:rPr lang="en-CA" sz="2400" dirty="0" smtClean="0">
                <a:solidFill>
                  <a:schemeClr val="bg1"/>
                </a:solidFill>
              </a:rPr>
              <a:t> Front-End</a:t>
            </a:r>
            <a:endParaRPr lang="en-CA" sz="2400" dirty="0">
              <a:solidFill>
                <a:schemeClr val="bg1"/>
              </a:solidFill>
            </a:endParaRPr>
          </a:p>
        </p:txBody>
      </p:sp>
      <p:sp>
        <p:nvSpPr>
          <p:cNvPr id="8" name="Rectangle 7"/>
          <p:cNvSpPr/>
          <p:nvPr/>
        </p:nvSpPr>
        <p:spPr>
          <a:xfrm>
            <a:off x="3275806" y="4724400"/>
            <a:ext cx="2438400" cy="838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McLab</a:t>
            </a:r>
            <a:r>
              <a:rPr lang="en-CA" sz="2400" dirty="0" smtClean="0">
                <a:solidFill>
                  <a:schemeClr val="bg1"/>
                </a:solidFill>
              </a:rPr>
              <a:t> Simplifier</a:t>
            </a:r>
            <a:endParaRPr lang="en-CA" sz="2400" dirty="0">
              <a:solidFill>
                <a:schemeClr val="bg1"/>
              </a:solidFill>
            </a:endParaRPr>
          </a:p>
        </p:txBody>
      </p:sp>
      <p:cxnSp>
        <p:nvCxnSpPr>
          <p:cNvPr id="10" name="Straight Arrow Connector 9"/>
          <p:cNvCxnSpPr>
            <a:endCxn id="7" idx="0"/>
          </p:cNvCxnSpPr>
          <p:nvPr/>
        </p:nvCxnSpPr>
        <p:spPr>
          <a:xfrm rot="5400000">
            <a:off x="4153298" y="2855514"/>
            <a:ext cx="686594" cy="317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31840" y="1700808"/>
            <a:ext cx="2871986" cy="8382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MATLAB-to-</a:t>
            </a:r>
            <a:r>
              <a:rPr lang="en-CA" sz="2400" dirty="0" err="1" smtClean="0">
                <a:solidFill>
                  <a:schemeClr val="bg1"/>
                </a:solidFill>
              </a:rPr>
              <a:t>Natlab</a:t>
            </a:r>
            <a:r>
              <a:rPr lang="en-CA" sz="2400" dirty="0" smtClean="0">
                <a:solidFill>
                  <a:schemeClr val="bg1"/>
                </a:solidFill>
              </a:rPr>
              <a:t> Translator</a:t>
            </a:r>
            <a:endParaRPr lang="en-CA" sz="2400" dirty="0">
              <a:solidFill>
                <a:schemeClr val="bg1"/>
              </a:solidFill>
            </a:endParaRPr>
          </a:p>
        </p:txBody>
      </p:sp>
      <p:sp>
        <p:nvSpPr>
          <p:cNvPr id="14" name="Rectangle 13"/>
          <p:cNvSpPr/>
          <p:nvPr/>
        </p:nvSpPr>
        <p:spPr>
          <a:xfrm>
            <a:off x="6167252" y="3771900"/>
            <a:ext cx="2438400"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McAST</a:t>
            </a:r>
            <a:r>
              <a:rPr lang="en-CA" sz="2400" dirty="0" smtClean="0">
                <a:solidFill>
                  <a:schemeClr val="bg1"/>
                </a:solidFill>
              </a:rPr>
              <a:t> Analyses</a:t>
            </a:r>
            <a:endParaRPr lang="en-CA" sz="2400" dirty="0">
              <a:solidFill>
                <a:schemeClr val="bg1"/>
              </a:solidFill>
            </a:endParaRPr>
          </a:p>
        </p:txBody>
      </p:sp>
      <p:cxnSp>
        <p:nvCxnSpPr>
          <p:cNvPr id="15" name="Straight Arrow Connector 14"/>
          <p:cNvCxnSpPr/>
          <p:nvPr/>
        </p:nvCxnSpPr>
        <p:spPr>
          <a:xfrm rot="5400000">
            <a:off x="4266803" y="1445815"/>
            <a:ext cx="45799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Snip Single Corner Rectangle 21"/>
          <p:cNvSpPr/>
          <p:nvPr/>
        </p:nvSpPr>
        <p:spPr>
          <a:xfrm>
            <a:off x="3851920" y="1065212"/>
            <a:ext cx="1181250" cy="30480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MATLAB</a:t>
            </a:r>
            <a:endParaRPr lang="en-CA" dirty="0"/>
          </a:p>
        </p:txBody>
      </p:sp>
      <p:sp>
        <p:nvSpPr>
          <p:cNvPr id="23" name="Snip Single Corner Rectangle 22"/>
          <p:cNvSpPr/>
          <p:nvPr/>
        </p:nvSpPr>
        <p:spPr>
          <a:xfrm>
            <a:off x="3995936" y="2666206"/>
            <a:ext cx="1110258" cy="30480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Natlab</a:t>
            </a:r>
            <a:endParaRPr lang="en-CA" dirty="0"/>
          </a:p>
        </p:txBody>
      </p:sp>
      <p:cxnSp>
        <p:nvCxnSpPr>
          <p:cNvPr id="31" name="Straight Arrow Connector 30"/>
          <p:cNvCxnSpPr/>
          <p:nvPr/>
        </p:nvCxnSpPr>
        <p:spPr>
          <a:xfrm rot="5400000">
            <a:off x="4150120" y="4380308"/>
            <a:ext cx="686594" cy="317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Snip Single Corner Rectangle 31"/>
          <p:cNvSpPr/>
          <p:nvPr/>
        </p:nvSpPr>
        <p:spPr>
          <a:xfrm>
            <a:off x="3851920" y="4191000"/>
            <a:ext cx="1182838" cy="30480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McAST</a:t>
            </a:r>
            <a:endParaRPr lang="en-CA" dirty="0"/>
          </a:p>
        </p:txBody>
      </p:sp>
      <p:cxnSp>
        <p:nvCxnSpPr>
          <p:cNvPr id="33" name="Straight Arrow Connector 32"/>
          <p:cNvCxnSpPr/>
          <p:nvPr/>
        </p:nvCxnSpPr>
        <p:spPr>
          <a:xfrm rot="5400000">
            <a:off x="4156476" y="5904308"/>
            <a:ext cx="686594" cy="317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Snip Single Corner Rectangle 33"/>
          <p:cNvSpPr/>
          <p:nvPr/>
        </p:nvSpPr>
        <p:spPr>
          <a:xfrm>
            <a:off x="3851920" y="5715000"/>
            <a:ext cx="1182842" cy="30480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McLAST</a:t>
            </a:r>
            <a:endParaRPr lang="en-CA" dirty="0"/>
          </a:p>
        </p:txBody>
      </p:sp>
      <p:sp>
        <p:nvSpPr>
          <p:cNvPr id="35" name="Rectangle 34"/>
          <p:cNvSpPr/>
          <p:nvPr/>
        </p:nvSpPr>
        <p:spPr>
          <a:xfrm>
            <a:off x="6248400" y="5295900"/>
            <a:ext cx="2438400"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McLAST</a:t>
            </a:r>
            <a:r>
              <a:rPr lang="en-CA" sz="2400" dirty="0" smtClean="0">
                <a:solidFill>
                  <a:schemeClr val="bg1"/>
                </a:solidFill>
              </a:rPr>
              <a:t>  Analyses</a:t>
            </a:r>
            <a:endParaRPr lang="en-CA" sz="2400" dirty="0">
              <a:solidFill>
                <a:schemeClr val="bg1"/>
              </a:solidFill>
            </a:endParaRPr>
          </a:p>
        </p:txBody>
      </p:sp>
      <p:sp>
        <p:nvSpPr>
          <p:cNvPr id="74" name="Freeform 73"/>
          <p:cNvSpPr/>
          <p:nvPr/>
        </p:nvSpPr>
        <p:spPr>
          <a:xfrm>
            <a:off x="5033170" y="3479470"/>
            <a:ext cx="2307373" cy="1009403"/>
          </a:xfrm>
          <a:custGeom>
            <a:avLst/>
            <a:gdLst>
              <a:gd name="connsiteX0" fmla="*/ 0 w 1698172"/>
              <a:gd name="connsiteY0" fmla="*/ 433449 h 433449"/>
              <a:gd name="connsiteX1" fmla="*/ 665018 w 1698172"/>
              <a:gd name="connsiteY1" fmla="*/ 124691 h 433449"/>
              <a:gd name="connsiteX2" fmla="*/ 973777 w 1698172"/>
              <a:gd name="connsiteY2" fmla="*/ 409699 h 433449"/>
              <a:gd name="connsiteX3" fmla="*/ 1306286 w 1698172"/>
              <a:gd name="connsiteY3" fmla="*/ 17813 h 433449"/>
              <a:gd name="connsiteX4" fmla="*/ 1698172 w 1698172"/>
              <a:gd name="connsiteY4" fmla="*/ 302821 h 433449"/>
              <a:gd name="connsiteX5" fmla="*/ 1698172 w 1698172"/>
              <a:gd name="connsiteY5" fmla="*/ 302821 h 433449"/>
              <a:gd name="connsiteX0" fmla="*/ 0 w 1698172"/>
              <a:gd name="connsiteY0" fmla="*/ 433449 h 477487"/>
              <a:gd name="connsiteX1" fmla="*/ 681032 w 1698172"/>
              <a:gd name="connsiteY1" fmla="*/ 424543 h 477487"/>
              <a:gd name="connsiteX2" fmla="*/ 973777 w 1698172"/>
              <a:gd name="connsiteY2" fmla="*/ 409699 h 477487"/>
              <a:gd name="connsiteX3" fmla="*/ 1306286 w 1698172"/>
              <a:gd name="connsiteY3" fmla="*/ 17813 h 477487"/>
              <a:gd name="connsiteX4" fmla="*/ 1698172 w 1698172"/>
              <a:gd name="connsiteY4" fmla="*/ 302821 h 477487"/>
              <a:gd name="connsiteX5" fmla="*/ 1698172 w 1698172"/>
              <a:gd name="connsiteY5" fmla="*/ 302821 h 477487"/>
              <a:gd name="connsiteX0" fmla="*/ 0 w 1698172"/>
              <a:gd name="connsiteY0" fmla="*/ 914894 h 1047172"/>
              <a:gd name="connsiteX1" fmla="*/ 681032 w 1698172"/>
              <a:gd name="connsiteY1" fmla="*/ 905988 h 1047172"/>
              <a:gd name="connsiteX2" fmla="*/ 1213638 w 1698172"/>
              <a:gd name="connsiteY2" fmla="*/ 67788 h 1047172"/>
              <a:gd name="connsiteX3" fmla="*/ 1306286 w 1698172"/>
              <a:gd name="connsiteY3" fmla="*/ 499258 h 1047172"/>
              <a:gd name="connsiteX4" fmla="*/ 1698172 w 1698172"/>
              <a:gd name="connsiteY4" fmla="*/ 784266 h 1047172"/>
              <a:gd name="connsiteX5" fmla="*/ 1698172 w 1698172"/>
              <a:gd name="connsiteY5" fmla="*/ 784266 h 1047172"/>
              <a:gd name="connsiteX0" fmla="*/ 0 w 1827794"/>
              <a:gd name="connsiteY0" fmla="*/ 1034307 h 1166585"/>
              <a:gd name="connsiteX1" fmla="*/ 681032 w 1827794"/>
              <a:gd name="connsiteY1" fmla="*/ 1025401 h 1166585"/>
              <a:gd name="connsiteX2" fmla="*/ 1213638 w 1827794"/>
              <a:gd name="connsiteY2" fmla="*/ 187201 h 1166585"/>
              <a:gd name="connsiteX3" fmla="*/ 1747038 w 1827794"/>
              <a:gd name="connsiteY3" fmla="*/ 119413 h 1166585"/>
              <a:gd name="connsiteX4" fmla="*/ 1698172 w 1827794"/>
              <a:gd name="connsiteY4" fmla="*/ 903679 h 1166585"/>
              <a:gd name="connsiteX5" fmla="*/ 1698172 w 1827794"/>
              <a:gd name="connsiteY5" fmla="*/ 903679 h 1166585"/>
              <a:gd name="connsiteX0" fmla="*/ 0 w 1975638"/>
              <a:gd name="connsiteY0" fmla="*/ 1034307 h 1166585"/>
              <a:gd name="connsiteX1" fmla="*/ 681032 w 1975638"/>
              <a:gd name="connsiteY1" fmla="*/ 1025401 h 1166585"/>
              <a:gd name="connsiteX2" fmla="*/ 1213638 w 1975638"/>
              <a:gd name="connsiteY2" fmla="*/ 187201 h 1166585"/>
              <a:gd name="connsiteX3" fmla="*/ 1747038 w 1975638"/>
              <a:gd name="connsiteY3" fmla="*/ 119413 h 1166585"/>
              <a:gd name="connsiteX4" fmla="*/ 1698172 w 1975638"/>
              <a:gd name="connsiteY4" fmla="*/ 903679 h 1166585"/>
              <a:gd name="connsiteX5" fmla="*/ 1975638 w 1975638"/>
              <a:gd name="connsiteY5" fmla="*/ 568202 h 1166585"/>
              <a:gd name="connsiteX0" fmla="*/ 0 w 1983782"/>
              <a:gd name="connsiteY0" fmla="*/ 998104 h 1130382"/>
              <a:gd name="connsiteX1" fmla="*/ 681032 w 1983782"/>
              <a:gd name="connsiteY1" fmla="*/ 989198 h 1130382"/>
              <a:gd name="connsiteX2" fmla="*/ 1213638 w 1983782"/>
              <a:gd name="connsiteY2" fmla="*/ 150998 h 1130382"/>
              <a:gd name="connsiteX3" fmla="*/ 1747038 w 1983782"/>
              <a:gd name="connsiteY3" fmla="*/ 83210 h 1130382"/>
              <a:gd name="connsiteX4" fmla="*/ 1975638 w 1983782"/>
              <a:gd name="connsiteY4" fmla="*/ 227199 h 1130382"/>
              <a:gd name="connsiteX5" fmla="*/ 1975638 w 1983782"/>
              <a:gd name="connsiteY5" fmla="*/ 531999 h 1130382"/>
              <a:gd name="connsiteX0" fmla="*/ 0 w 1983782"/>
              <a:gd name="connsiteY0" fmla="*/ 1164606 h 1296884"/>
              <a:gd name="connsiteX1" fmla="*/ 681032 w 1983782"/>
              <a:gd name="connsiteY1" fmla="*/ 1155700 h 1296884"/>
              <a:gd name="connsiteX2" fmla="*/ 1213638 w 1983782"/>
              <a:gd name="connsiteY2" fmla="*/ 317500 h 1296884"/>
              <a:gd name="connsiteX3" fmla="*/ 1442238 w 1983782"/>
              <a:gd name="connsiteY3" fmla="*/ 12700 h 1296884"/>
              <a:gd name="connsiteX4" fmla="*/ 1975638 w 1983782"/>
              <a:gd name="connsiteY4" fmla="*/ 393701 h 1296884"/>
              <a:gd name="connsiteX5" fmla="*/ 1975638 w 1983782"/>
              <a:gd name="connsiteY5" fmla="*/ 698501 h 1296884"/>
              <a:gd name="connsiteX0" fmla="*/ 0 w 1983782"/>
              <a:gd name="connsiteY0" fmla="*/ 1128980 h 1261258"/>
              <a:gd name="connsiteX1" fmla="*/ 681032 w 1983782"/>
              <a:gd name="connsiteY1" fmla="*/ 1120074 h 1261258"/>
              <a:gd name="connsiteX2" fmla="*/ 1213638 w 1983782"/>
              <a:gd name="connsiteY2" fmla="*/ 281874 h 1261258"/>
              <a:gd name="connsiteX3" fmla="*/ 1430363 w 1983782"/>
              <a:gd name="connsiteY3" fmla="*/ 12700 h 1261258"/>
              <a:gd name="connsiteX4" fmla="*/ 1975638 w 1983782"/>
              <a:gd name="connsiteY4" fmla="*/ 358075 h 1261258"/>
              <a:gd name="connsiteX5" fmla="*/ 1975638 w 1983782"/>
              <a:gd name="connsiteY5" fmla="*/ 662875 h 1261258"/>
              <a:gd name="connsiteX0" fmla="*/ 0 w 1983782"/>
              <a:gd name="connsiteY0" fmla="*/ 1141680 h 1273958"/>
              <a:gd name="connsiteX1" fmla="*/ 681032 w 1983782"/>
              <a:gd name="connsiteY1" fmla="*/ 1132774 h 1273958"/>
              <a:gd name="connsiteX2" fmla="*/ 1213638 w 1983782"/>
              <a:gd name="connsiteY2" fmla="*/ 294574 h 1273958"/>
              <a:gd name="connsiteX3" fmla="*/ 1366038 w 1983782"/>
              <a:gd name="connsiteY3" fmla="*/ 12700 h 1273958"/>
              <a:gd name="connsiteX4" fmla="*/ 1975638 w 1983782"/>
              <a:gd name="connsiteY4" fmla="*/ 370775 h 1273958"/>
              <a:gd name="connsiteX5" fmla="*/ 1975638 w 1983782"/>
              <a:gd name="connsiteY5" fmla="*/ 675575 h 1273958"/>
              <a:gd name="connsiteX0" fmla="*/ 0 w 1983782"/>
              <a:gd name="connsiteY0" fmla="*/ 1193304 h 1248558"/>
              <a:gd name="connsiteX1" fmla="*/ 681032 w 1983782"/>
              <a:gd name="connsiteY1" fmla="*/ 1184398 h 1248558"/>
              <a:gd name="connsiteX2" fmla="*/ 910430 w 1983782"/>
              <a:gd name="connsiteY2" fmla="*/ 808346 h 1248558"/>
              <a:gd name="connsiteX3" fmla="*/ 1366038 w 1983782"/>
              <a:gd name="connsiteY3" fmla="*/ 64324 h 1248558"/>
              <a:gd name="connsiteX4" fmla="*/ 1975638 w 1983782"/>
              <a:gd name="connsiteY4" fmla="*/ 422399 h 1248558"/>
              <a:gd name="connsiteX5" fmla="*/ 1975638 w 1983782"/>
              <a:gd name="connsiteY5" fmla="*/ 727199 h 1248558"/>
              <a:gd name="connsiteX0" fmla="*/ 0 w 1983782"/>
              <a:gd name="connsiteY0" fmla="*/ 1129804 h 1248558"/>
              <a:gd name="connsiteX1" fmla="*/ 681032 w 1983782"/>
              <a:gd name="connsiteY1" fmla="*/ 1120898 h 1248558"/>
              <a:gd name="connsiteX2" fmla="*/ 986630 w 1983782"/>
              <a:gd name="connsiteY2" fmla="*/ 363846 h 1248558"/>
              <a:gd name="connsiteX3" fmla="*/ 1366038 w 1983782"/>
              <a:gd name="connsiteY3" fmla="*/ 824 h 1248558"/>
              <a:gd name="connsiteX4" fmla="*/ 1975638 w 1983782"/>
              <a:gd name="connsiteY4" fmla="*/ 358899 h 1248558"/>
              <a:gd name="connsiteX5" fmla="*/ 1975638 w 1983782"/>
              <a:gd name="connsiteY5" fmla="*/ 663699 h 1248558"/>
              <a:gd name="connsiteX0" fmla="*/ 0 w 1985374"/>
              <a:gd name="connsiteY0" fmla="*/ 1141680 h 1260434"/>
              <a:gd name="connsiteX1" fmla="*/ 681032 w 1985374"/>
              <a:gd name="connsiteY1" fmla="*/ 1132774 h 1260434"/>
              <a:gd name="connsiteX2" fmla="*/ 986630 w 1985374"/>
              <a:gd name="connsiteY2" fmla="*/ 375722 h 1260434"/>
              <a:gd name="connsiteX3" fmla="*/ 1366038 w 1985374"/>
              <a:gd name="connsiteY3" fmla="*/ 12700 h 1260434"/>
              <a:gd name="connsiteX4" fmla="*/ 1977230 w 1985374"/>
              <a:gd name="connsiteY4" fmla="*/ 299522 h 1260434"/>
              <a:gd name="connsiteX5" fmla="*/ 1975638 w 1985374"/>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083457 h 1202211"/>
              <a:gd name="connsiteX1" fmla="*/ 681032 w 1977230"/>
              <a:gd name="connsiteY1" fmla="*/ 1074551 h 1202211"/>
              <a:gd name="connsiteX2" fmla="*/ 986630 w 1977230"/>
              <a:gd name="connsiteY2" fmla="*/ 317499 h 1202211"/>
              <a:gd name="connsiteX3" fmla="*/ 1443830 w 1977230"/>
              <a:gd name="connsiteY3" fmla="*/ 12700 h 1202211"/>
              <a:gd name="connsiteX4" fmla="*/ 1977230 w 1977230"/>
              <a:gd name="connsiteY4" fmla="*/ 241299 h 1202211"/>
              <a:gd name="connsiteX5" fmla="*/ 1975638 w 1977230"/>
              <a:gd name="connsiteY5" fmla="*/ 617352 h 1202211"/>
              <a:gd name="connsiteX0" fmla="*/ 0 w 1977230"/>
              <a:gd name="connsiteY0" fmla="*/ 1083457 h 1083457"/>
              <a:gd name="connsiteX1" fmla="*/ 834230 w 1977230"/>
              <a:gd name="connsiteY1" fmla="*/ 698499 h 1083457"/>
              <a:gd name="connsiteX2" fmla="*/ 986630 w 1977230"/>
              <a:gd name="connsiteY2" fmla="*/ 317499 h 1083457"/>
              <a:gd name="connsiteX3" fmla="*/ 1443830 w 1977230"/>
              <a:gd name="connsiteY3" fmla="*/ 12700 h 1083457"/>
              <a:gd name="connsiteX4" fmla="*/ 1977230 w 1977230"/>
              <a:gd name="connsiteY4" fmla="*/ 241299 h 1083457"/>
              <a:gd name="connsiteX5" fmla="*/ 1975638 w 1977230"/>
              <a:gd name="connsiteY5" fmla="*/ 617352 h 1083457"/>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104899 h 1104899"/>
              <a:gd name="connsiteX1" fmla="*/ 832638 w 1975638"/>
              <a:gd name="connsiteY1" fmla="*/ 800099 h 1104899"/>
              <a:gd name="connsiteX2" fmla="*/ 1213638 w 1975638"/>
              <a:gd name="connsiteY2" fmla="*/ 114300 h 1104899"/>
              <a:gd name="connsiteX3" fmla="*/ 1442238 w 1975638"/>
              <a:gd name="connsiteY3" fmla="*/ 114300 h 1104899"/>
              <a:gd name="connsiteX4" fmla="*/ 1975638 w 1975638"/>
              <a:gd name="connsiteY4" fmla="*/ 342899 h 1104899"/>
              <a:gd name="connsiteX5" fmla="*/ 1974046 w 1975638"/>
              <a:gd name="connsiteY5" fmla="*/ 718952 h 11048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990599 h 990599"/>
              <a:gd name="connsiteX1" fmla="*/ 832638 w 1975638"/>
              <a:gd name="connsiteY1" fmla="*/ 685799 h 990599"/>
              <a:gd name="connsiteX2" fmla="*/ 1213638 w 1975638"/>
              <a:gd name="connsiteY2" fmla="*/ 228599 h 990599"/>
              <a:gd name="connsiteX3" fmla="*/ 1442238 w 1975638"/>
              <a:gd name="connsiteY3" fmla="*/ 0 h 990599"/>
              <a:gd name="connsiteX4" fmla="*/ 1975638 w 1975638"/>
              <a:gd name="connsiteY4" fmla="*/ 228599 h 990599"/>
              <a:gd name="connsiteX5" fmla="*/ 1974046 w 1975638"/>
              <a:gd name="connsiteY5" fmla="*/ 604652 h 990599"/>
              <a:gd name="connsiteX0" fmla="*/ 0 w 1975638"/>
              <a:gd name="connsiteY0" fmla="*/ 990599 h 990599"/>
              <a:gd name="connsiteX1" fmla="*/ 832638 w 1975638"/>
              <a:gd name="connsiteY1" fmla="*/ 685799 h 990599"/>
              <a:gd name="connsiteX2" fmla="*/ 1442238 w 1975638"/>
              <a:gd name="connsiteY2" fmla="*/ 0 h 990599"/>
              <a:gd name="connsiteX3" fmla="*/ 1975638 w 1975638"/>
              <a:gd name="connsiteY3" fmla="*/ 228599 h 990599"/>
              <a:gd name="connsiteX4" fmla="*/ 1974046 w 1975638"/>
              <a:gd name="connsiteY4" fmla="*/ 604652 h 990599"/>
              <a:gd name="connsiteX0" fmla="*/ 0 w 1974046"/>
              <a:gd name="connsiteY0" fmla="*/ 1004123 h 1004123"/>
              <a:gd name="connsiteX1" fmla="*/ 832638 w 1974046"/>
              <a:gd name="connsiteY1" fmla="*/ 699323 h 1004123"/>
              <a:gd name="connsiteX2" fmla="*/ 1442238 w 1974046"/>
              <a:gd name="connsiteY2" fmla="*/ 13524 h 1004123"/>
              <a:gd name="connsiteX3" fmla="*/ 1974046 w 1974046"/>
              <a:gd name="connsiteY3" fmla="*/ 618176 h 1004123"/>
              <a:gd name="connsiteX0" fmla="*/ 0 w 1974046"/>
              <a:gd name="connsiteY0" fmla="*/ 1004123 h 1016823"/>
              <a:gd name="connsiteX1" fmla="*/ 832638 w 1974046"/>
              <a:gd name="connsiteY1" fmla="*/ 851723 h 1016823"/>
              <a:gd name="connsiteX2" fmla="*/ 1442238 w 1974046"/>
              <a:gd name="connsiteY2" fmla="*/ 13524 h 1016823"/>
              <a:gd name="connsiteX3" fmla="*/ 1974046 w 1974046"/>
              <a:gd name="connsiteY3" fmla="*/ 618176 h 1016823"/>
              <a:gd name="connsiteX0" fmla="*/ 0 w 1974046"/>
              <a:gd name="connsiteY0" fmla="*/ 1156524 h 1194624"/>
              <a:gd name="connsiteX1" fmla="*/ 832638 w 1974046"/>
              <a:gd name="connsiteY1" fmla="*/ 1004124 h 1194624"/>
              <a:gd name="connsiteX2" fmla="*/ 1747038 w 1974046"/>
              <a:gd name="connsiteY2" fmla="*/ 13524 h 1194624"/>
              <a:gd name="connsiteX3" fmla="*/ 1974046 w 1974046"/>
              <a:gd name="connsiteY3" fmla="*/ 770577 h 1194624"/>
              <a:gd name="connsiteX0" fmla="*/ 0 w 2280438"/>
              <a:gd name="connsiteY0" fmla="*/ 1156524 h 1194624"/>
              <a:gd name="connsiteX1" fmla="*/ 832638 w 2280438"/>
              <a:gd name="connsiteY1" fmla="*/ 1004124 h 1194624"/>
              <a:gd name="connsiteX2" fmla="*/ 1747038 w 2280438"/>
              <a:gd name="connsiteY2" fmla="*/ 13524 h 1194624"/>
              <a:gd name="connsiteX3" fmla="*/ 2280438 w 2280438"/>
              <a:gd name="connsiteY3" fmla="*/ 699324 h 1194624"/>
              <a:gd name="connsiteX0" fmla="*/ 0 w 2280438"/>
              <a:gd name="connsiteY0" fmla="*/ 1156524 h 1156524"/>
              <a:gd name="connsiteX1" fmla="*/ 985038 w 2280438"/>
              <a:gd name="connsiteY1" fmla="*/ 8517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09468"/>
              <a:gd name="connsiteX1" fmla="*/ 985038 w 2280438"/>
              <a:gd name="connsiteY1" fmla="*/ 699324 h 1209468"/>
              <a:gd name="connsiteX2" fmla="*/ 1747038 w 2280438"/>
              <a:gd name="connsiteY2" fmla="*/ 13524 h 1209468"/>
              <a:gd name="connsiteX3" fmla="*/ 2280438 w 2280438"/>
              <a:gd name="connsiteY3" fmla="*/ 699324 h 1209468"/>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55485"/>
              <a:gd name="connsiteX1" fmla="*/ 985038 w 2280438"/>
              <a:gd name="connsiteY1" fmla="*/ 699324 h 1255485"/>
              <a:gd name="connsiteX2" fmla="*/ 1747038 w 2280438"/>
              <a:gd name="connsiteY2" fmla="*/ 13524 h 1255485"/>
              <a:gd name="connsiteX3" fmla="*/ 2280438 w 2280438"/>
              <a:gd name="connsiteY3" fmla="*/ 699324 h 1255485"/>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280438"/>
              <a:gd name="connsiteY0" fmla="*/ 1415144 h 1514105"/>
              <a:gd name="connsiteX1" fmla="*/ 985038 w 2280438"/>
              <a:gd name="connsiteY1" fmla="*/ 957944 h 1514105"/>
              <a:gd name="connsiteX2" fmla="*/ 1747038 w 2280438"/>
              <a:gd name="connsiteY2" fmla="*/ 272144 h 1514105"/>
              <a:gd name="connsiteX3" fmla="*/ 2280438 w 2280438"/>
              <a:gd name="connsiteY3" fmla="*/ 957944 h 1514105"/>
              <a:gd name="connsiteX0" fmla="*/ 0 w 2280438"/>
              <a:gd name="connsiteY0" fmla="*/ 1291442 h 1390403"/>
              <a:gd name="connsiteX1" fmla="*/ 985038 w 2280438"/>
              <a:gd name="connsiteY1" fmla="*/ 834242 h 1390403"/>
              <a:gd name="connsiteX2" fmla="*/ 1747038 w 2280438"/>
              <a:gd name="connsiteY2" fmla="*/ 148442 h 1390403"/>
              <a:gd name="connsiteX3" fmla="*/ 2280438 w 2280438"/>
              <a:gd name="connsiteY3" fmla="*/ 834242 h 1390403"/>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5781"/>
              <a:gd name="connsiteY0" fmla="*/ 1143000 h 1241961"/>
              <a:gd name="connsiteX1" fmla="*/ 985038 w 2305781"/>
              <a:gd name="connsiteY1" fmla="*/ 685800 h 1241961"/>
              <a:gd name="connsiteX2" fmla="*/ 1747038 w 2305781"/>
              <a:gd name="connsiteY2" fmla="*/ 0 h 1241961"/>
              <a:gd name="connsiteX3" fmla="*/ 2280438 w 2305781"/>
              <a:gd name="connsiteY3" fmla="*/ 685800 h 1241961"/>
              <a:gd name="connsiteX0" fmla="*/ 0 w 2307373"/>
              <a:gd name="connsiteY0" fmla="*/ 1057399 h 1156360"/>
              <a:gd name="connsiteX1" fmla="*/ 985038 w 2307373"/>
              <a:gd name="connsiteY1" fmla="*/ 600199 h 1156360"/>
              <a:gd name="connsiteX2" fmla="*/ 1748630 w 2307373"/>
              <a:gd name="connsiteY2" fmla="*/ 66800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66799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202871"/>
              <a:gd name="connsiteX1" fmla="*/ 985038 w 2307373"/>
              <a:gd name="connsiteY1" fmla="*/ 600199 h 1202871"/>
              <a:gd name="connsiteX2" fmla="*/ 1748630 w 2307373"/>
              <a:gd name="connsiteY2" fmla="*/ 219198 h 1202871"/>
              <a:gd name="connsiteX3" fmla="*/ 2280438 w 2307373"/>
              <a:gd name="connsiteY3" fmla="*/ 600199 h 1202871"/>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863931 h 1009403"/>
              <a:gd name="connsiteX1" fmla="*/ 985038 w 2307373"/>
              <a:gd name="connsiteY1" fmla="*/ 406731 h 1009403"/>
              <a:gd name="connsiteX2" fmla="*/ 1748630 w 2307373"/>
              <a:gd name="connsiteY2" fmla="*/ 25730 h 1009403"/>
              <a:gd name="connsiteX3" fmla="*/ 2280438 w 2307373"/>
              <a:gd name="connsiteY3" fmla="*/ 406731 h 1009403"/>
            </a:gdLst>
            <a:ahLst/>
            <a:cxnLst>
              <a:cxn ang="0">
                <a:pos x="connsiteX0" y="connsiteY0"/>
              </a:cxn>
              <a:cxn ang="0">
                <a:pos x="connsiteX1" y="connsiteY1"/>
              </a:cxn>
              <a:cxn ang="0">
                <a:pos x="connsiteX2" y="connsiteY2"/>
              </a:cxn>
              <a:cxn ang="0">
                <a:pos x="connsiteX3" y="connsiteY3"/>
              </a:cxn>
            </a:cxnLst>
            <a:rect l="l" t="t" r="r" b="b"/>
            <a:pathLst>
              <a:path w="2307373" h="1009403">
                <a:moveTo>
                  <a:pt x="0" y="863931"/>
                </a:moveTo>
                <a:cubicBezTo>
                  <a:pt x="472839" y="844139"/>
                  <a:pt x="975110" y="1009403"/>
                  <a:pt x="985038" y="406731"/>
                </a:cubicBezTo>
                <a:cubicBezTo>
                  <a:pt x="975370" y="0"/>
                  <a:pt x="1440367" y="37603"/>
                  <a:pt x="1748630" y="25730"/>
                </a:cubicBezTo>
                <a:cubicBezTo>
                  <a:pt x="2307373" y="45852"/>
                  <a:pt x="2219499" y="2682"/>
                  <a:pt x="2280438" y="406731"/>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6" name="Freeform 75"/>
          <p:cNvSpPr/>
          <p:nvPr/>
        </p:nvSpPr>
        <p:spPr>
          <a:xfrm>
            <a:off x="5034762" y="5010397"/>
            <a:ext cx="2307373" cy="1009403"/>
          </a:xfrm>
          <a:custGeom>
            <a:avLst/>
            <a:gdLst>
              <a:gd name="connsiteX0" fmla="*/ 0 w 1698172"/>
              <a:gd name="connsiteY0" fmla="*/ 433449 h 433449"/>
              <a:gd name="connsiteX1" fmla="*/ 665018 w 1698172"/>
              <a:gd name="connsiteY1" fmla="*/ 124691 h 433449"/>
              <a:gd name="connsiteX2" fmla="*/ 973777 w 1698172"/>
              <a:gd name="connsiteY2" fmla="*/ 409699 h 433449"/>
              <a:gd name="connsiteX3" fmla="*/ 1306286 w 1698172"/>
              <a:gd name="connsiteY3" fmla="*/ 17813 h 433449"/>
              <a:gd name="connsiteX4" fmla="*/ 1698172 w 1698172"/>
              <a:gd name="connsiteY4" fmla="*/ 302821 h 433449"/>
              <a:gd name="connsiteX5" fmla="*/ 1698172 w 1698172"/>
              <a:gd name="connsiteY5" fmla="*/ 302821 h 433449"/>
              <a:gd name="connsiteX0" fmla="*/ 0 w 1698172"/>
              <a:gd name="connsiteY0" fmla="*/ 433449 h 477487"/>
              <a:gd name="connsiteX1" fmla="*/ 681032 w 1698172"/>
              <a:gd name="connsiteY1" fmla="*/ 424543 h 477487"/>
              <a:gd name="connsiteX2" fmla="*/ 973777 w 1698172"/>
              <a:gd name="connsiteY2" fmla="*/ 409699 h 477487"/>
              <a:gd name="connsiteX3" fmla="*/ 1306286 w 1698172"/>
              <a:gd name="connsiteY3" fmla="*/ 17813 h 477487"/>
              <a:gd name="connsiteX4" fmla="*/ 1698172 w 1698172"/>
              <a:gd name="connsiteY4" fmla="*/ 302821 h 477487"/>
              <a:gd name="connsiteX5" fmla="*/ 1698172 w 1698172"/>
              <a:gd name="connsiteY5" fmla="*/ 302821 h 477487"/>
              <a:gd name="connsiteX0" fmla="*/ 0 w 1698172"/>
              <a:gd name="connsiteY0" fmla="*/ 914894 h 1047172"/>
              <a:gd name="connsiteX1" fmla="*/ 681032 w 1698172"/>
              <a:gd name="connsiteY1" fmla="*/ 905988 h 1047172"/>
              <a:gd name="connsiteX2" fmla="*/ 1213638 w 1698172"/>
              <a:gd name="connsiteY2" fmla="*/ 67788 h 1047172"/>
              <a:gd name="connsiteX3" fmla="*/ 1306286 w 1698172"/>
              <a:gd name="connsiteY3" fmla="*/ 499258 h 1047172"/>
              <a:gd name="connsiteX4" fmla="*/ 1698172 w 1698172"/>
              <a:gd name="connsiteY4" fmla="*/ 784266 h 1047172"/>
              <a:gd name="connsiteX5" fmla="*/ 1698172 w 1698172"/>
              <a:gd name="connsiteY5" fmla="*/ 784266 h 1047172"/>
              <a:gd name="connsiteX0" fmla="*/ 0 w 1827794"/>
              <a:gd name="connsiteY0" fmla="*/ 1034307 h 1166585"/>
              <a:gd name="connsiteX1" fmla="*/ 681032 w 1827794"/>
              <a:gd name="connsiteY1" fmla="*/ 1025401 h 1166585"/>
              <a:gd name="connsiteX2" fmla="*/ 1213638 w 1827794"/>
              <a:gd name="connsiteY2" fmla="*/ 187201 h 1166585"/>
              <a:gd name="connsiteX3" fmla="*/ 1747038 w 1827794"/>
              <a:gd name="connsiteY3" fmla="*/ 119413 h 1166585"/>
              <a:gd name="connsiteX4" fmla="*/ 1698172 w 1827794"/>
              <a:gd name="connsiteY4" fmla="*/ 903679 h 1166585"/>
              <a:gd name="connsiteX5" fmla="*/ 1698172 w 1827794"/>
              <a:gd name="connsiteY5" fmla="*/ 903679 h 1166585"/>
              <a:gd name="connsiteX0" fmla="*/ 0 w 1975638"/>
              <a:gd name="connsiteY0" fmla="*/ 1034307 h 1166585"/>
              <a:gd name="connsiteX1" fmla="*/ 681032 w 1975638"/>
              <a:gd name="connsiteY1" fmla="*/ 1025401 h 1166585"/>
              <a:gd name="connsiteX2" fmla="*/ 1213638 w 1975638"/>
              <a:gd name="connsiteY2" fmla="*/ 187201 h 1166585"/>
              <a:gd name="connsiteX3" fmla="*/ 1747038 w 1975638"/>
              <a:gd name="connsiteY3" fmla="*/ 119413 h 1166585"/>
              <a:gd name="connsiteX4" fmla="*/ 1698172 w 1975638"/>
              <a:gd name="connsiteY4" fmla="*/ 903679 h 1166585"/>
              <a:gd name="connsiteX5" fmla="*/ 1975638 w 1975638"/>
              <a:gd name="connsiteY5" fmla="*/ 568202 h 1166585"/>
              <a:gd name="connsiteX0" fmla="*/ 0 w 1983782"/>
              <a:gd name="connsiteY0" fmla="*/ 998104 h 1130382"/>
              <a:gd name="connsiteX1" fmla="*/ 681032 w 1983782"/>
              <a:gd name="connsiteY1" fmla="*/ 989198 h 1130382"/>
              <a:gd name="connsiteX2" fmla="*/ 1213638 w 1983782"/>
              <a:gd name="connsiteY2" fmla="*/ 150998 h 1130382"/>
              <a:gd name="connsiteX3" fmla="*/ 1747038 w 1983782"/>
              <a:gd name="connsiteY3" fmla="*/ 83210 h 1130382"/>
              <a:gd name="connsiteX4" fmla="*/ 1975638 w 1983782"/>
              <a:gd name="connsiteY4" fmla="*/ 227199 h 1130382"/>
              <a:gd name="connsiteX5" fmla="*/ 1975638 w 1983782"/>
              <a:gd name="connsiteY5" fmla="*/ 531999 h 1130382"/>
              <a:gd name="connsiteX0" fmla="*/ 0 w 1983782"/>
              <a:gd name="connsiteY0" fmla="*/ 1164606 h 1296884"/>
              <a:gd name="connsiteX1" fmla="*/ 681032 w 1983782"/>
              <a:gd name="connsiteY1" fmla="*/ 1155700 h 1296884"/>
              <a:gd name="connsiteX2" fmla="*/ 1213638 w 1983782"/>
              <a:gd name="connsiteY2" fmla="*/ 317500 h 1296884"/>
              <a:gd name="connsiteX3" fmla="*/ 1442238 w 1983782"/>
              <a:gd name="connsiteY3" fmla="*/ 12700 h 1296884"/>
              <a:gd name="connsiteX4" fmla="*/ 1975638 w 1983782"/>
              <a:gd name="connsiteY4" fmla="*/ 393701 h 1296884"/>
              <a:gd name="connsiteX5" fmla="*/ 1975638 w 1983782"/>
              <a:gd name="connsiteY5" fmla="*/ 698501 h 1296884"/>
              <a:gd name="connsiteX0" fmla="*/ 0 w 1983782"/>
              <a:gd name="connsiteY0" fmla="*/ 1128980 h 1261258"/>
              <a:gd name="connsiteX1" fmla="*/ 681032 w 1983782"/>
              <a:gd name="connsiteY1" fmla="*/ 1120074 h 1261258"/>
              <a:gd name="connsiteX2" fmla="*/ 1213638 w 1983782"/>
              <a:gd name="connsiteY2" fmla="*/ 281874 h 1261258"/>
              <a:gd name="connsiteX3" fmla="*/ 1430363 w 1983782"/>
              <a:gd name="connsiteY3" fmla="*/ 12700 h 1261258"/>
              <a:gd name="connsiteX4" fmla="*/ 1975638 w 1983782"/>
              <a:gd name="connsiteY4" fmla="*/ 358075 h 1261258"/>
              <a:gd name="connsiteX5" fmla="*/ 1975638 w 1983782"/>
              <a:gd name="connsiteY5" fmla="*/ 662875 h 1261258"/>
              <a:gd name="connsiteX0" fmla="*/ 0 w 1983782"/>
              <a:gd name="connsiteY0" fmla="*/ 1141680 h 1273958"/>
              <a:gd name="connsiteX1" fmla="*/ 681032 w 1983782"/>
              <a:gd name="connsiteY1" fmla="*/ 1132774 h 1273958"/>
              <a:gd name="connsiteX2" fmla="*/ 1213638 w 1983782"/>
              <a:gd name="connsiteY2" fmla="*/ 294574 h 1273958"/>
              <a:gd name="connsiteX3" fmla="*/ 1366038 w 1983782"/>
              <a:gd name="connsiteY3" fmla="*/ 12700 h 1273958"/>
              <a:gd name="connsiteX4" fmla="*/ 1975638 w 1983782"/>
              <a:gd name="connsiteY4" fmla="*/ 370775 h 1273958"/>
              <a:gd name="connsiteX5" fmla="*/ 1975638 w 1983782"/>
              <a:gd name="connsiteY5" fmla="*/ 675575 h 1273958"/>
              <a:gd name="connsiteX0" fmla="*/ 0 w 1983782"/>
              <a:gd name="connsiteY0" fmla="*/ 1193304 h 1248558"/>
              <a:gd name="connsiteX1" fmla="*/ 681032 w 1983782"/>
              <a:gd name="connsiteY1" fmla="*/ 1184398 h 1248558"/>
              <a:gd name="connsiteX2" fmla="*/ 910430 w 1983782"/>
              <a:gd name="connsiteY2" fmla="*/ 808346 h 1248558"/>
              <a:gd name="connsiteX3" fmla="*/ 1366038 w 1983782"/>
              <a:gd name="connsiteY3" fmla="*/ 64324 h 1248558"/>
              <a:gd name="connsiteX4" fmla="*/ 1975638 w 1983782"/>
              <a:gd name="connsiteY4" fmla="*/ 422399 h 1248558"/>
              <a:gd name="connsiteX5" fmla="*/ 1975638 w 1983782"/>
              <a:gd name="connsiteY5" fmla="*/ 727199 h 1248558"/>
              <a:gd name="connsiteX0" fmla="*/ 0 w 1983782"/>
              <a:gd name="connsiteY0" fmla="*/ 1129804 h 1248558"/>
              <a:gd name="connsiteX1" fmla="*/ 681032 w 1983782"/>
              <a:gd name="connsiteY1" fmla="*/ 1120898 h 1248558"/>
              <a:gd name="connsiteX2" fmla="*/ 986630 w 1983782"/>
              <a:gd name="connsiteY2" fmla="*/ 363846 h 1248558"/>
              <a:gd name="connsiteX3" fmla="*/ 1366038 w 1983782"/>
              <a:gd name="connsiteY3" fmla="*/ 824 h 1248558"/>
              <a:gd name="connsiteX4" fmla="*/ 1975638 w 1983782"/>
              <a:gd name="connsiteY4" fmla="*/ 358899 h 1248558"/>
              <a:gd name="connsiteX5" fmla="*/ 1975638 w 1983782"/>
              <a:gd name="connsiteY5" fmla="*/ 663699 h 1248558"/>
              <a:gd name="connsiteX0" fmla="*/ 0 w 1985374"/>
              <a:gd name="connsiteY0" fmla="*/ 1141680 h 1260434"/>
              <a:gd name="connsiteX1" fmla="*/ 681032 w 1985374"/>
              <a:gd name="connsiteY1" fmla="*/ 1132774 h 1260434"/>
              <a:gd name="connsiteX2" fmla="*/ 986630 w 1985374"/>
              <a:gd name="connsiteY2" fmla="*/ 375722 h 1260434"/>
              <a:gd name="connsiteX3" fmla="*/ 1366038 w 1985374"/>
              <a:gd name="connsiteY3" fmla="*/ 12700 h 1260434"/>
              <a:gd name="connsiteX4" fmla="*/ 1977230 w 1985374"/>
              <a:gd name="connsiteY4" fmla="*/ 299522 h 1260434"/>
              <a:gd name="connsiteX5" fmla="*/ 1975638 w 1985374"/>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083457 h 1202211"/>
              <a:gd name="connsiteX1" fmla="*/ 681032 w 1977230"/>
              <a:gd name="connsiteY1" fmla="*/ 1074551 h 1202211"/>
              <a:gd name="connsiteX2" fmla="*/ 986630 w 1977230"/>
              <a:gd name="connsiteY2" fmla="*/ 317499 h 1202211"/>
              <a:gd name="connsiteX3" fmla="*/ 1443830 w 1977230"/>
              <a:gd name="connsiteY3" fmla="*/ 12700 h 1202211"/>
              <a:gd name="connsiteX4" fmla="*/ 1977230 w 1977230"/>
              <a:gd name="connsiteY4" fmla="*/ 241299 h 1202211"/>
              <a:gd name="connsiteX5" fmla="*/ 1975638 w 1977230"/>
              <a:gd name="connsiteY5" fmla="*/ 617352 h 1202211"/>
              <a:gd name="connsiteX0" fmla="*/ 0 w 1977230"/>
              <a:gd name="connsiteY0" fmla="*/ 1083457 h 1083457"/>
              <a:gd name="connsiteX1" fmla="*/ 834230 w 1977230"/>
              <a:gd name="connsiteY1" fmla="*/ 698499 h 1083457"/>
              <a:gd name="connsiteX2" fmla="*/ 986630 w 1977230"/>
              <a:gd name="connsiteY2" fmla="*/ 317499 h 1083457"/>
              <a:gd name="connsiteX3" fmla="*/ 1443830 w 1977230"/>
              <a:gd name="connsiteY3" fmla="*/ 12700 h 1083457"/>
              <a:gd name="connsiteX4" fmla="*/ 1977230 w 1977230"/>
              <a:gd name="connsiteY4" fmla="*/ 241299 h 1083457"/>
              <a:gd name="connsiteX5" fmla="*/ 1975638 w 1977230"/>
              <a:gd name="connsiteY5" fmla="*/ 617352 h 1083457"/>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104899 h 1104899"/>
              <a:gd name="connsiteX1" fmla="*/ 832638 w 1975638"/>
              <a:gd name="connsiteY1" fmla="*/ 800099 h 1104899"/>
              <a:gd name="connsiteX2" fmla="*/ 1213638 w 1975638"/>
              <a:gd name="connsiteY2" fmla="*/ 114300 h 1104899"/>
              <a:gd name="connsiteX3" fmla="*/ 1442238 w 1975638"/>
              <a:gd name="connsiteY3" fmla="*/ 114300 h 1104899"/>
              <a:gd name="connsiteX4" fmla="*/ 1975638 w 1975638"/>
              <a:gd name="connsiteY4" fmla="*/ 342899 h 1104899"/>
              <a:gd name="connsiteX5" fmla="*/ 1974046 w 1975638"/>
              <a:gd name="connsiteY5" fmla="*/ 718952 h 11048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990599 h 990599"/>
              <a:gd name="connsiteX1" fmla="*/ 832638 w 1975638"/>
              <a:gd name="connsiteY1" fmla="*/ 685799 h 990599"/>
              <a:gd name="connsiteX2" fmla="*/ 1213638 w 1975638"/>
              <a:gd name="connsiteY2" fmla="*/ 228599 h 990599"/>
              <a:gd name="connsiteX3" fmla="*/ 1442238 w 1975638"/>
              <a:gd name="connsiteY3" fmla="*/ 0 h 990599"/>
              <a:gd name="connsiteX4" fmla="*/ 1975638 w 1975638"/>
              <a:gd name="connsiteY4" fmla="*/ 228599 h 990599"/>
              <a:gd name="connsiteX5" fmla="*/ 1974046 w 1975638"/>
              <a:gd name="connsiteY5" fmla="*/ 604652 h 990599"/>
              <a:gd name="connsiteX0" fmla="*/ 0 w 1975638"/>
              <a:gd name="connsiteY0" fmla="*/ 990599 h 990599"/>
              <a:gd name="connsiteX1" fmla="*/ 832638 w 1975638"/>
              <a:gd name="connsiteY1" fmla="*/ 685799 h 990599"/>
              <a:gd name="connsiteX2" fmla="*/ 1442238 w 1975638"/>
              <a:gd name="connsiteY2" fmla="*/ 0 h 990599"/>
              <a:gd name="connsiteX3" fmla="*/ 1975638 w 1975638"/>
              <a:gd name="connsiteY3" fmla="*/ 228599 h 990599"/>
              <a:gd name="connsiteX4" fmla="*/ 1974046 w 1975638"/>
              <a:gd name="connsiteY4" fmla="*/ 604652 h 990599"/>
              <a:gd name="connsiteX0" fmla="*/ 0 w 1974046"/>
              <a:gd name="connsiteY0" fmla="*/ 1004123 h 1004123"/>
              <a:gd name="connsiteX1" fmla="*/ 832638 w 1974046"/>
              <a:gd name="connsiteY1" fmla="*/ 699323 h 1004123"/>
              <a:gd name="connsiteX2" fmla="*/ 1442238 w 1974046"/>
              <a:gd name="connsiteY2" fmla="*/ 13524 h 1004123"/>
              <a:gd name="connsiteX3" fmla="*/ 1974046 w 1974046"/>
              <a:gd name="connsiteY3" fmla="*/ 618176 h 1004123"/>
              <a:gd name="connsiteX0" fmla="*/ 0 w 1974046"/>
              <a:gd name="connsiteY0" fmla="*/ 1004123 h 1016823"/>
              <a:gd name="connsiteX1" fmla="*/ 832638 w 1974046"/>
              <a:gd name="connsiteY1" fmla="*/ 851723 h 1016823"/>
              <a:gd name="connsiteX2" fmla="*/ 1442238 w 1974046"/>
              <a:gd name="connsiteY2" fmla="*/ 13524 h 1016823"/>
              <a:gd name="connsiteX3" fmla="*/ 1974046 w 1974046"/>
              <a:gd name="connsiteY3" fmla="*/ 618176 h 1016823"/>
              <a:gd name="connsiteX0" fmla="*/ 0 w 1974046"/>
              <a:gd name="connsiteY0" fmla="*/ 1156524 h 1194624"/>
              <a:gd name="connsiteX1" fmla="*/ 832638 w 1974046"/>
              <a:gd name="connsiteY1" fmla="*/ 1004124 h 1194624"/>
              <a:gd name="connsiteX2" fmla="*/ 1747038 w 1974046"/>
              <a:gd name="connsiteY2" fmla="*/ 13524 h 1194624"/>
              <a:gd name="connsiteX3" fmla="*/ 1974046 w 1974046"/>
              <a:gd name="connsiteY3" fmla="*/ 770577 h 1194624"/>
              <a:gd name="connsiteX0" fmla="*/ 0 w 2280438"/>
              <a:gd name="connsiteY0" fmla="*/ 1156524 h 1194624"/>
              <a:gd name="connsiteX1" fmla="*/ 832638 w 2280438"/>
              <a:gd name="connsiteY1" fmla="*/ 1004124 h 1194624"/>
              <a:gd name="connsiteX2" fmla="*/ 1747038 w 2280438"/>
              <a:gd name="connsiteY2" fmla="*/ 13524 h 1194624"/>
              <a:gd name="connsiteX3" fmla="*/ 2280438 w 2280438"/>
              <a:gd name="connsiteY3" fmla="*/ 699324 h 1194624"/>
              <a:gd name="connsiteX0" fmla="*/ 0 w 2280438"/>
              <a:gd name="connsiteY0" fmla="*/ 1156524 h 1156524"/>
              <a:gd name="connsiteX1" fmla="*/ 985038 w 2280438"/>
              <a:gd name="connsiteY1" fmla="*/ 8517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09468"/>
              <a:gd name="connsiteX1" fmla="*/ 985038 w 2280438"/>
              <a:gd name="connsiteY1" fmla="*/ 699324 h 1209468"/>
              <a:gd name="connsiteX2" fmla="*/ 1747038 w 2280438"/>
              <a:gd name="connsiteY2" fmla="*/ 13524 h 1209468"/>
              <a:gd name="connsiteX3" fmla="*/ 2280438 w 2280438"/>
              <a:gd name="connsiteY3" fmla="*/ 699324 h 1209468"/>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55485"/>
              <a:gd name="connsiteX1" fmla="*/ 985038 w 2280438"/>
              <a:gd name="connsiteY1" fmla="*/ 699324 h 1255485"/>
              <a:gd name="connsiteX2" fmla="*/ 1747038 w 2280438"/>
              <a:gd name="connsiteY2" fmla="*/ 13524 h 1255485"/>
              <a:gd name="connsiteX3" fmla="*/ 2280438 w 2280438"/>
              <a:gd name="connsiteY3" fmla="*/ 699324 h 1255485"/>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280438"/>
              <a:gd name="connsiteY0" fmla="*/ 1415144 h 1514105"/>
              <a:gd name="connsiteX1" fmla="*/ 985038 w 2280438"/>
              <a:gd name="connsiteY1" fmla="*/ 957944 h 1514105"/>
              <a:gd name="connsiteX2" fmla="*/ 1747038 w 2280438"/>
              <a:gd name="connsiteY2" fmla="*/ 272144 h 1514105"/>
              <a:gd name="connsiteX3" fmla="*/ 2280438 w 2280438"/>
              <a:gd name="connsiteY3" fmla="*/ 957944 h 1514105"/>
              <a:gd name="connsiteX0" fmla="*/ 0 w 2280438"/>
              <a:gd name="connsiteY0" fmla="*/ 1291442 h 1390403"/>
              <a:gd name="connsiteX1" fmla="*/ 985038 w 2280438"/>
              <a:gd name="connsiteY1" fmla="*/ 834242 h 1390403"/>
              <a:gd name="connsiteX2" fmla="*/ 1747038 w 2280438"/>
              <a:gd name="connsiteY2" fmla="*/ 148442 h 1390403"/>
              <a:gd name="connsiteX3" fmla="*/ 2280438 w 2280438"/>
              <a:gd name="connsiteY3" fmla="*/ 834242 h 1390403"/>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5781"/>
              <a:gd name="connsiteY0" fmla="*/ 1143000 h 1241961"/>
              <a:gd name="connsiteX1" fmla="*/ 985038 w 2305781"/>
              <a:gd name="connsiteY1" fmla="*/ 685800 h 1241961"/>
              <a:gd name="connsiteX2" fmla="*/ 1747038 w 2305781"/>
              <a:gd name="connsiteY2" fmla="*/ 0 h 1241961"/>
              <a:gd name="connsiteX3" fmla="*/ 2280438 w 2305781"/>
              <a:gd name="connsiteY3" fmla="*/ 685800 h 1241961"/>
              <a:gd name="connsiteX0" fmla="*/ 0 w 2307373"/>
              <a:gd name="connsiteY0" fmla="*/ 1057399 h 1156360"/>
              <a:gd name="connsiteX1" fmla="*/ 985038 w 2307373"/>
              <a:gd name="connsiteY1" fmla="*/ 600199 h 1156360"/>
              <a:gd name="connsiteX2" fmla="*/ 1748630 w 2307373"/>
              <a:gd name="connsiteY2" fmla="*/ 66800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66799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202871"/>
              <a:gd name="connsiteX1" fmla="*/ 985038 w 2307373"/>
              <a:gd name="connsiteY1" fmla="*/ 600199 h 1202871"/>
              <a:gd name="connsiteX2" fmla="*/ 1748630 w 2307373"/>
              <a:gd name="connsiteY2" fmla="*/ 219198 h 1202871"/>
              <a:gd name="connsiteX3" fmla="*/ 2280438 w 2307373"/>
              <a:gd name="connsiteY3" fmla="*/ 600199 h 1202871"/>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863931 h 1009403"/>
              <a:gd name="connsiteX1" fmla="*/ 985038 w 2307373"/>
              <a:gd name="connsiteY1" fmla="*/ 406731 h 1009403"/>
              <a:gd name="connsiteX2" fmla="*/ 1748630 w 2307373"/>
              <a:gd name="connsiteY2" fmla="*/ 25730 h 1009403"/>
              <a:gd name="connsiteX3" fmla="*/ 2280438 w 2307373"/>
              <a:gd name="connsiteY3" fmla="*/ 406731 h 1009403"/>
            </a:gdLst>
            <a:ahLst/>
            <a:cxnLst>
              <a:cxn ang="0">
                <a:pos x="connsiteX0" y="connsiteY0"/>
              </a:cxn>
              <a:cxn ang="0">
                <a:pos x="connsiteX1" y="connsiteY1"/>
              </a:cxn>
              <a:cxn ang="0">
                <a:pos x="connsiteX2" y="connsiteY2"/>
              </a:cxn>
              <a:cxn ang="0">
                <a:pos x="connsiteX3" y="connsiteY3"/>
              </a:cxn>
            </a:cxnLst>
            <a:rect l="l" t="t" r="r" b="b"/>
            <a:pathLst>
              <a:path w="2307373" h="1009403">
                <a:moveTo>
                  <a:pt x="0" y="863931"/>
                </a:moveTo>
                <a:cubicBezTo>
                  <a:pt x="472839" y="844139"/>
                  <a:pt x="975110" y="1009403"/>
                  <a:pt x="985038" y="406731"/>
                </a:cubicBezTo>
                <a:cubicBezTo>
                  <a:pt x="975370" y="0"/>
                  <a:pt x="1440367" y="37603"/>
                  <a:pt x="1748630" y="25730"/>
                </a:cubicBezTo>
                <a:cubicBezTo>
                  <a:pt x="2307373" y="45852"/>
                  <a:pt x="2219499" y="2682"/>
                  <a:pt x="2280438" y="406731"/>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8" name="Freeform 77"/>
          <p:cNvSpPr/>
          <p:nvPr/>
        </p:nvSpPr>
        <p:spPr>
          <a:xfrm>
            <a:off x="5023262" y="4323112"/>
            <a:ext cx="2363190" cy="573975"/>
          </a:xfrm>
          <a:custGeom>
            <a:avLst/>
            <a:gdLst>
              <a:gd name="connsiteX0" fmla="*/ 2363190 w 2363190"/>
              <a:gd name="connsiteY0" fmla="*/ 326572 h 573975"/>
              <a:gd name="connsiteX1" fmla="*/ 1733798 w 2363190"/>
              <a:gd name="connsiteY1" fmla="*/ 492827 h 573975"/>
              <a:gd name="connsiteX2" fmla="*/ 950026 w 2363190"/>
              <a:gd name="connsiteY2" fmla="*/ 504702 h 573975"/>
              <a:gd name="connsiteX3" fmla="*/ 605642 w 2363190"/>
              <a:gd name="connsiteY3" fmla="*/ 77190 h 573975"/>
              <a:gd name="connsiteX4" fmla="*/ 0 w 2363190"/>
              <a:gd name="connsiteY4" fmla="*/ 41564 h 57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190" h="573975">
                <a:moveTo>
                  <a:pt x="2363190" y="326572"/>
                </a:moveTo>
                <a:cubicBezTo>
                  <a:pt x="2166257" y="394855"/>
                  <a:pt x="1969325" y="463139"/>
                  <a:pt x="1733798" y="492827"/>
                </a:cubicBezTo>
                <a:cubicBezTo>
                  <a:pt x="1498271" y="522515"/>
                  <a:pt x="1138052" y="573975"/>
                  <a:pt x="950026" y="504702"/>
                </a:cubicBezTo>
                <a:cubicBezTo>
                  <a:pt x="762000" y="435429"/>
                  <a:pt x="763980" y="154380"/>
                  <a:pt x="605642" y="77190"/>
                </a:cubicBezTo>
                <a:cubicBezTo>
                  <a:pt x="447304" y="0"/>
                  <a:pt x="223652" y="20782"/>
                  <a:pt x="0" y="41564"/>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9" name="Freeform 78"/>
          <p:cNvSpPr/>
          <p:nvPr/>
        </p:nvSpPr>
        <p:spPr>
          <a:xfrm>
            <a:off x="5023262" y="5847112"/>
            <a:ext cx="2363190" cy="573975"/>
          </a:xfrm>
          <a:custGeom>
            <a:avLst/>
            <a:gdLst>
              <a:gd name="connsiteX0" fmla="*/ 2363190 w 2363190"/>
              <a:gd name="connsiteY0" fmla="*/ 326572 h 573975"/>
              <a:gd name="connsiteX1" fmla="*/ 1733798 w 2363190"/>
              <a:gd name="connsiteY1" fmla="*/ 492827 h 573975"/>
              <a:gd name="connsiteX2" fmla="*/ 950026 w 2363190"/>
              <a:gd name="connsiteY2" fmla="*/ 504702 h 573975"/>
              <a:gd name="connsiteX3" fmla="*/ 605642 w 2363190"/>
              <a:gd name="connsiteY3" fmla="*/ 77190 h 573975"/>
              <a:gd name="connsiteX4" fmla="*/ 0 w 2363190"/>
              <a:gd name="connsiteY4" fmla="*/ 41564 h 57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190" h="573975">
                <a:moveTo>
                  <a:pt x="2363190" y="326572"/>
                </a:moveTo>
                <a:cubicBezTo>
                  <a:pt x="2166257" y="394855"/>
                  <a:pt x="1969325" y="463139"/>
                  <a:pt x="1733798" y="492827"/>
                </a:cubicBezTo>
                <a:cubicBezTo>
                  <a:pt x="1498271" y="522515"/>
                  <a:pt x="1138052" y="573975"/>
                  <a:pt x="950026" y="504702"/>
                </a:cubicBezTo>
                <a:cubicBezTo>
                  <a:pt x="762000" y="435429"/>
                  <a:pt x="763980" y="154380"/>
                  <a:pt x="605642" y="77190"/>
                </a:cubicBezTo>
                <a:cubicBezTo>
                  <a:pt x="447304" y="0"/>
                  <a:pt x="223652" y="20782"/>
                  <a:pt x="0" y="41564"/>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TextBox 23"/>
          <p:cNvSpPr txBox="1"/>
          <p:nvPr/>
        </p:nvSpPr>
        <p:spPr>
          <a:xfrm>
            <a:off x="457200" y="1571297"/>
            <a:ext cx="2304256" cy="4401205"/>
          </a:xfrm>
          <a:prstGeom prst="rect">
            <a:avLst/>
          </a:prstGeom>
          <a:solidFill>
            <a:schemeClr val="bg1">
              <a:lumMod val="65000"/>
            </a:schemeClr>
          </a:solidFill>
        </p:spPr>
        <p:txBody>
          <a:bodyPr wrap="square" rtlCol="0">
            <a:spAutoFit/>
          </a:bodyPr>
          <a:lstStyle/>
          <a:p>
            <a:r>
              <a:rPr lang="en-CA" sz="2800" dirty="0" smtClean="0"/>
              <a:t>Analyses are written using an Analysis Framework that supports  forward and backward flow analysis over </a:t>
            </a:r>
            <a:r>
              <a:rPr lang="en-CA" sz="2800" dirty="0" err="1" smtClean="0"/>
              <a:t>McAST</a:t>
            </a:r>
            <a:r>
              <a:rPr lang="en-CA" sz="2800" dirty="0" smtClean="0"/>
              <a:t> and </a:t>
            </a:r>
            <a:r>
              <a:rPr lang="en-CA" sz="2800" dirty="0" err="1" smtClean="0"/>
              <a:t>McLAST</a:t>
            </a:r>
            <a:r>
              <a:rPr lang="en-CA" sz="2000" dirty="0" smtClean="0"/>
              <a:t>.</a:t>
            </a:r>
            <a:endParaRPr lang="en-CA"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Back-ends, </a:t>
            </a:r>
            <a:r>
              <a:rPr lang="en-CA" dirty="0" err="1" smtClean="0"/>
              <a:t>McVM</a:t>
            </a:r>
            <a:r>
              <a:rPr lang="en-CA" dirty="0" smtClean="0"/>
              <a:t> and </a:t>
            </a:r>
            <a:r>
              <a:rPr lang="en-CA" dirty="0" err="1" smtClean="0"/>
              <a:t>McFor</a:t>
            </a:r>
            <a:endParaRPr lang="en-CA" dirty="0"/>
          </a:p>
        </p:txBody>
      </p:sp>
      <p:sp>
        <p:nvSpPr>
          <p:cNvPr id="6" name="Content Placeholder 5"/>
          <p:cNvSpPr>
            <a:spLocks noGrp="1"/>
          </p:cNvSpPr>
          <p:nvPr>
            <p:ph idx="1"/>
          </p:nvPr>
        </p:nvSpPr>
        <p:spPr/>
        <p:txBody>
          <a:bodyPr>
            <a:normAutofit fontScale="77500" lnSpcReduction="20000"/>
          </a:bodyPr>
          <a:lstStyle/>
          <a:p>
            <a:pPr marL="420624" lvl="0" indent="-384048">
              <a:buClr>
                <a:schemeClr val="accent1"/>
              </a:buClr>
              <a:buSzPct val="80000"/>
              <a:buFont typeface="Wingdings 2"/>
              <a:buChar char=""/>
              <a:defRPr/>
            </a:pPr>
            <a:r>
              <a:rPr lang="en-CA" sz="3000" b="1" dirty="0" err="1" smtClean="0">
                <a:ln w="12700">
                  <a:solidFill>
                    <a:schemeClr val="accent1">
                      <a:shade val="2500"/>
                      <a:alpha val="6500"/>
                    </a:schemeClr>
                  </a:solidFill>
                  <a:prstDash val="solid"/>
                </a:ln>
                <a:effectLst>
                  <a:innerShdw blurRad="50800" dist="50800" dir="13500000">
                    <a:srgbClr val="000000">
                      <a:alpha val="45000"/>
                    </a:srgbClr>
                  </a:innerShdw>
                </a:effectLst>
              </a:rPr>
              <a:t>McVM</a:t>
            </a:r>
            <a:endPar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endParaRP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A specializing virtual machine and JIT</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Written in C++</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Uses </a:t>
            </a:r>
            <a:r>
              <a:rPr lang="en-CA" sz="3000" b="1" dirty="0" err="1" smtClean="0">
                <a:ln w="12700">
                  <a:solidFill>
                    <a:schemeClr val="accent1">
                      <a:shade val="2500"/>
                      <a:alpha val="6500"/>
                    </a:schemeClr>
                  </a:solidFill>
                  <a:prstDash val="solid"/>
                </a:ln>
                <a:effectLst>
                  <a:innerShdw blurRad="50800" dist="50800" dir="13500000">
                    <a:srgbClr val="000000">
                      <a:alpha val="45000"/>
                    </a:srgbClr>
                  </a:innerShdw>
                </a:effectLst>
              </a:rPr>
              <a:t>McLab</a:t>
            </a: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 front-end, LLVM JIT toolkit, Boehm </a:t>
            </a:r>
            <a:r>
              <a:rPr lang="en-CA" sz="3000" b="1" dirty="0" err="1" smtClean="0">
                <a:ln w="12700">
                  <a:solidFill>
                    <a:schemeClr val="accent1">
                      <a:shade val="2500"/>
                      <a:alpha val="6500"/>
                    </a:schemeClr>
                  </a:solidFill>
                  <a:prstDash val="solid"/>
                </a:ln>
                <a:effectLst>
                  <a:innerShdw blurRad="50800" dist="50800" dir="13500000">
                    <a:srgbClr val="000000">
                      <a:alpha val="45000"/>
                    </a:srgbClr>
                  </a:innerShdw>
                </a:effectLst>
              </a:rPr>
              <a:t>gc</a:t>
            </a: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 ATLAS, BLAS, LAPACK</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Test-bed for dynamic techniques</a:t>
            </a:r>
          </a:p>
          <a:p>
            <a:pPr marL="877824" lvl="1" indent="-384048">
              <a:buClr>
                <a:schemeClr val="accent1"/>
              </a:buClr>
              <a:buSzPct val="80000"/>
              <a:buFont typeface="Wingdings" pitchFamily="2" charset="2"/>
              <a:buChar char="§"/>
            </a:pPr>
            <a:endPar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endParaRPr>
          </a:p>
          <a:p>
            <a:pPr marL="420624" lvl="0" indent="-384048">
              <a:buClr>
                <a:schemeClr val="accent1"/>
              </a:buClr>
              <a:buSzPct val="80000"/>
              <a:buFont typeface="Wingdings 2"/>
              <a:buChar char=""/>
              <a:defRPr/>
            </a:pPr>
            <a:r>
              <a:rPr lang="en-CA" sz="3000" b="1" dirty="0" err="1" smtClean="0">
                <a:ln w="12700">
                  <a:solidFill>
                    <a:schemeClr val="accent1">
                      <a:shade val="2500"/>
                      <a:alpha val="6500"/>
                    </a:schemeClr>
                  </a:solidFill>
                  <a:prstDash val="solid"/>
                </a:ln>
                <a:effectLst>
                  <a:innerShdw blurRad="50800" dist="50800" dir="13500000">
                    <a:srgbClr val="000000">
                      <a:alpha val="45000"/>
                    </a:srgbClr>
                  </a:innerShdw>
                </a:effectLst>
              </a:rPr>
              <a:t>McFor</a:t>
            </a:r>
            <a:endPar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endParaRP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A MATLAB-to-FORTRAN 90 translator</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Written in Java</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1</a:t>
            </a:r>
            <a:r>
              <a:rPr lang="en-CA" sz="3000" b="1" baseline="30000" dirty="0" smtClean="0">
                <a:ln w="12700">
                  <a:solidFill>
                    <a:schemeClr val="accent1">
                      <a:shade val="2500"/>
                      <a:alpha val="6500"/>
                    </a:schemeClr>
                  </a:solidFill>
                  <a:prstDash val="solid"/>
                </a:ln>
                <a:effectLst>
                  <a:innerShdw blurRad="50800" dist="50800" dir="13500000">
                    <a:srgbClr val="000000">
                      <a:alpha val="45000"/>
                    </a:srgbClr>
                  </a:innerShdw>
                </a:effectLst>
              </a:rPr>
              <a:t>st</a:t>
            </a: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 prototype showed excellent performance, but worked on smallish subset.</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2</a:t>
            </a:r>
            <a:r>
              <a:rPr lang="en-CA" sz="3000" b="1" baseline="30000" dirty="0" smtClean="0">
                <a:ln w="12700">
                  <a:solidFill>
                    <a:schemeClr val="accent1">
                      <a:shade val="2500"/>
                      <a:alpha val="6500"/>
                    </a:schemeClr>
                  </a:solidFill>
                  <a:prstDash val="solid"/>
                </a:ln>
                <a:effectLst>
                  <a:innerShdw blurRad="50800" dist="50800" dir="13500000">
                    <a:srgbClr val="000000">
                      <a:alpha val="45000"/>
                    </a:srgbClr>
                  </a:innerShdw>
                </a:effectLst>
              </a:rPr>
              <a:t>nd</a:t>
            </a: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 version under development</a:t>
            </a:r>
          </a:p>
          <a:p>
            <a:pPr marL="877824" lvl="1" indent="-384048">
              <a:buClr>
                <a:schemeClr val="accent1"/>
              </a:buClr>
              <a:buSzPct val="80000"/>
              <a:buFont typeface="Wingdings" pitchFamily="2" charset="2"/>
              <a:buChar char="§"/>
            </a:pPr>
            <a:r>
              <a:rPr lang="en-CA" sz="3000" b="1" dirty="0" smtClean="0">
                <a:ln w="12700">
                  <a:solidFill>
                    <a:schemeClr val="accent1">
                      <a:shade val="2500"/>
                      <a:alpha val="6500"/>
                    </a:schemeClr>
                  </a:solidFill>
                  <a:prstDash val="solid"/>
                </a:ln>
                <a:effectLst>
                  <a:innerShdw blurRad="50800" dist="50800" dir="13500000">
                    <a:srgbClr val="000000">
                      <a:alpha val="45000"/>
                    </a:srgbClr>
                  </a:innerShdw>
                </a:effectLst>
              </a:rPr>
              <a:t>could potentially by used to generate code for different back-ends.</a:t>
            </a:r>
          </a:p>
          <a:p>
            <a:endParaRPr lang="en-CA"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34</a:t>
            </a:fld>
            <a:endParaRPr lang="en-CA" dirty="0"/>
          </a:p>
        </p:txBody>
      </p:sp>
      <p:sp>
        <p:nvSpPr>
          <p:cNvPr id="7" name="Date Placeholder 6"/>
          <p:cNvSpPr>
            <a:spLocks noGrp="1"/>
          </p:cNvSpPr>
          <p:nvPr>
            <p:ph type="dt" sz="half" idx="10"/>
          </p:nvPr>
        </p:nvSpPr>
        <p:spPr/>
        <p:txBody>
          <a:bodyPr/>
          <a:lstStyle/>
          <a:p>
            <a:fld id="{22388AB4-F839-4295-AD5D-228397FA4739}" type="datetime1">
              <a:rPr lang="en-US" smtClean="0"/>
              <a:pPr/>
              <a:t>7/1/2011</a:t>
            </a:fld>
            <a:endParaRPr lang="en-US" dirty="0"/>
          </a:p>
        </p:txBody>
      </p:sp>
      <p:sp>
        <p:nvSpPr>
          <p:cNvPr id="8" name="Footer Placeholder 7"/>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6048756" cy="6858000"/>
          </a:xfrm>
          <a:prstGeom prst="rect">
            <a:avLst/>
          </a:prstGeom>
          <a:noFill/>
          <a:ln w="9525">
            <a:noFill/>
            <a:miter lim="800000"/>
            <a:headEnd/>
            <a:tailEnd/>
          </a:ln>
          <a:effectLst/>
        </p:spPr>
      </p:pic>
      <p:sp>
        <p:nvSpPr>
          <p:cNvPr id="4" name="Rectangle 3"/>
          <p:cNvSpPr/>
          <p:nvPr/>
        </p:nvSpPr>
        <p:spPr>
          <a:xfrm>
            <a:off x="6156176" y="260649"/>
            <a:ext cx="2835424" cy="2554545"/>
          </a:xfrm>
          <a:prstGeom prst="rect">
            <a:avLst/>
          </a:prstGeom>
        </p:spPr>
        <p:txBody>
          <a:bodyPr wrap="square">
            <a:spAutoFit/>
          </a:bodyPr>
          <a:lstStyle/>
          <a:p>
            <a:pPr algn="ctr"/>
            <a:r>
              <a:rPr lang="en-US" sz="4000" b="1" dirty="0" smtClean="0">
                <a:ln w="12700">
                  <a:solidFill>
                    <a:srgbClr val="6EA0B0">
                      <a:shade val="2500"/>
                      <a:alpha val="6500"/>
                    </a:srgbClr>
                  </a:solidFill>
                  <a:prstDash val="solid"/>
                </a:ln>
                <a:solidFill>
                  <a:srgbClr val="002060"/>
                </a:solidFill>
                <a:effectLst>
                  <a:innerShdw blurRad="50800" dist="50800" dir="13500000">
                    <a:srgbClr val="000000">
                      <a:alpha val="45000"/>
                    </a:srgbClr>
                  </a:innerShdw>
                </a:effectLst>
                <a:latin typeface="Franklin Gothic Book"/>
              </a:rPr>
              <a:t>How does MATLAB</a:t>
            </a:r>
          </a:p>
          <a:p>
            <a:pPr algn="ctr"/>
            <a:r>
              <a:rPr lang="en-US" sz="4000" b="1" dirty="0" smtClean="0">
                <a:ln w="12700">
                  <a:solidFill>
                    <a:srgbClr val="6EA0B0">
                      <a:shade val="2500"/>
                      <a:alpha val="6500"/>
                    </a:srgbClr>
                  </a:solidFill>
                  <a:prstDash val="solid"/>
                </a:ln>
                <a:solidFill>
                  <a:srgbClr val="002060"/>
                </a:solidFill>
                <a:effectLst>
                  <a:innerShdw blurRad="50800" dist="50800" dir="13500000">
                    <a:srgbClr val="000000">
                      <a:alpha val="45000"/>
                    </a:srgbClr>
                  </a:innerShdw>
                </a:effectLst>
                <a:latin typeface="Franklin Gothic Book"/>
              </a:rPr>
              <a:t>resolve </a:t>
            </a:r>
          </a:p>
          <a:p>
            <a:pPr algn="ctr"/>
            <a:r>
              <a:rPr lang="en-US" sz="4000" b="1" dirty="0" smtClean="0">
                <a:ln w="12700">
                  <a:solidFill>
                    <a:srgbClr val="6EA0B0">
                      <a:shade val="2500"/>
                      <a:alpha val="6500"/>
                    </a:srgbClr>
                  </a:solidFill>
                  <a:prstDash val="solid"/>
                </a:ln>
                <a:solidFill>
                  <a:srgbClr val="002060"/>
                </a:solidFill>
                <a:effectLst>
                  <a:innerShdw blurRad="50800" dist="50800" dir="13500000">
                    <a:srgbClr val="000000">
                      <a:alpha val="45000"/>
                    </a:srgbClr>
                  </a:innerShdw>
                </a:effectLst>
                <a:latin typeface="Franklin Gothic Book"/>
              </a:rPr>
              <a:t>Names?</a:t>
            </a:r>
          </a:p>
        </p:txBody>
      </p:sp>
      <p:sp>
        <p:nvSpPr>
          <p:cNvPr id="6" name="Slide Number Placeholder 5"/>
          <p:cNvSpPr>
            <a:spLocks noGrp="1"/>
          </p:cNvSpPr>
          <p:nvPr>
            <p:ph type="sldNum" sz="quarter" idx="12"/>
          </p:nvPr>
        </p:nvSpPr>
        <p:spPr/>
        <p:txBody>
          <a:bodyPr/>
          <a:lstStyle/>
          <a:p>
            <a:fld id="{E1ACA1A9-5D0D-4912-8B92-F352DF36540E}" type="slidenum">
              <a:rPr lang="en-CA" smtClean="0"/>
              <a:pPr/>
              <a:t>35</a:t>
            </a:fld>
            <a:endParaRPr lang="en-CA" dirty="0"/>
          </a:p>
        </p:txBody>
      </p:sp>
      <p:sp>
        <p:nvSpPr>
          <p:cNvPr id="5" name="TextBox 4"/>
          <p:cNvSpPr txBox="1"/>
          <p:nvPr/>
        </p:nvSpPr>
        <p:spPr>
          <a:xfrm>
            <a:off x="6156176" y="3429000"/>
            <a:ext cx="2835424" cy="1200329"/>
          </a:xfrm>
          <a:prstGeom prst="rect">
            <a:avLst/>
          </a:prstGeom>
          <a:solidFill>
            <a:schemeClr val="bg1">
              <a:lumMod val="65000"/>
            </a:schemeClr>
          </a:solidFill>
        </p:spPr>
        <p:txBody>
          <a:bodyPr wrap="square" rtlCol="0">
            <a:spAutoFit/>
          </a:bodyPr>
          <a:lstStyle/>
          <a:p>
            <a:pPr>
              <a:buFont typeface="Arial" pitchFamily="34" charset="0"/>
              <a:buChar char="•"/>
            </a:pPr>
            <a:r>
              <a:rPr lang="en-CA" sz="2400" dirty="0" smtClean="0"/>
              <a:t> No official       specification</a:t>
            </a:r>
          </a:p>
          <a:p>
            <a:pPr>
              <a:buFont typeface="Arial" pitchFamily="34" charset="0"/>
              <a:buChar char="•"/>
            </a:pPr>
            <a:r>
              <a:rPr lang="en-CA" sz="2400" dirty="0" smtClean="0"/>
              <a:t> Motivating example</a:t>
            </a:r>
          </a:p>
        </p:txBody>
      </p:sp>
      <p:sp>
        <p:nvSpPr>
          <p:cNvPr id="7" name="Date Placeholder 6"/>
          <p:cNvSpPr>
            <a:spLocks noGrp="1"/>
          </p:cNvSpPr>
          <p:nvPr>
            <p:ph type="dt" sz="half" idx="10"/>
          </p:nvPr>
        </p:nvSpPr>
        <p:spPr/>
        <p:txBody>
          <a:bodyPr/>
          <a:lstStyle/>
          <a:p>
            <a:fld id="{A5FDD63F-AD7F-4DCA-919B-9D12F0FF9045}" type="datetime1">
              <a:rPr lang="en-US" smtClean="0"/>
              <a:pPr/>
              <a:t>7/1/2011</a:t>
            </a:fld>
            <a:endParaRPr lang="en-US"/>
          </a:p>
        </p:txBody>
      </p:sp>
      <p:sp>
        <p:nvSpPr>
          <p:cNvPr id="8" name="Footer Placeholder 7"/>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spd="slow" advTm="16891"/>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p:cNvSpPr/>
          <p:nvPr/>
        </p:nvSpPr>
        <p:spPr>
          <a:xfrm>
            <a:off x="6012160" y="1916832"/>
            <a:ext cx="24482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TextEditor.JPG"/>
          <p:cNvPicPr>
            <a:picLocks noChangeAspect="1"/>
          </p:cNvPicPr>
          <p:nvPr/>
        </p:nvPicPr>
        <p:blipFill>
          <a:blip r:embed="rId3" cstate="print"/>
          <a:stretch>
            <a:fillRect/>
          </a:stretch>
        </p:blipFill>
        <p:spPr>
          <a:xfrm>
            <a:off x="179512" y="188640"/>
            <a:ext cx="5711135" cy="3384376"/>
          </a:xfrm>
          <a:prstGeom prst="rect">
            <a:avLst/>
          </a:prstGeom>
        </p:spPr>
      </p:pic>
      <p:sp>
        <p:nvSpPr>
          <p:cNvPr id="3" name="Slide Number Placeholder 2"/>
          <p:cNvSpPr>
            <a:spLocks noGrp="1"/>
          </p:cNvSpPr>
          <p:nvPr>
            <p:ph type="sldNum" sz="quarter" idx="12"/>
          </p:nvPr>
        </p:nvSpPr>
        <p:spPr/>
        <p:txBody>
          <a:bodyPr/>
          <a:lstStyle/>
          <a:p>
            <a:fld id="{E1ACA1A9-5D0D-4912-8B92-F352DF36540E}" type="slidenum">
              <a:rPr lang="en-CA" smtClean="0"/>
              <a:pPr/>
              <a:t>36</a:t>
            </a:fld>
            <a:endParaRPr lang="en-CA" dirty="0"/>
          </a:p>
        </p:txBody>
      </p:sp>
      <p:pic>
        <p:nvPicPr>
          <p:cNvPr id="5" name="Picture 4" descr="ErrorMessage.JPG"/>
          <p:cNvPicPr>
            <a:picLocks noChangeAspect="1"/>
          </p:cNvPicPr>
          <p:nvPr/>
        </p:nvPicPr>
        <p:blipFill>
          <a:blip r:embed="rId4" cstate="print"/>
          <a:stretch>
            <a:fillRect/>
          </a:stretch>
        </p:blipFill>
        <p:spPr>
          <a:xfrm>
            <a:off x="2771800" y="1916832"/>
            <a:ext cx="5739248" cy="4594814"/>
          </a:xfrm>
          <a:prstGeom prst="rect">
            <a:avLst/>
          </a:prstGeom>
        </p:spPr>
      </p:pic>
      <p:sp>
        <p:nvSpPr>
          <p:cNvPr id="7" name="Multiply 6"/>
          <p:cNvSpPr/>
          <p:nvPr/>
        </p:nvSpPr>
        <p:spPr>
          <a:xfrm>
            <a:off x="2267744" y="1340768"/>
            <a:ext cx="6480720" cy="5760640"/>
          </a:xfrm>
          <a:prstGeom prst="mathMultiply">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ate Placeholder 7"/>
          <p:cNvSpPr>
            <a:spLocks noGrp="1"/>
          </p:cNvSpPr>
          <p:nvPr>
            <p:ph type="dt" sz="half" idx="10"/>
          </p:nvPr>
        </p:nvSpPr>
        <p:spPr/>
        <p:txBody>
          <a:bodyPr/>
          <a:lstStyle/>
          <a:p>
            <a:fld id="{5E7FEA49-6CBF-461B-9118-67656BB6BFDD}"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484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CA1A9-5D0D-4912-8B92-F352DF36540E}" type="slidenum">
              <a:rPr lang="en-CA" smtClean="0"/>
              <a:pPr/>
              <a:t>37</a:t>
            </a:fld>
            <a:endParaRPr lang="en-CA" dirty="0"/>
          </a:p>
        </p:txBody>
      </p:sp>
      <p:pic>
        <p:nvPicPr>
          <p:cNvPr id="5" name="Picture 4" descr="RunTimeError.JPG"/>
          <p:cNvPicPr>
            <a:picLocks noChangeAspect="1"/>
          </p:cNvPicPr>
          <p:nvPr/>
        </p:nvPicPr>
        <p:blipFill>
          <a:blip r:embed="rId3" cstate="print"/>
          <a:stretch>
            <a:fillRect/>
          </a:stretch>
        </p:blipFill>
        <p:spPr>
          <a:xfrm>
            <a:off x="175239" y="471569"/>
            <a:ext cx="8861257" cy="5514762"/>
          </a:xfrm>
          <a:prstGeom prst="rect">
            <a:avLst/>
          </a:prstGeom>
        </p:spPr>
      </p:pic>
      <p:sp>
        <p:nvSpPr>
          <p:cNvPr id="4" name="Date Placeholder 3"/>
          <p:cNvSpPr>
            <a:spLocks noGrp="1"/>
          </p:cNvSpPr>
          <p:nvPr>
            <p:ph type="dt" sz="half" idx="10"/>
          </p:nvPr>
        </p:nvSpPr>
        <p:spPr/>
        <p:txBody>
          <a:bodyPr/>
          <a:lstStyle/>
          <a:p>
            <a:fld id="{931FD715-BA73-4D67-B346-1ADB2E03E466}" type="datetime1">
              <a:rPr lang="en-US" smtClean="0"/>
              <a:pPr/>
              <a:t>7/1/2011</a:t>
            </a:fld>
            <a:endParaRPr lang="en-US"/>
          </a:p>
        </p:txBody>
      </p:sp>
      <p:sp>
        <p:nvSpPr>
          <p:cNvPr id="6" name="Footer Placeholder 5"/>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4329">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38</a:t>
            </a:fld>
            <a:endParaRPr lang="en-CA" dirty="0"/>
          </a:p>
        </p:txBody>
      </p:sp>
      <p:pic>
        <p:nvPicPr>
          <p:cNvPr id="3" name="Picture 2" descr="REPL.JPG"/>
          <p:cNvPicPr>
            <a:picLocks noChangeAspect="1"/>
          </p:cNvPicPr>
          <p:nvPr/>
        </p:nvPicPr>
        <p:blipFill>
          <a:blip r:embed="rId2" cstate="print"/>
          <a:stretch>
            <a:fillRect/>
          </a:stretch>
        </p:blipFill>
        <p:spPr>
          <a:xfrm>
            <a:off x="251520" y="332656"/>
            <a:ext cx="8640960" cy="5377662"/>
          </a:xfrm>
          <a:prstGeom prst="rect">
            <a:avLst/>
          </a:prstGeom>
        </p:spPr>
      </p:pic>
      <p:sp>
        <p:nvSpPr>
          <p:cNvPr id="4" name="TextBox 3"/>
          <p:cNvSpPr txBox="1"/>
          <p:nvPr/>
        </p:nvSpPr>
        <p:spPr>
          <a:xfrm>
            <a:off x="2483768" y="5800908"/>
            <a:ext cx="4176464" cy="584775"/>
          </a:xfrm>
          <a:prstGeom prst="rect">
            <a:avLst/>
          </a:prstGeom>
          <a:noFill/>
          <a:ln>
            <a:noFill/>
          </a:ln>
        </p:spPr>
        <p:txBody>
          <a:bodyPr wrap="square" rtlCol="0">
            <a:spAutoFit/>
          </a:bodyPr>
          <a:lstStyle/>
          <a:p>
            <a:r>
              <a:rPr lang="en-CA" sz="3200" dirty="0" smtClean="0">
                <a:solidFill>
                  <a:schemeClr val="accent1">
                    <a:lumMod val="50000"/>
                  </a:schemeClr>
                </a:solidFill>
              </a:rPr>
              <a:t>Read-</a:t>
            </a:r>
            <a:r>
              <a:rPr lang="en-CA" sz="3200" dirty="0" err="1" smtClean="0">
                <a:solidFill>
                  <a:schemeClr val="accent1">
                    <a:lumMod val="50000"/>
                  </a:schemeClr>
                </a:solidFill>
              </a:rPr>
              <a:t>Eval</a:t>
            </a:r>
            <a:r>
              <a:rPr lang="en-CA" sz="3200" dirty="0" smtClean="0">
                <a:solidFill>
                  <a:schemeClr val="accent1">
                    <a:lumMod val="50000"/>
                  </a:schemeClr>
                </a:solidFill>
              </a:rPr>
              <a:t>-Print Loop</a:t>
            </a:r>
            <a:endParaRPr lang="en-CA" sz="3200" dirty="0">
              <a:solidFill>
                <a:schemeClr val="accent1">
                  <a:lumMod val="50000"/>
                </a:schemeClr>
              </a:solidFill>
            </a:endParaRPr>
          </a:p>
        </p:txBody>
      </p:sp>
      <p:sp>
        <p:nvSpPr>
          <p:cNvPr id="5" name="Date Placeholder 4"/>
          <p:cNvSpPr>
            <a:spLocks noGrp="1"/>
          </p:cNvSpPr>
          <p:nvPr>
            <p:ph type="dt" sz="half" idx="10"/>
          </p:nvPr>
        </p:nvSpPr>
        <p:spPr/>
        <p:txBody>
          <a:bodyPr/>
          <a:lstStyle/>
          <a:p>
            <a:fld id="{5379F3E2-5DCB-4918-A46C-85CA35352392}" type="datetime1">
              <a:rPr lang="en-US" smtClean="0"/>
              <a:pPr/>
              <a:t>7/1/2011</a:t>
            </a:fld>
            <a:endParaRPr lang="en-US"/>
          </a:p>
        </p:txBody>
      </p:sp>
      <p:sp>
        <p:nvSpPr>
          <p:cNvPr id="6" name="Footer Placeholder 5"/>
          <p:cNvSpPr>
            <a:spLocks noGrp="1"/>
          </p:cNvSpPr>
          <p:nvPr>
            <p:ph type="ftr" sz="quarter" idx="11"/>
          </p:nvPr>
        </p:nvSpPr>
        <p:spPr/>
        <p:txBody>
          <a:bodyPr/>
          <a:lstStyle/>
          <a:p>
            <a:r>
              <a:rPr lang="en-US" dirty="0" err="1" smtClean="0"/>
              <a:t>McLab</a:t>
            </a:r>
            <a:r>
              <a:rPr lang="en-US" dirty="0" smtClean="0"/>
              <a:t>, Laurie </a:t>
            </a:r>
            <a:r>
              <a:rPr lang="en-US" dirty="0" err="1" smtClean="0"/>
              <a:t>Hendren</a:t>
            </a:r>
            <a:r>
              <a:rPr lang="en-US" dirty="0" smtClean="0"/>
              <a:t>, </a:t>
            </a:r>
            <a:r>
              <a:rPr lang="en-US" dirty="0" err="1" smtClean="0"/>
              <a:t>Leverhulme</a:t>
            </a:r>
            <a:r>
              <a:rPr lang="en-US" dirty="0" smtClean="0"/>
              <a:t> Lecture</a:t>
            </a:r>
            <a:endParaRPr lang="en-US"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Evil Feature of the Day - Recap</a:t>
            </a:r>
            <a:endParaRPr lang="en-CA" dirty="0"/>
          </a:p>
        </p:txBody>
      </p:sp>
      <p:sp>
        <p:nvSpPr>
          <p:cNvPr id="3" name="Content Placeholder 2"/>
          <p:cNvSpPr>
            <a:spLocks noGrp="1"/>
          </p:cNvSpPr>
          <p:nvPr>
            <p:ph idx="1"/>
          </p:nvPr>
        </p:nvSpPr>
        <p:spPr>
          <a:xfrm>
            <a:off x="457200" y="1905000"/>
            <a:ext cx="8229600" cy="4343400"/>
          </a:xfrm>
        </p:spPr>
        <p:txBody>
          <a:bodyPr>
            <a:normAutofit fontScale="85000" lnSpcReduction="20000"/>
          </a:bodyPr>
          <a:lstStyle/>
          <a:p>
            <a:r>
              <a:rPr lang="en-CA" dirty="0" smtClean="0"/>
              <a:t>First lookup as a variable.  </a:t>
            </a:r>
          </a:p>
          <a:p>
            <a:r>
              <a:rPr lang="en-CA" dirty="0" smtClean="0"/>
              <a:t>If a variable not found, then look up as a function.</a:t>
            </a:r>
          </a:p>
          <a:p>
            <a:endParaRPr lang="en-CA" dirty="0" smtClean="0"/>
          </a:p>
          <a:p>
            <a:endParaRPr lang="en-CA" dirty="0" smtClean="0"/>
          </a:p>
          <a:p>
            <a:r>
              <a:rPr lang="en-CA" dirty="0" smtClean="0"/>
              <a:t>When function/script first loaded, statically assign a "kind" to each identifier.   VAR – only lookup as a variable,  FN – only lookup as a function, ID – use the old style general lookup.</a:t>
            </a:r>
          </a:p>
          <a:p>
            <a:r>
              <a:rPr lang="en-CA" dirty="0" smtClean="0"/>
              <a:t>Compile-time error if, within the body of a function or script, an identifier has kind VAR in one place and FN in another.</a:t>
            </a:r>
          </a:p>
        </p:txBody>
      </p:sp>
      <p:sp>
        <p:nvSpPr>
          <p:cNvPr id="4" name="Date Placeholder 3"/>
          <p:cNvSpPr>
            <a:spLocks noGrp="1"/>
          </p:cNvSpPr>
          <p:nvPr>
            <p:ph type="dt" sz="half" idx="10"/>
          </p:nvPr>
        </p:nvSpPr>
        <p:spPr/>
        <p:txBody>
          <a:bodyPr/>
          <a:lstStyle/>
          <a:p>
            <a:fld id="{88C5ABC1-50FD-44FA-A3B0-52A503AC97CE}"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dirty="0" smtClean="0"/>
              <a:t>Kind - </a:t>
            </a:r>
            <a:fld id="{ECE31B81-7C2C-4D8B-B6F0-1768517459BF}" type="slidenum">
              <a:rPr lang="en-US" smtClean="0"/>
              <a:pPr/>
              <a:t>39</a:t>
            </a:fld>
            <a:endParaRPr lang="en-US" dirty="0"/>
          </a:p>
        </p:txBody>
      </p:sp>
      <p:sp>
        <p:nvSpPr>
          <p:cNvPr id="7" name="Title 1"/>
          <p:cNvSpPr txBox="1">
            <a:spLocks/>
          </p:cNvSpPr>
          <p:nvPr/>
        </p:nvSpPr>
        <p:spPr>
          <a:xfrm>
            <a:off x="457200" y="1143000"/>
            <a:ext cx="8229600" cy="715962"/>
          </a:xfrm>
          <a:prstGeom prst="rect">
            <a:avLst/>
          </a:prstGeom>
          <a:solidFill>
            <a:schemeClr val="tx2">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3600" noProof="0" dirty="0" smtClean="0">
                <a:solidFill>
                  <a:schemeClr val="bg1"/>
                </a:solidFill>
                <a:latin typeface="+mj-lt"/>
                <a:ea typeface="+mj-ea"/>
                <a:cs typeface="+mj-cs"/>
              </a:rPr>
              <a:t>Old style general lookup - interpreter</a:t>
            </a:r>
            <a:endParaRPr kumimoji="0" lang="en-CA"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a:xfrm>
            <a:off x="457200" y="2743200"/>
            <a:ext cx="8229600" cy="715962"/>
          </a:xfrm>
          <a:prstGeom prst="rect">
            <a:avLst/>
          </a:prstGeom>
          <a:solidFill>
            <a:schemeClr val="tx2">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3600" dirty="0" smtClean="0">
                <a:solidFill>
                  <a:schemeClr val="bg1"/>
                </a:solidFill>
                <a:latin typeface="+mj-lt"/>
                <a:ea typeface="+mj-ea"/>
                <a:cs typeface="+mj-cs"/>
              </a:rPr>
              <a:t>MATLAB 7 lookup - JIT</a:t>
            </a:r>
            <a:endParaRPr kumimoji="0" lang="en-CA"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716016" y="2971974"/>
            <a:ext cx="4248472" cy="33843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Bevel 9"/>
          <p:cNvSpPr/>
          <p:nvPr/>
        </p:nvSpPr>
        <p:spPr>
          <a:xfrm>
            <a:off x="5796136" y="3789040"/>
            <a:ext cx="2016224" cy="576064"/>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076056" y="3789040"/>
            <a:ext cx="3384376" cy="2062103"/>
          </a:xfrm>
          <a:prstGeom prst="rect">
            <a:avLst/>
          </a:prstGeom>
          <a:noFill/>
        </p:spPr>
        <p:txBody>
          <a:bodyPr wrap="square" rtlCol="0">
            <a:spAutoFit/>
          </a:bodyPr>
          <a:lstStyle/>
          <a:p>
            <a:pPr algn="ctr"/>
            <a:r>
              <a:rPr lang="en-CA" sz="3200" dirty="0" smtClean="0"/>
              <a:t>MATLAB</a:t>
            </a:r>
          </a:p>
          <a:p>
            <a:pPr algn="ctr"/>
            <a:r>
              <a:rPr lang="en-CA" sz="3200" dirty="0" smtClean="0"/>
              <a:t>PERL</a:t>
            </a:r>
          </a:p>
          <a:p>
            <a:pPr algn="ctr"/>
            <a:r>
              <a:rPr lang="en-CA" sz="3200" dirty="0" smtClean="0"/>
              <a:t>Python</a:t>
            </a:r>
          </a:p>
          <a:p>
            <a:pPr algn="ctr"/>
            <a:r>
              <a:rPr lang="en-CA" sz="3200" dirty="0" smtClean="0"/>
              <a:t>Domain-specific</a:t>
            </a:r>
            <a:endParaRPr lang="en-CA" sz="3200" dirty="0"/>
          </a:p>
        </p:txBody>
      </p:sp>
      <p:sp>
        <p:nvSpPr>
          <p:cNvPr id="3" name="Slide Number Placeholder 2"/>
          <p:cNvSpPr>
            <a:spLocks noGrp="1"/>
          </p:cNvSpPr>
          <p:nvPr>
            <p:ph type="sldNum" sz="quarter" idx="12"/>
          </p:nvPr>
        </p:nvSpPr>
        <p:spPr/>
        <p:txBody>
          <a:bodyPr/>
          <a:lstStyle/>
          <a:p>
            <a:r>
              <a:rPr lang="en-CA" dirty="0" smtClean="0"/>
              <a:t>Intro - </a:t>
            </a:r>
            <a:fld id="{E1ACA1A9-5D0D-4912-8B92-F352DF36540E}" type="slidenum">
              <a:rPr lang="en-CA" smtClean="0"/>
              <a:pPr/>
              <a:t>4</a:t>
            </a:fld>
            <a:endParaRPr lang="en-CA" dirty="0"/>
          </a:p>
        </p:txBody>
      </p:sp>
      <p:sp>
        <p:nvSpPr>
          <p:cNvPr id="5" name="Cloud 4"/>
          <p:cNvSpPr/>
          <p:nvPr/>
        </p:nvSpPr>
        <p:spPr>
          <a:xfrm>
            <a:off x="395536" y="908720"/>
            <a:ext cx="3672408" cy="2448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43608" y="1556792"/>
            <a:ext cx="2304256" cy="1077218"/>
          </a:xfrm>
          <a:prstGeom prst="rect">
            <a:avLst/>
          </a:prstGeom>
          <a:noFill/>
        </p:spPr>
        <p:txBody>
          <a:bodyPr wrap="square" rtlCol="0">
            <a:spAutoFit/>
          </a:bodyPr>
          <a:lstStyle/>
          <a:p>
            <a:pPr algn="ctr"/>
            <a:r>
              <a:rPr lang="en-CA" sz="3200" dirty="0" smtClean="0"/>
              <a:t>FORTRAN</a:t>
            </a:r>
          </a:p>
          <a:p>
            <a:pPr algn="ctr"/>
            <a:r>
              <a:rPr lang="en-CA" sz="3200" dirty="0" smtClean="0"/>
              <a:t>C/C++</a:t>
            </a:r>
            <a:endParaRPr lang="en-CA" sz="3200" dirty="0"/>
          </a:p>
        </p:txBody>
      </p:sp>
      <p:pic>
        <p:nvPicPr>
          <p:cNvPr id="9" name="Picture 8" descr="scientist_girl.jpg"/>
          <p:cNvPicPr>
            <a:picLocks noChangeAspect="1"/>
          </p:cNvPicPr>
          <p:nvPr/>
        </p:nvPicPr>
        <p:blipFill>
          <a:blip r:embed="rId3" cstate="print"/>
          <a:stretch>
            <a:fillRect/>
          </a:stretch>
        </p:blipFill>
        <p:spPr>
          <a:xfrm>
            <a:off x="6084168" y="188640"/>
            <a:ext cx="2281436" cy="2281436"/>
          </a:xfrm>
          <a:prstGeom prst="rect">
            <a:avLst/>
          </a:prstGeom>
        </p:spPr>
      </p:pic>
      <p:cxnSp>
        <p:nvCxnSpPr>
          <p:cNvPr id="13" name="Straight Arrow Connector 12"/>
          <p:cNvCxnSpPr/>
          <p:nvPr/>
        </p:nvCxnSpPr>
        <p:spPr>
          <a:xfrm rot="10800000" flipV="1">
            <a:off x="4211960" y="1340768"/>
            <a:ext cx="1800200"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876256" y="2323902"/>
            <a:ext cx="864096"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1752600" y="4467200"/>
            <a:ext cx="2286000" cy="1524000"/>
          </a:xfrm>
          <a:prstGeom prst="rect">
            <a:avLst/>
          </a:prstGeom>
          <a:noFill/>
          <a:ln w="9525">
            <a:noFill/>
            <a:miter lim="800000"/>
            <a:headEnd/>
            <a:tailEnd/>
          </a:ln>
        </p:spPr>
      </p:pic>
      <p:sp>
        <p:nvSpPr>
          <p:cNvPr id="11" name="Cloud 10"/>
          <p:cNvSpPr/>
          <p:nvPr/>
        </p:nvSpPr>
        <p:spPr>
          <a:xfrm>
            <a:off x="251520" y="3789040"/>
            <a:ext cx="2232248" cy="1440160"/>
          </a:xfrm>
          <a:prstGeom prst="clou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Java</a:t>
            </a:r>
          </a:p>
          <a:p>
            <a:pPr algn="ctr"/>
            <a:r>
              <a:rPr lang="en-CA" sz="2400" dirty="0" err="1" smtClean="0">
                <a:solidFill>
                  <a:schemeClr val="bg1"/>
                </a:solidFill>
              </a:rPr>
              <a:t>AspectJ</a:t>
            </a:r>
            <a:endParaRPr lang="en-CA" sz="2400" dirty="0">
              <a:solidFill>
                <a:schemeClr val="bg1"/>
              </a:solidFill>
            </a:endParaRPr>
          </a:p>
        </p:txBody>
      </p:sp>
      <p:sp>
        <p:nvSpPr>
          <p:cNvPr id="14" name="Date Placeholder 13"/>
          <p:cNvSpPr>
            <a:spLocks noGrp="1"/>
          </p:cNvSpPr>
          <p:nvPr>
            <p:ph type="dt" sz="half" idx="10"/>
          </p:nvPr>
        </p:nvSpPr>
        <p:spPr/>
        <p:txBody>
          <a:bodyPr/>
          <a:lstStyle/>
          <a:p>
            <a:fld id="{A146572A-7620-4295-B0E6-821A948B2D74}" type="datetime1">
              <a:rPr lang="en-US" smtClean="0"/>
              <a:pPr/>
              <a:t>7/1/2011</a:t>
            </a:fld>
            <a:endParaRPr lang="en-US"/>
          </a:p>
        </p:txBody>
      </p:sp>
      <p:sp>
        <p:nvSpPr>
          <p:cNvPr id="15" name="Footer Placeholder 14"/>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Does the kind analysis change the semantics? </a:t>
            </a:r>
            <a:endParaRPr lang="en-CA" dirty="0"/>
          </a:p>
        </p:txBody>
      </p:sp>
      <p:sp>
        <p:nvSpPr>
          <p:cNvPr id="3" name="Content Placeholder 2"/>
          <p:cNvSpPr>
            <a:spLocks noGrp="1"/>
          </p:cNvSpPr>
          <p:nvPr>
            <p:ph idx="1"/>
          </p:nvPr>
        </p:nvSpPr>
        <p:spPr/>
        <p:txBody>
          <a:bodyPr/>
          <a:lstStyle/>
          <a:p>
            <a:pPr>
              <a:buNone/>
            </a:pPr>
            <a:endParaRPr lang="en-CA" dirty="0" smtClean="0"/>
          </a:p>
          <a:p>
            <a:pPr>
              <a:buNone/>
            </a:pPr>
            <a:endParaRPr lang="en-CA" dirty="0" smtClean="0"/>
          </a:p>
          <a:p>
            <a:pPr marL="514350" indent="-514350">
              <a:buFont typeface="+mj-lt"/>
              <a:buAutoNum type="arabicPeriod"/>
            </a:pPr>
            <a:r>
              <a:rPr lang="en-CA" dirty="0" smtClean="0"/>
              <a:t>New compile-time errors,  so programs that would previously execute will not.</a:t>
            </a:r>
          </a:p>
          <a:p>
            <a:pPr marL="514350" indent="-514350">
              <a:buFont typeface="+mj-lt"/>
              <a:buAutoNum type="arabicPeriod"/>
            </a:pPr>
            <a:r>
              <a:rPr lang="en-CA" dirty="0" smtClean="0"/>
              <a:t>Different binding at run-time for some identifiers which are assigned a kind of VAR or FN.</a:t>
            </a:r>
            <a:endParaRPr lang="en-CA" dirty="0"/>
          </a:p>
        </p:txBody>
      </p:sp>
      <p:sp>
        <p:nvSpPr>
          <p:cNvPr id="4" name="Date Placeholder 3"/>
          <p:cNvSpPr>
            <a:spLocks noGrp="1"/>
          </p:cNvSpPr>
          <p:nvPr>
            <p:ph type="dt" sz="half" idx="10"/>
          </p:nvPr>
        </p:nvSpPr>
        <p:spPr/>
        <p:txBody>
          <a:bodyPr/>
          <a:lstStyle/>
          <a:p>
            <a:fld id="{F6AB9274-ADF0-40FF-AA7F-B634D076081E}"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40</a:t>
            </a:fld>
            <a:endParaRPr lang="en-US" dirty="0"/>
          </a:p>
        </p:txBody>
      </p:sp>
      <p:sp>
        <p:nvSpPr>
          <p:cNvPr id="7" name="Rectangle 6"/>
          <p:cNvSpPr/>
          <p:nvPr/>
        </p:nvSpPr>
        <p:spPr>
          <a:xfrm>
            <a:off x="2057400" y="1371600"/>
            <a:ext cx="502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Yes, in two ways!</a:t>
            </a:r>
            <a:endParaRPr lang="en-CA"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84977E-3A39-47D1-A4B9-D0E626FD3884}" type="datetime1">
              <a:rPr lang="en-US" smtClean="0"/>
              <a:pPr/>
              <a:t>7/1/2011</a:t>
            </a:fld>
            <a:endParaRPr lang="en-US"/>
          </a:p>
        </p:txBody>
      </p:sp>
      <p:sp>
        <p:nvSpPr>
          <p:cNvPr id="6" name="Footer Placeholder 5"/>
          <p:cNvSpPr>
            <a:spLocks noGrp="1"/>
          </p:cNvSpPr>
          <p:nvPr>
            <p:ph type="ftr" sz="quarter" idx="11"/>
          </p:nvPr>
        </p:nvSpPr>
        <p:spPr/>
        <p:txBody>
          <a:bodyPr/>
          <a:lstStyle/>
          <a:p>
            <a:r>
              <a:rPr lang="en-US" smtClean="0"/>
              <a:t>McLab, Laurie Hendren, Leverhulme Lecture</a:t>
            </a:r>
            <a:endParaRPr lang="en-US"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41</a:t>
            </a:fld>
            <a:endParaRPr lang="en-CA" dirty="0"/>
          </a:p>
        </p:txBody>
      </p:sp>
      <p:sp>
        <p:nvSpPr>
          <p:cNvPr id="7" name="Text Placeholder 6"/>
          <p:cNvSpPr>
            <a:spLocks noGrp="1"/>
          </p:cNvSpPr>
          <p:nvPr>
            <p:ph type="body" sz="quarter" idx="13"/>
          </p:nvPr>
        </p:nvSpPr>
        <p:spPr/>
        <p:txBody>
          <a:bodyPr>
            <a:normAutofit lnSpcReduction="10000"/>
          </a:bodyPr>
          <a:lstStyle/>
          <a:p>
            <a:r>
              <a:rPr lang="en-CA" dirty="0" smtClean="0"/>
              <a:t>Compile-time kind error</a:t>
            </a:r>
            <a:endParaRPr lang="en-CA" dirty="0"/>
          </a:p>
        </p:txBody>
      </p:sp>
      <p:pic>
        <p:nvPicPr>
          <p:cNvPr id="5" name="Picture 4" descr="RunTimeError.JPG"/>
          <p:cNvPicPr>
            <a:picLocks noChangeAspect="1"/>
          </p:cNvPicPr>
          <p:nvPr/>
        </p:nvPicPr>
        <p:blipFill>
          <a:blip r:embed="rId3" cstate="print"/>
          <a:stretch>
            <a:fillRect/>
          </a:stretch>
        </p:blipFill>
        <p:spPr>
          <a:xfrm>
            <a:off x="175239" y="841588"/>
            <a:ext cx="8861257" cy="5514762"/>
          </a:xfrm>
          <a:prstGeom prst="rect">
            <a:avLst/>
          </a:prstGeom>
        </p:spPr>
      </p:pic>
    </p:spTree>
  </p:cSld>
  <p:clrMapOvr>
    <a:masterClrMapping/>
  </p:clrMapOvr>
  <p:transition advTm="4329">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txBody>
          <a:bodyPr>
            <a:normAutofit fontScale="90000"/>
          </a:bodyPr>
          <a:lstStyle/>
          <a:p>
            <a:r>
              <a:rPr lang="en-CA" dirty="0" smtClean="0"/>
              <a:t>Different lookup with old </a:t>
            </a:r>
            <a:r>
              <a:rPr lang="en-CA" dirty="0" err="1" smtClean="0"/>
              <a:t>vs</a:t>
            </a:r>
            <a:r>
              <a:rPr lang="en-CA" dirty="0" smtClean="0"/>
              <a:t> MATLAB 7 semantics</a:t>
            </a:r>
            <a:endParaRPr lang="en-CA" dirty="0"/>
          </a:p>
        </p:txBody>
      </p:sp>
      <p:sp>
        <p:nvSpPr>
          <p:cNvPr id="4" name="Date Placeholder 3"/>
          <p:cNvSpPr>
            <a:spLocks noGrp="1"/>
          </p:cNvSpPr>
          <p:nvPr>
            <p:ph type="dt" sz="half" idx="10"/>
          </p:nvPr>
        </p:nvSpPr>
        <p:spPr/>
        <p:txBody>
          <a:bodyPr/>
          <a:lstStyle/>
          <a:p>
            <a:fld id="{2C77798C-A6B0-40EC-9F0C-CBCD23F363B4}"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r>
              <a:rPr lang="en-US" dirty="0" smtClean="0"/>
              <a:t>Kind - </a:t>
            </a:r>
            <a:fld id="{ECE31B81-7C2C-4D8B-B6F0-1768517459BF}" type="slidenum">
              <a:rPr lang="en-US" smtClean="0"/>
              <a:pPr/>
              <a:t>42</a:t>
            </a:fld>
            <a:endParaRPr lang="en-US" dirty="0"/>
          </a:p>
        </p:txBody>
      </p:sp>
      <p:pic>
        <p:nvPicPr>
          <p:cNvPr id="8" name="Picture 7" descr="TP_tmp.emf"/>
          <p:cNvPicPr>
            <a:picLocks noChangeAspect="1"/>
          </p:cNvPicPr>
          <p:nvPr>
            <p:custDataLst>
              <p:tags r:id="rId1"/>
            </p:custDataLst>
          </p:nvPr>
        </p:nvPicPr>
        <p:blipFill>
          <a:blip r:embed="rId4" cstate="print"/>
          <a:stretch>
            <a:fillRect/>
          </a:stretch>
        </p:blipFill>
        <p:spPr bwMode="auto">
          <a:xfrm>
            <a:off x="1110500" y="1315993"/>
            <a:ext cx="3948369" cy="1465385"/>
          </a:xfrm>
          <a:prstGeom prst="rect">
            <a:avLst/>
          </a:prstGeom>
          <a:noFill/>
          <a:ln/>
          <a:effectLst/>
        </p:spPr>
      </p:pic>
      <p:sp>
        <p:nvSpPr>
          <p:cNvPr id="11" name="Content Placeholder 2"/>
          <p:cNvSpPr>
            <a:spLocks noGrp="1"/>
          </p:cNvSpPr>
          <p:nvPr>
            <p:ph idx="1"/>
          </p:nvPr>
        </p:nvSpPr>
        <p:spPr>
          <a:xfrm>
            <a:off x="457200" y="3276600"/>
            <a:ext cx="8229600" cy="2743200"/>
          </a:xfrm>
        </p:spPr>
        <p:txBody>
          <a:bodyPr>
            <a:normAutofit fontScale="85000" lnSpcReduction="20000"/>
          </a:bodyPr>
          <a:lstStyle/>
          <a:p>
            <a:r>
              <a:rPr lang="en-CA" dirty="0" smtClean="0"/>
              <a:t>Old interpreter semantics: </a:t>
            </a:r>
          </a:p>
          <a:p>
            <a:pPr lvl="1"/>
            <a:r>
              <a:rPr lang="en-CA" dirty="0" smtClean="0"/>
              <a:t>sum, line 2,  named function</a:t>
            </a:r>
          </a:p>
          <a:p>
            <a:pPr lvl="1"/>
            <a:r>
              <a:rPr lang="en-CA" dirty="0" smtClean="0"/>
              <a:t>sum, line 4,  local variable</a:t>
            </a:r>
          </a:p>
          <a:p>
            <a:pPr lvl="1"/>
            <a:endParaRPr lang="en-CA" dirty="0" smtClean="0"/>
          </a:p>
          <a:p>
            <a:r>
              <a:rPr lang="en-CA" dirty="0" smtClean="0"/>
              <a:t>MATLAB 7 semantics gives a static kind of FN to sum</a:t>
            </a:r>
          </a:p>
          <a:p>
            <a:pPr lvl="1"/>
            <a:r>
              <a:rPr lang="en-CA" dirty="0" smtClean="0"/>
              <a:t>sum, line 2, named function</a:t>
            </a:r>
          </a:p>
          <a:p>
            <a:pPr lvl="1"/>
            <a:r>
              <a:rPr lang="en-CA" dirty="0" smtClean="0"/>
              <a:t>sum, line 4, named function</a:t>
            </a:r>
          </a:p>
          <a:p>
            <a:pPr>
              <a:buNone/>
            </a:pPr>
            <a:endParaRPr lang="en-CA" dirty="0" smtClean="0"/>
          </a:p>
          <a:p>
            <a:pPr>
              <a:buNone/>
            </a:pPr>
            <a:endParaRPr lang="en-CA"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500"/>
                                        <p:tgtEl>
                                          <p:spTgt spid="1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5" end="5"/>
                                            </p:txEl>
                                          </p:spTgt>
                                        </p:tgtEl>
                                        <p:attrNameLst>
                                          <p:attrName>style.visibility</p:attrName>
                                        </p:attrNameLst>
                                      </p:cBhvr>
                                      <p:to>
                                        <p:strVal val="visible"/>
                                      </p:to>
                                    </p:set>
                                    <p:animEffect transition="in" filter="fade">
                                      <p:cBhvr>
                                        <p:cTn id="10" dur="500"/>
                                        <p:tgtEl>
                                          <p:spTgt spid="1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Effect transition="in" filter="fade">
                                      <p:cBhvr>
                                        <p:cTn id="13"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approach to the Kind Analysis Problem</a:t>
            </a:r>
            <a:endParaRPr lang="en-CA" dirty="0"/>
          </a:p>
        </p:txBody>
      </p:sp>
      <p:sp>
        <p:nvSpPr>
          <p:cNvPr id="3" name="Content Placeholder 2"/>
          <p:cNvSpPr>
            <a:spLocks noGrp="1"/>
          </p:cNvSpPr>
          <p:nvPr>
            <p:ph idx="1"/>
          </p:nvPr>
        </p:nvSpPr>
        <p:spPr>
          <a:xfrm>
            <a:off x="457200" y="1250950"/>
            <a:ext cx="8229600" cy="5105400"/>
          </a:xfrm>
        </p:spPr>
        <p:txBody>
          <a:bodyPr>
            <a:normAutofit fontScale="92500" lnSpcReduction="20000"/>
          </a:bodyPr>
          <a:lstStyle/>
          <a:p>
            <a:r>
              <a:rPr lang="en-CA" dirty="0" smtClean="0"/>
              <a:t>Identify that a kind analysis is needed to match MATLAB 7 semantics.</a:t>
            </a:r>
          </a:p>
          <a:p>
            <a:r>
              <a:rPr lang="en-CA" dirty="0" smtClean="0"/>
              <a:t>Specify and implement a kind assignment algorithm that matches the observed behaviour of MATLAB 7.  (both for functions and for scripts)</a:t>
            </a:r>
          </a:p>
          <a:p>
            <a:r>
              <a:rPr lang="en-CA" dirty="0" smtClean="0"/>
              <a:t>Identify any weaknesses in the MATLAB 7 approach and suggest two more clearly defined alternatives, one flow-sensitive and one flow-insensitive.</a:t>
            </a:r>
          </a:p>
          <a:p>
            <a:r>
              <a:rPr lang="en-CA" dirty="0" smtClean="0"/>
              <a:t>Determine if the alternatives could be used without significant change to the behaviour of existing MATLAB programs.</a:t>
            </a:r>
          </a:p>
          <a:p>
            <a:endParaRPr lang="en-CA" dirty="0"/>
          </a:p>
        </p:txBody>
      </p:sp>
      <p:sp>
        <p:nvSpPr>
          <p:cNvPr id="4" name="Date Placeholder 3"/>
          <p:cNvSpPr>
            <a:spLocks noGrp="1"/>
          </p:cNvSpPr>
          <p:nvPr>
            <p:ph type="dt" sz="half" idx="10"/>
          </p:nvPr>
        </p:nvSpPr>
        <p:spPr/>
        <p:txBody>
          <a:bodyPr/>
          <a:lstStyle/>
          <a:p>
            <a:fld id="{A9DFEE48-4784-4531-83BC-1614570A116D}"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066800" y="1033572"/>
            <a:ext cx="7239000" cy="532277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2123728" y="1853273"/>
            <a:ext cx="1440160" cy="666442"/>
          </a:xfrm>
          <a:prstGeom prst="ellipse">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3816715" y="3140968"/>
            <a:ext cx="1440160" cy="720080"/>
          </a:xfrm>
          <a:prstGeom prst="ellipse">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5604520" y="1799635"/>
            <a:ext cx="1440160" cy="720080"/>
          </a:xfrm>
          <a:prstGeom prst="ellipse">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Date Placeholder 18"/>
          <p:cNvSpPr>
            <a:spLocks noGrp="1"/>
          </p:cNvSpPr>
          <p:nvPr>
            <p:ph type="dt" sz="half" idx="10"/>
          </p:nvPr>
        </p:nvSpPr>
        <p:spPr/>
        <p:txBody>
          <a:bodyPr/>
          <a:lstStyle/>
          <a:p>
            <a:fld id="{B358E5FD-3B25-47CA-B20B-62FBBE490674}" type="datetime1">
              <a:rPr lang="en-US" smtClean="0"/>
              <a:pPr/>
              <a:t>7/1/2011</a:t>
            </a:fld>
            <a:endParaRPr lang="en-US"/>
          </a:p>
        </p:txBody>
      </p:sp>
      <p:sp>
        <p:nvSpPr>
          <p:cNvPr id="20" name="Footer Placeholder 19"/>
          <p:cNvSpPr>
            <a:spLocks noGrp="1"/>
          </p:cNvSpPr>
          <p:nvPr>
            <p:ph type="ftr" sz="quarter" idx="11"/>
          </p:nvPr>
        </p:nvSpPr>
        <p:spPr/>
        <p:txBody>
          <a:bodyPr/>
          <a:lstStyle/>
          <a:p>
            <a:r>
              <a:rPr lang="en-US" smtClean="0"/>
              <a:t>McLab, Laurie Hendren, Leverhulme Lecture</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44</a:t>
            </a:fld>
            <a:endParaRPr lang="en-CA" dirty="0"/>
          </a:p>
        </p:txBody>
      </p:sp>
      <p:sp>
        <p:nvSpPr>
          <p:cNvPr id="22" name="Text Placeholder 21"/>
          <p:cNvSpPr>
            <a:spLocks noGrp="1"/>
          </p:cNvSpPr>
          <p:nvPr>
            <p:ph type="body" sz="quarter" idx="13"/>
          </p:nvPr>
        </p:nvSpPr>
        <p:spPr/>
        <p:txBody>
          <a:bodyPr>
            <a:normAutofit lnSpcReduction="10000"/>
          </a:bodyPr>
          <a:lstStyle/>
          <a:p>
            <a:r>
              <a:rPr lang="en-CA" dirty="0" smtClean="0"/>
              <a:t>Kind Abstraction</a:t>
            </a:r>
            <a:endParaRPr lang="en-CA" dirty="0"/>
          </a:p>
        </p:txBody>
      </p:sp>
      <p:sp>
        <p:nvSpPr>
          <p:cNvPr id="6" name="TextBox 5"/>
          <p:cNvSpPr txBox="1"/>
          <p:nvPr/>
        </p:nvSpPr>
        <p:spPr>
          <a:xfrm>
            <a:off x="4033133" y="5833130"/>
            <a:ext cx="1223342" cy="523220"/>
          </a:xfrm>
          <a:prstGeom prst="rect">
            <a:avLst/>
          </a:prstGeom>
          <a:noFill/>
        </p:spPr>
        <p:txBody>
          <a:bodyPr wrap="square" rtlCol="0">
            <a:spAutoFit/>
          </a:bodyPr>
          <a:lstStyle/>
          <a:p>
            <a:r>
              <a:rPr lang="en-CA" sz="2800" dirty="0" smtClean="0">
                <a:solidFill>
                  <a:srgbClr val="00FF00"/>
                </a:solidFill>
              </a:rPr>
              <a:t>U</a:t>
            </a:r>
            <a:r>
              <a:rPr lang="en-CA" sz="2400" dirty="0" smtClean="0">
                <a:solidFill>
                  <a:srgbClr val="00FF00"/>
                </a:solidFill>
              </a:rPr>
              <a:t>NDEF</a:t>
            </a:r>
            <a:endParaRPr lang="en-CA" sz="2400" dirty="0">
              <a:solidFill>
                <a:srgbClr val="00FF00"/>
              </a:solidFill>
            </a:endParaRPr>
          </a:p>
        </p:txBody>
      </p:sp>
      <p:sp>
        <p:nvSpPr>
          <p:cNvPr id="7" name="TextBox 6"/>
          <p:cNvSpPr txBox="1"/>
          <p:nvPr/>
        </p:nvSpPr>
        <p:spPr>
          <a:xfrm>
            <a:off x="4320767" y="4581128"/>
            <a:ext cx="648072" cy="523220"/>
          </a:xfrm>
          <a:prstGeom prst="rect">
            <a:avLst/>
          </a:prstGeom>
          <a:noFill/>
        </p:spPr>
        <p:txBody>
          <a:bodyPr wrap="square" rtlCol="0">
            <a:spAutoFit/>
          </a:bodyPr>
          <a:lstStyle/>
          <a:p>
            <a:r>
              <a:rPr lang="en-CA" sz="2800" dirty="0" smtClean="0">
                <a:solidFill>
                  <a:srgbClr val="FFC000"/>
                </a:solidFill>
              </a:rPr>
              <a:t>I</a:t>
            </a:r>
            <a:r>
              <a:rPr lang="en-CA" sz="2400" dirty="0" smtClean="0">
                <a:solidFill>
                  <a:srgbClr val="FFC000"/>
                </a:solidFill>
              </a:rPr>
              <a:t>D</a:t>
            </a:r>
            <a:endParaRPr lang="en-CA" sz="2400" dirty="0">
              <a:solidFill>
                <a:srgbClr val="FFC000"/>
              </a:solidFill>
            </a:endParaRPr>
          </a:p>
        </p:txBody>
      </p:sp>
      <p:sp>
        <p:nvSpPr>
          <p:cNvPr id="8" name="TextBox 7"/>
          <p:cNvSpPr txBox="1"/>
          <p:nvPr/>
        </p:nvSpPr>
        <p:spPr>
          <a:xfrm>
            <a:off x="3816713" y="3239398"/>
            <a:ext cx="1523764" cy="523220"/>
          </a:xfrm>
          <a:prstGeom prst="rect">
            <a:avLst/>
          </a:prstGeom>
          <a:noFill/>
        </p:spPr>
        <p:txBody>
          <a:bodyPr wrap="square" rtlCol="0">
            <a:spAutoFit/>
          </a:bodyPr>
          <a:lstStyle/>
          <a:p>
            <a:r>
              <a:rPr lang="en-CA" sz="2800" dirty="0" smtClean="0">
                <a:solidFill>
                  <a:srgbClr val="00FF00"/>
                </a:solidFill>
              </a:rPr>
              <a:t>M</a:t>
            </a:r>
            <a:r>
              <a:rPr lang="en-CA" sz="2400" dirty="0" smtClean="0">
                <a:solidFill>
                  <a:srgbClr val="00FF00"/>
                </a:solidFill>
              </a:rPr>
              <a:t>AY</a:t>
            </a:r>
            <a:r>
              <a:rPr lang="en-CA" sz="2800" dirty="0" smtClean="0">
                <a:solidFill>
                  <a:srgbClr val="00FF00"/>
                </a:solidFill>
              </a:rPr>
              <a:t>V</a:t>
            </a:r>
            <a:r>
              <a:rPr lang="en-CA" sz="2400" dirty="0" smtClean="0">
                <a:solidFill>
                  <a:srgbClr val="00FF00"/>
                </a:solidFill>
              </a:rPr>
              <a:t>AR</a:t>
            </a:r>
            <a:endParaRPr lang="en-CA" sz="2400" dirty="0">
              <a:solidFill>
                <a:srgbClr val="00FF00"/>
              </a:solidFill>
            </a:endParaRPr>
          </a:p>
        </p:txBody>
      </p:sp>
      <p:sp>
        <p:nvSpPr>
          <p:cNvPr id="10" name="TextBox 9"/>
          <p:cNvSpPr txBox="1"/>
          <p:nvPr/>
        </p:nvSpPr>
        <p:spPr>
          <a:xfrm>
            <a:off x="2438400" y="1872040"/>
            <a:ext cx="720080" cy="523220"/>
          </a:xfrm>
          <a:prstGeom prst="rect">
            <a:avLst/>
          </a:prstGeom>
          <a:noFill/>
        </p:spPr>
        <p:txBody>
          <a:bodyPr wrap="square" rtlCol="0">
            <a:spAutoFit/>
          </a:bodyPr>
          <a:lstStyle/>
          <a:p>
            <a:r>
              <a:rPr lang="en-CA" sz="2800" dirty="0" smtClean="0">
                <a:solidFill>
                  <a:srgbClr val="FFC000"/>
                </a:solidFill>
              </a:rPr>
              <a:t>F</a:t>
            </a:r>
            <a:r>
              <a:rPr lang="en-CA" sz="2400" dirty="0" smtClean="0">
                <a:solidFill>
                  <a:srgbClr val="FFC000"/>
                </a:solidFill>
              </a:rPr>
              <a:t>N</a:t>
            </a:r>
            <a:endParaRPr lang="en-CA" sz="2400" dirty="0">
              <a:solidFill>
                <a:srgbClr val="FFC000"/>
              </a:solidFill>
            </a:endParaRPr>
          </a:p>
        </p:txBody>
      </p:sp>
      <p:sp>
        <p:nvSpPr>
          <p:cNvPr id="11" name="TextBox 10"/>
          <p:cNvSpPr txBox="1"/>
          <p:nvPr/>
        </p:nvSpPr>
        <p:spPr>
          <a:xfrm>
            <a:off x="5856548" y="1872040"/>
            <a:ext cx="936104" cy="523220"/>
          </a:xfrm>
          <a:prstGeom prst="rect">
            <a:avLst/>
          </a:prstGeom>
          <a:noFill/>
        </p:spPr>
        <p:txBody>
          <a:bodyPr wrap="square" rtlCol="0">
            <a:spAutoFit/>
          </a:bodyPr>
          <a:lstStyle/>
          <a:p>
            <a:r>
              <a:rPr lang="en-CA" sz="2800" dirty="0" smtClean="0">
                <a:solidFill>
                  <a:srgbClr val="FFC000"/>
                </a:solidFill>
              </a:rPr>
              <a:t>V</a:t>
            </a:r>
            <a:r>
              <a:rPr lang="en-CA" sz="2400" dirty="0" smtClean="0">
                <a:solidFill>
                  <a:srgbClr val="FFC000"/>
                </a:solidFill>
              </a:rPr>
              <a:t>AR</a:t>
            </a:r>
            <a:endParaRPr lang="en-CA" sz="2400" dirty="0">
              <a:solidFill>
                <a:srgbClr val="FFC000"/>
              </a:solidFill>
            </a:endParaRPr>
          </a:p>
        </p:txBody>
      </p:sp>
      <p:cxnSp>
        <p:nvCxnSpPr>
          <p:cNvPr id="13" name="Straight Arrow Connector 12"/>
          <p:cNvCxnSpPr/>
          <p:nvPr/>
        </p:nvCxnSpPr>
        <p:spPr>
          <a:xfrm rot="16200000" flipV="1">
            <a:off x="4211821" y="5468738"/>
            <a:ext cx="728782" cy="1"/>
          </a:xfrm>
          <a:prstGeom prst="straightConnector1">
            <a:avLst/>
          </a:prstGeom>
          <a:ln w="952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91844" y="2492896"/>
            <a:ext cx="1180356" cy="746503"/>
          </a:xfrm>
          <a:prstGeom prst="straightConnector1">
            <a:avLst/>
          </a:prstGeom>
          <a:ln w="952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218953" y="2492896"/>
            <a:ext cx="814181" cy="746502"/>
          </a:xfrm>
          <a:prstGeom prst="straightConnector1">
            <a:avLst/>
          </a:prstGeom>
          <a:ln w="952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4167752" y="4269509"/>
            <a:ext cx="818510" cy="1588"/>
          </a:xfrm>
          <a:prstGeom prst="straightConnector1">
            <a:avLst/>
          </a:prstGeom>
          <a:ln w="9525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99892" y="1033572"/>
            <a:ext cx="1872208" cy="523220"/>
          </a:xfrm>
          <a:prstGeom prst="rect">
            <a:avLst/>
          </a:prstGeom>
          <a:noFill/>
        </p:spPr>
        <p:txBody>
          <a:bodyPr wrap="square" rtlCol="0">
            <a:spAutoFit/>
          </a:bodyPr>
          <a:lstStyle/>
          <a:p>
            <a:r>
              <a:rPr lang="en-CA" sz="2800" dirty="0" smtClean="0">
                <a:solidFill>
                  <a:srgbClr val="FF0000"/>
                </a:solidFill>
              </a:rPr>
              <a:t>** error **</a:t>
            </a:r>
            <a:endParaRPr lang="en-CA" sz="2800"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7" grpId="1" animBg="1"/>
      <p:bldP spid="27" grpId="2" animBg="1"/>
      <p:bldP spid="28" grpId="0" animBg="1"/>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Kind Analysis</a:t>
            </a:r>
            <a:endParaRPr lang="en-CA" dirty="0"/>
          </a:p>
        </p:txBody>
      </p:sp>
      <p:sp>
        <p:nvSpPr>
          <p:cNvPr id="2" name="Date Placeholder 1"/>
          <p:cNvSpPr>
            <a:spLocks noGrp="1"/>
          </p:cNvSpPr>
          <p:nvPr>
            <p:ph type="dt" sz="half" idx="10"/>
          </p:nvPr>
        </p:nvSpPr>
        <p:spPr/>
        <p:txBody>
          <a:bodyPr/>
          <a:lstStyle/>
          <a:p>
            <a:fld id="{481294BB-CD38-4EB4-AF46-D8DBE7B0EE0A}"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smtClean="0"/>
              <a:t>Kind  - </a:t>
            </a:r>
            <a:fld id="{ECE31B81-7C2C-4D8B-B6F0-1768517459BF}" type="slidenum">
              <a:rPr lang="en-US" smtClean="0"/>
              <a:pPr/>
              <a:t>45</a:t>
            </a:fld>
            <a:endParaRPr lang="en-US" dirty="0"/>
          </a:p>
        </p:txBody>
      </p:sp>
      <p:sp>
        <p:nvSpPr>
          <p:cNvPr id="8" name="Content Placeholder 7"/>
          <p:cNvSpPr txBox="1">
            <a:spLocks noGrp="1"/>
          </p:cNvSpPr>
          <p:nvPr>
            <p:ph idx="1"/>
          </p:nvPr>
        </p:nvSpPr>
        <p:spPr>
          <a:xfrm>
            <a:off x="457200" y="1600200"/>
            <a:ext cx="8229600" cy="1988237"/>
          </a:xfrm>
          <a:prstGeom prst="rect">
            <a:avLst/>
          </a:prstGeom>
          <a:noFill/>
          <a:ln>
            <a:solidFill>
              <a:schemeClr val="accent1"/>
            </a:solidFill>
          </a:ln>
        </p:spPr>
        <p:txBody>
          <a:bodyPr wrap="square" rtlCol="0">
            <a:spAutoFit/>
          </a:bodyPr>
          <a:lstStyle/>
          <a:p>
            <a:pPr marL="342900" indent="-342900">
              <a:buClr>
                <a:schemeClr val="tx2">
                  <a:lumMod val="50000"/>
                </a:schemeClr>
              </a:buClr>
              <a:buFont typeface="+mj-lt"/>
              <a:buAutoNum type="arabicPeriod"/>
            </a:pPr>
            <a:r>
              <a:rPr lang="en-CA" sz="2800" dirty="0" smtClean="0"/>
              <a:t>Collect all identifiers used in function/script and set initial kind approximations for each identifier.</a:t>
            </a:r>
          </a:p>
          <a:p>
            <a:pPr marL="342900" indent="-342900">
              <a:buClr>
                <a:schemeClr val="tx2">
                  <a:lumMod val="50000"/>
                </a:schemeClr>
              </a:buClr>
              <a:buFont typeface="+mj-lt"/>
              <a:buAutoNum type="arabicPeriod"/>
            </a:pPr>
            <a:r>
              <a:rPr lang="en-CA" sz="2800" dirty="0" smtClean="0"/>
              <a:t>Traverse AST applying analysis rules to identifiers.</a:t>
            </a:r>
          </a:p>
          <a:p>
            <a:pPr marL="342900" indent="-342900">
              <a:buClr>
                <a:schemeClr val="tx2">
                  <a:lumMod val="50000"/>
                </a:schemeClr>
              </a:buClr>
              <a:buFont typeface="+mj-lt"/>
              <a:buAutoNum type="arabicPeriod"/>
            </a:pPr>
            <a:r>
              <a:rPr lang="en-CA" sz="2800" dirty="0" smtClean="0"/>
              <a:t>Traverse AST making final kind assignment.</a:t>
            </a:r>
            <a:endParaRPr lang="en-CA" sz="2800" dirty="0"/>
          </a:p>
        </p:txBody>
      </p:sp>
      <p:sp>
        <p:nvSpPr>
          <p:cNvPr id="9" name="TextBox 8"/>
          <p:cNvSpPr txBox="1"/>
          <p:nvPr/>
        </p:nvSpPr>
        <p:spPr>
          <a:xfrm>
            <a:off x="1295400" y="4648200"/>
            <a:ext cx="6696744" cy="830997"/>
          </a:xfrm>
          <a:prstGeom prst="rect">
            <a:avLst/>
          </a:prstGeom>
          <a:solidFill>
            <a:schemeClr val="tx2">
              <a:lumMod val="60000"/>
              <a:lumOff val="40000"/>
            </a:schemeClr>
          </a:solidFill>
          <a:ln w="38100">
            <a:solidFill>
              <a:schemeClr val="tx2">
                <a:lumMod val="50000"/>
              </a:schemeClr>
            </a:solidFill>
          </a:ln>
        </p:spPr>
        <p:txBody>
          <a:bodyPr wrap="square" rtlCol="0">
            <a:spAutoFit/>
          </a:bodyPr>
          <a:lstStyle/>
          <a:p>
            <a:r>
              <a:rPr lang="en-CA" sz="2400" dirty="0" smtClean="0">
                <a:solidFill>
                  <a:schemeClr val="bg1"/>
                </a:solidFill>
              </a:rPr>
              <a:t>Steps 1 and 3 are different for scripts and functions,  step 2 uses the same rules.</a:t>
            </a:r>
            <a:endParaRPr lang="en-CA" sz="2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9652F1E-B19C-4267-9E80-CC12F2AA40D9}"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46</a:t>
            </a:fld>
            <a:endParaRPr lang="en-CA" dirty="0"/>
          </a:p>
        </p:txBody>
      </p:sp>
      <p:sp>
        <p:nvSpPr>
          <p:cNvPr id="11" name="Text Placeholder 10"/>
          <p:cNvSpPr>
            <a:spLocks noGrp="1"/>
          </p:cNvSpPr>
          <p:nvPr>
            <p:ph type="body" sz="quarter" idx="13"/>
          </p:nvPr>
        </p:nvSpPr>
        <p:spPr/>
        <p:txBody>
          <a:bodyPr>
            <a:normAutofit lnSpcReduction="10000"/>
          </a:bodyPr>
          <a:lstStyle/>
          <a:p>
            <a:r>
              <a:rPr lang="en-CA" dirty="0" smtClean="0"/>
              <a:t>Step 2: Kind Analysis Rules</a:t>
            </a:r>
            <a:endParaRPr lang="en-CA" dirty="0"/>
          </a:p>
        </p:txBody>
      </p:sp>
      <p:pic>
        <p:nvPicPr>
          <p:cNvPr id="15" name="Picture 14"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611556" y="2042487"/>
            <a:ext cx="4752535" cy="468772"/>
          </a:xfrm>
          <a:prstGeom prst="rect">
            <a:avLst/>
          </a:prstGeom>
          <a:noFill/>
          <a:ln/>
          <a:effectLst/>
        </p:spPr>
      </p:pic>
      <p:pic>
        <p:nvPicPr>
          <p:cNvPr id="16" name="Picture 15" descr="TP_tmp.emf"/>
          <p:cNvPicPr>
            <a:picLocks noChangeAspect="1"/>
          </p:cNvPicPr>
          <p:nvPr>
            <p:custDataLst>
              <p:tags r:id="rId2"/>
            </p:custDataLst>
          </p:nvPr>
        </p:nvPicPr>
        <p:blipFill>
          <a:blip r:embed="rId6" cstate="print"/>
          <a:stretch>
            <a:fillRect/>
          </a:stretch>
        </p:blipFill>
        <p:spPr bwMode="auto">
          <a:xfrm>
            <a:off x="319339" y="3717032"/>
            <a:ext cx="8518415" cy="2309548"/>
          </a:xfrm>
          <a:prstGeom prst="rect">
            <a:avLst/>
          </a:prstGeom>
          <a:noFill/>
          <a:ln/>
          <a:effectLst/>
        </p:spPr>
      </p:pic>
      <p:sp>
        <p:nvSpPr>
          <p:cNvPr id="13" name="TextBox 12"/>
          <p:cNvSpPr txBox="1"/>
          <p:nvPr/>
        </p:nvSpPr>
        <p:spPr>
          <a:xfrm>
            <a:off x="319339" y="1295182"/>
            <a:ext cx="3829831" cy="523220"/>
          </a:xfrm>
          <a:prstGeom prst="rect">
            <a:avLst/>
          </a:prstGeom>
          <a:solidFill>
            <a:schemeClr val="tx2">
              <a:lumMod val="60000"/>
              <a:lumOff val="40000"/>
            </a:schemeClr>
          </a:solidFill>
        </p:spPr>
        <p:txBody>
          <a:bodyPr wrap="none" rtlCol="0">
            <a:spAutoFit/>
          </a:bodyPr>
          <a:lstStyle/>
          <a:p>
            <a:r>
              <a:rPr lang="en-CA" sz="2800" dirty="0" smtClean="0">
                <a:solidFill>
                  <a:schemeClr val="bg1"/>
                </a:solidFill>
              </a:rPr>
              <a:t>Definition of  identifier </a:t>
            </a:r>
            <a:r>
              <a:rPr lang="en-CA" sz="2800" i="1" dirty="0" smtClean="0">
                <a:solidFill>
                  <a:schemeClr val="bg1"/>
                </a:solidFill>
              </a:rPr>
              <a:t>x</a:t>
            </a:r>
            <a:r>
              <a:rPr lang="en-CA" sz="2800" dirty="0" smtClean="0">
                <a:solidFill>
                  <a:schemeClr val="bg1"/>
                </a:solidFill>
              </a:rPr>
              <a:t>:</a:t>
            </a:r>
            <a:endParaRPr lang="en-CA" sz="2800" dirty="0">
              <a:solidFill>
                <a:schemeClr val="bg1"/>
              </a:solidFill>
            </a:endParaRPr>
          </a:p>
        </p:txBody>
      </p:sp>
      <p:sp>
        <p:nvSpPr>
          <p:cNvPr id="14" name="TextBox 13"/>
          <p:cNvSpPr txBox="1"/>
          <p:nvPr/>
        </p:nvSpPr>
        <p:spPr>
          <a:xfrm>
            <a:off x="398825" y="2951366"/>
            <a:ext cx="2859950" cy="523220"/>
          </a:xfrm>
          <a:prstGeom prst="rect">
            <a:avLst/>
          </a:prstGeom>
          <a:solidFill>
            <a:schemeClr val="tx2">
              <a:lumMod val="60000"/>
              <a:lumOff val="40000"/>
            </a:schemeClr>
          </a:solidFill>
        </p:spPr>
        <p:txBody>
          <a:bodyPr wrap="none" rtlCol="0">
            <a:spAutoFit/>
          </a:bodyPr>
          <a:lstStyle/>
          <a:p>
            <a:r>
              <a:rPr lang="en-CA" sz="2800" dirty="0" smtClean="0">
                <a:solidFill>
                  <a:schemeClr val="bg1"/>
                </a:solidFill>
              </a:rPr>
              <a:t>Use of identifier </a:t>
            </a:r>
            <a:r>
              <a:rPr lang="en-CA" sz="2800" i="1" dirty="0" smtClean="0">
                <a:solidFill>
                  <a:schemeClr val="bg1"/>
                </a:solidFill>
              </a:rPr>
              <a:t>x</a:t>
            </a:r>
            <a:r>
              <a:rPr lang="en-CA" sz="2800" dirty="0" smtClean="0">
                <a:solidFill>
                  <a:schemeClr val="bg1"/>
                </a:solidFill>
              </a:rPr>
              <a:t>:</a:t>
            </a:r>
            <a:endParaRPr lang="en-CA" sz="2800" dirty="0">
              <a:solidFill>
                <a:schemeClr val="bg1"/>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Kind Analysis for Functions</a:t>
            </a:r>
            <a:endParaRPr lang="en-CA" dirty="0"/>
          </a:p>
        </p:txBody>
      </p:sp>
      <p:sp>
        <p:nvSpPr>
          <p:cNvPr id="2" name="Date Placeholder 1"/>
          <p:cNvSpPr>
            <a:spLocks noGrp="1"/>
          </p:cNvSpPr>
          <p:nvPr>
            <p:ph type="dt" sz="half" idx="10"/>
          </p:nvPr>
        </p:nvSpPr>
        <p:spPr/>
        <p:txBody>
          <a:bodyPr/>
          <a:lstStyle/>
          <a:p>
            <a:fld id="{77265102-4F5F-47CE-AE9E-4CC3109177BC}"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smtClean="0"/>
              <a:t>Kind  - </a:t>
            </a:r>
            <a:fld id="{ECE31B81-7C2C-4D8B-B6F0-1768517459BF}" type="slidenum">
              <a:rPr lang="en-US" smtClean="0"/>
              <a:pPr/>
              <a:t>47</a:t>
            </a:fld>
            <a:endParaRPr lang="en-US" dirty="0"/>
          </a:p>
        </p:txBody>
      </p:sp>
      <p:sp>
        <p:nvSpPr>
          <p:cNvPr id="9" name="Content Placeholder 8"/>
          <p:cNvSpPr txBox="1">
            <a:spLocks noGrp="1"/>
          </p:cNvSpPr>
          <p:nvPr>
            <p:ph idx="1"/>
          </p:nvPr>
        </p:nvSpPr>
        <p:spPr>
          <a:xfrm>
            <a:off x="457200" y="1143000"/>
            <a:ext cx="8229600" cy="2419124"/>
          </a:xfrm>
          <a:prstGeom prst="rect">
            <a:avLst/>
          </a:prstGeom>
          <a:noFill/>
        </p:spPr>
        <p:txBody>
          <a:bodyPr wrap="square" rtlCol="0">
            <a:spAutoFit/>
          </a:bodyPr>
          <a:lstStyle/>
          <a:p>
            <a:pPr>
              <a:buFont typeface="Arial" pitchFamily="34" charset="0"/>
              <a:buChar char="•"/>
            </a:pPr>
            <a:r>
              <a:rPr lang="en-CA" sz="2400" dirty="0" smtClean="0"/>
              <a:t>  </a:t>
            </a:r>
            <a:r>
              <a:rPr lang="en-CA" sz="2800" dirty="0" smtClean="0">
                <a:solidFill>
                  <a:schemeClr val="accent2">
                    <a:lumMod val="50000"/>
                  </a:schemeClr>
                </a:solidFill>
              </a:rPr>
              <a:t>Initial values:  </a:t>
            </a:r>
            <a:r>
              <a:rPr lang="en-CA" sz="2800" dirty="0" smtClean="0"/>
              <a:t>input and output parameters are initialized to VAR, all other identifiers are  initialized as UNDEF.</a:t>
            </a:r>
          </a:p>
          <a:p>
            <a:pPr>
              <a:buNone/>
            </a:pPr>
            <a:endParaRPr lang="en-CA" sz="2800" dirty="0" smtClean="0"/>
          </a:p>
          <a:p>
            <a:pPr>
              <a:buFont typeface="Arial" pitchFamily="34" charset="0"/>
              <a:buChar char="•"/>
            </a:pPr>
            <a:r>
              <a:rPr lang="en-CA" sz="2800" dirty="0" smtClean="0">
                <a:solidFill>
                  <a:schemeClr val="accent2">
                    <a:lumMod val="50000"/>
                  </a:schemeClr>
                </a:solidFill>
              </a:rPr>
              <a:t>  Final values:</a:t>
            </a:r>
            <a:endParaRPr lang="en-CA" sz="2800" dirty="0">
              <a:solidFill>
                <a:schemeClr val="accent2">
                  <a:lumMod val="50000"/>
                </a:schemeClr>
              </a:solidFill>
            </a:endParaRPr>
          </a:p>
        </p:txBody>
      </p:sp>
      <p:pic>
        <p:nvPicPr>
          <p:cNvPr id="12" name="Picture 11" descr="TP_tmp.png"/>
          <p:cNvPicPr>
            <a:picLocks noChangeAspect="1"/>
          </p:cNvPicPr>
          <p:nvPr>
            <p:custDataLst>
              <p:tags r:id="rId1"/>
            </p:custDataLst>
          </p:nvPr>
        </p:nvPicPr>
        <p:blipFill>
          <a:blip r:embed="rId3" cstate="print">
            <a:clrChange>
              <a:clrFrom>
                <a:srgbClr val="FFFFFF"/>
              </a:clrFrom>
              <a:clrTo>
                <a:srgbClr val="FFFFFF">
                  <a:alpha val="0"/>
                </a:srgbClr>
              </a:clrTo>
            </a:clrChange>
          </a:blip>
          <a:stretch>
            <a:fillRect/>
          </a:stretch>
        </p:blipFill>
        <p:spPr bwMode="auto">
          <a:xfrm>
            <a:off x="1757767" y="3562124"/>
            <a:ext cx="6253500" cy="1944237"/>
          </a:xfrm>
          <a:prstGeom prst="rect">
            <a:avLst/>
          </a:prstGeom>
          <a:noFill/>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Editor.JPG"/>
          <p:cNvPicPr>
            <a:picLocks noChangeAspect="1"/>
          </p:cNvPicPr>
          <p:nvPr/>
        </p:nvPicPr>
        <p:blipFill>
          <a:blip r:embed="rId5" cstate="print"/>
          <a:stretch>
            <a:fillRect/>
          </a:stretch>
        </p:blipFill>
        <p:spPr>
          <a:xfrm>
            <a:off x="179512" y="188640"/>
            <a:ext cx="5711135" cy="3384376"/>
          </a:xfrm>
          <a:prstGeom prst="rect">
            <a:avLst/>
          </a:prstGeom>
        </p:spPr>
      </p:pic>
      <p:sp>
        <p:nvSpPr>
          <p:cNvPr id="3" name="Slide Number Placeholder 2"/>
          <p:cNvSpPr>
            <a:spLocks noGrp="1"/>
          </p:cNvSpPr>
          <p:nvPr>
            <p:ph type="sldNum" sz="quarter" idx="12"/>
          </p:nvPr>
        </p:nvSpPr>
        <p:spPr/>
        <p:txBody>
          <a:bodyPr/>
          <a:lstStyle/>
          <a:p>
            <a:fld id="{E1ACA1A9-5D0D-4912-8B92-F352DF36540E}" type="slidenum">
              <a:rPr lang="en-CA" smtClean="0"/>
              <a:pPr/>
              <a:t>48</a:t>
            </a:fld>
            <a:endParaRPr lang="en-CA" dirty="0"/>
          </a:p>
        </p:txBody>
      </p:sp>
      <p:pic>
        <p:nvPicPr>
          <p:cNvPr id="22" name="Picture 21" descr="TP_tmp.pn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bwMode="auto">
          <a:xfrm>
            <a:off x="896470" y="5979912"/>
            <a:ext cx="3816430" cy="376438"/>
          </a:xfrm>
          <a:prstGeom prst="rect">
            <a:avLst/>
          </a:prstGeom>
          <a:noFill/>
          <a:ln w="44450" cap="flat" cmpd="sng" algn="ctr">
            <a:solidFill>
              <a:schemeClr val="tx1"/>
            </a:solidFill>
            <a:prstDash val="solid"/>
            <a:round/>
            <a:headEnd type="none" w="med" len="med"/>
            <a:tailEnd type="none" w="med" len="med"/>
          </a:ln>
          <a:effectLst/>
        </p:spPr>
      </p:pic>
      <p:pic>
        <p:nvPicPr>
          <p:cNvPr id="21" name="Picture 20" descr="TP_tmp.emf"/>
          <p:cNvPicPr>
            <a:picLocks noChangeAspect="1"/>
          </p:cNvPicPr>
          <p:nvPr>
            <p:custDataLst>
              <p:tags r:id="rId2"/>
            </p:custDataLst>
          </p:nvPr>
        </p:nvPicPr>
        <p:blipFill>
          <a:blip r:embed="rId7" cstate="print"/>
          <a:stretch>
            <a:fillRect/>
          </a:stretch>
        </p:blipFill>
        <p:spPr bwMode="auto">
          <a:xfrm>
            <a:off x="896473" y="3861048"/>
            <a:ext cx="6342941" cy="1719725"/>
          </a:xfrm>
          <a:prstGeom prst="rect">
            <a:avLst/>
          </a:prstGeom>
          <a:noFill/>
          <a:ln w="44450" cap="flat" cmpd="sng" algn="ctr">
            <a:solidFill>
              <a:schemeClr val="tx1"/>
            </a:solidFill>
            <a:prstDash val="solid"/>
            <a:round/>
            <a:headEnd type="none" w="med" len="med"/>
            <a:tailEnd type="none" w="med" len="med"/>
          </a:ln>
          <a:effectLst/>
        </p:spPr>
      </p:pic>
      <p:sp>
        <p:nvSpPr>
          <p:cNvPr id="11" name="TextBox 10"/>
          <p:cNvSpPr txBox="1"/>
          <p:nvPr/>
        </p:nvSpPr>
        <p:spPr>
          <a:xfrm>
            <a:off x="6012160" y="764704"/>
            <a:ext cx="2808312" cy="461665"/>
          </a:xfrm>
          <a:prstGeom prst="rect">
            <a:avLst/>
          </a:prstGeom>
          <a:noFill/>
        </p:spPr>
        <p:txBody>
          <a:bodyPr wrap="square" rtlCol="0">
            <a:spAutoFit/>
          </a:bodyPr>
          <a:lstStyle/>
          <a:p>
            <a:r>
              <a:rPr lang="en-CA" sz="2400" dirty="0" smtClean="0"/>
              <a:t>{(</a:t>
            </a:r>
            <a:r>
              <a:rPr lang="en-CA" sz="2400" dirty="0" err="1" smtClean="0"/>
              <a:t>r,V</a:t>
            </a:r>
            <a:r>
              <a:rPr lang="en-CA" sz="2000" dirty="0" err="1" smtClean="0"/>
              <a:t>AR</a:t>
            </a:r>
            <a:r>
              <a:rPr lang="en-CA" sz="2400" dirty="0" smtClean="0"/>
              <a:t>),(</a:t>
            </a:r>
            <a:r>
              <a:rPr lang="en-CA" sz="2400" dirty="0" err="1" smtClean="0"/>
              <a:t>i,U</a:t>
            </a:r>
            <a:r>
              <a:rPr lang="en-CA" sz="2000" dirty="0" err="1" smtClean="0"/>
              <a:t>NDEF</a:t>
            </a:r>
            <a:r>
              <a:rPr lang="en-CA" sz="2000" dirty="0" smtClean="0"/>
              <a:t>)</a:t>
            </a:r>
            <a:r>
              <a:rPr lang="en-CA" sz="2400" dirty="0" smtClean="0"/>
              <a:t>}</a:t>
            </a:r>
            <a:endParaRPr lang="en-CA" sz="2400" dirty="0"/>
          </a:p>
        </p:txBody>
      </p:sp>
      <p:sp>
        <p:nvSpPr>
          <p:cNvPr id="12" name="TextBox 11"/>
          <p:cNvSpPr txBox="1"/>
          <p:nvPr/>
        </p:nvSpPr>
        <p:spPr>
          <a:xfrm>
            <a:off x="5940152" y="1412776"/>
            <a:ext cx="2808312" cy="461665"/>
          </a:xfrm>
          <a:prstGeom prst="rect">
            <a:avLst/>
          </a:prstGeom>
          <a:noFill/>
        </p:spPr>
        <p:txBody>
          <a:bodyPr wrap="square" rtlCol="0">
            <a:spAutoFit/>
          </a:bodyPr>
          <a:lstStyle/>
          <a:p>
            <a:r>
              <a:rPr lang="en-CA" sz="2400" dirty="0" smtClean="0"/>
              <a:t>{(</a:t>
            </a:r>
            <a:r>
              <a:rPr lang="en-CA" sz="2400" dirty="0" err="1" smtClean="0"/>
              <a:t>r,V</a:t>
            </a:r>
            <a:r>
              <a:rPr lang="en-CA" sz="2000" dirty="0" err="1" smtClean="0"/>
              <a:t>AR</a:t>
            </a:r>
            <a:r>
              <a:rPr lang="en-CA" sz="2400" dirty="0" smtClean="0"/>
              <a:t>),(</a:t>
            </a:r>
            <a:r>
              <a:rPr lang="en-CA" sz="2400" dirty="0" err="1" smtClean="0"/>
              <a:t>i,F</a:t>
            </a:r>
            <a:r>
              <a:rPr lang="en-CA" sz="2000" dirty="0" err="1" smtClean="0"/>
              <a:t>N</a:t>
            </a:r>
            <a:r>
              <a:rPr lang="en-CA" sz="2000" dirty="0" smtClean="0"/>
              <a:t>)</a:t>
            </a:r>
            <a:r>
              <a:rPr lang="en-CA" sz="2400" dirty="0" smtClean="0"/>
              <a:t>}</a:t>
            </a:r>
            <a:endParaRPr lang="en-CA" sz="2400" dirty="0"/>
          </a:p>
        </p:txBody>
      </p:sp>
      <p:sp>
        <p:nvSpPr>
          <p:cNvPr id="13" name="TextBox 12"/>
          <p:cNvSpPr txBox="1"/>
          <p:nvPr/>
        </p:nvSpPr>
        <p:spPr>
          <a:xfrm>
            <a:off x="7380312" y="5229200"/>
            <a:ext cx="1512168" cy="369332"/>
          </a:xfrm>
          <a:prstGeom prst="rect">
            <a:avLst/>
          </a:prstGeom>
          <a:noFill/>
        </p:spPr>
        <p:txBody>
          <a:bodyPr wrap="square" rtlCol="0">
            <a:spAutoFit/>
          </a:bodyPr>
          <a:lstStyle/>
          <a:p>
            <a:r>
              <a:rPr lang="en-CA" dirty="0" smtClean="0"/>
              <a:t>READ RULE</a:t>
            </a:r>
            <a:endParaRPr lang="en-CA" dirty="0"/>
          </a:p>
        </p:txBody>
      </p:sp>
      <p:sp>
        <p:nvSpPr>
          <p:cNvPr id="14" name="TextBox 13"/>
          <p:cNvSpPr txBox="1"/>
          <p:nvPr/>
        </p:nvSpPr>
        <p:spPr>
          <a:xfrm>
            <a:off x="5004048" y="6021288"/>
            <a:ext cx="1944216" cy="369332"/>
          </a:xfrm>
          <a:prstGeom prst="rect">
            <a:avLst/>
          </a:prstGeom>
          <a:noFill/>
        </p:spPr>
        <p:txBody>
          <a:bodyPr wrap="square" rtlCol="0">
            <a:spAutoFit/>
          </a:bodyPr>
          <a:lstStyle/>
          <a:p>
            <a:r>
              <a:rPr lang="en-CA" dirty="0" smtClean="0"/>
              <a:t>WRITE RULE</a:t>
            </a:r>
            <a:endParaRPr lang="en-CA" dirty="0"/>
          </a:p>
        </p:txBody>
      </p:sp>
      <p:sp>
        <p:nvSpPr>
          <p:cNvPr id="15" name="TextBox 14"/>
          <p:cNvSpPr txBox="1"/>
          <p:nvPr/>
        </p:nvSpPr>
        <p:spPr>
          <a:xfrm>
            <a:off x="5940152" y="2492896"/>
            <a:ext cx="2952328" cy="461665"/>
          </a:xfrm>
          <a:prstGeom prst="rect">
            <a:avLst/>
          </a:prstGeom>
          <a:noFill/>
        </p:spPr>
        <p:txBody>
          <a:bodyPr wrap="square" rtlCol="0">
            <a:spAutoFit/>
          </a:bodyPr>
          <a:lstStyle/>
          <a:p>
            <a:r>
              <a:rPr lang="en-CA" sz="2400" dirty="0" smtClean="0"/>
              <a:t>{(</a:t>
            </a:r>
            <a:r>
              <a:rPr lang="en-CA" sz="2400" dirty="0" err="1" smtClean="0"/>
              <a:t>r,V</a:t>
            </a:r>
            <a:r>
              <a:rPr lang="en-CA" sz="2000" dirty="0" err="1" smtClean="0"/>
              <a:t>AR</a:t>
            </a:r>
            <a:r>
              <a:rPr lang="en-CA" sz="2400" dirty="0" smtClean="0"/>
              <a:t>),(</a:t>
            </a:r>
            <a:r>
              <a:rPr lang="en-CA" sz="2400" dirty="0" err="1" smtClean="0"/>
              <a:t>i</a:t>
            </a:r>
            <a:r>
              <a:rPr lang="en-CA" sz="2400" dirty="0" smtClean="0"/>
              <a:t>,</a:t>
            </a:r>
            <a:r>
              <a:rPr lang="en-CA" sz="2400" dirty="0" smtClean="0">
                <a:solidFill>
                  <a:srgbClr val="C00000"/>
                </a:solidFill>
              </a:rPr>
              <a:t>**error**</a:t>
            </a:r>
            <a:r>
              <a:rPr lang="en-CA" sz="2000" dirty="0" smtClean="0"/>
              <a:t>)</a:t>
            </a:r>
            <a:r>
              <a:rPr lang="en-CA" sz="2400" dirty="0" smtClean="0"/>
              <a:t>}</a:t>
            </a:r>
            <a:endParaRPr lang="en-CA" sz="2400" dirty="0"/>
          </a:p>
        </p:txBody>
      </p:sp>
      <p:cxnSp>
        <p:nvCxnSpPr>
          <p:cNvPr id="17" name="Straight Arrow Connector 16"/>
          <p:cNvCxnSpPr/>
          <p:nvPr/>
        </p:nvCxnSpPr>
        <p:spPr>
          <a:xfrm rot="10800000" flipV="1">
            <a:off x="4572000" y="995538"/>
            <a:ext cx="1512168" cy="633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2555776" y="1700807"/>
            <a:ext cx="3456384" cy="5040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1763688" y="2204864"/>
            <a:ext cx="4248472" cy="5188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E6E30509-E7A0-46BF-9294-7086F99AEF22}" type="datetime1">
              <a:rPr lang="en-US" smtClean="0"/>
              <a:pPr/>
              <a:t>7/1/2011</a:t>
            </a:fld>
            <a:endParaRPr lang="en-US"/>
          </a:p>
        </p:txBody>
      </p:sp>
      <p:sp>
        <p:nvSpPr>
          <p:cNvPr id="20" name="Footer Placeholder 19"/>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484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4F8F11C-D8CA-45DB-8AE8-B805A2B24373}"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49</a:t>
            </a:fld>
            <a:endParaRPr lang="en-CA" dirty="0"/>
          </a:p>
        </p:txBody>
      </p:sp>
      <p:sp>
        <p:nvSpPr>
          <p:cNvPr id="11" name="Text Placeholder 10"/>
          <p:cNvSpPr>
            <a:spLocks noGrp="1"/>
          </p:cNvSpPr>
          <p:nvPr>
            <p:ph type="body" sz="quarter" idx="13"/>
          </p:nvPr>
        </p:nvSpPr>
        <p:spPr/>
        <p:txBody>
          <a:bodyPr>
            <a:normAutofit lnSpcReduction="10000"/>
          </a:bodyPr>
          <a:lstStyle/>
          <a:p>
            <a:r>
              <a:rPr lang="en-CA" dirty="0" smtClean="0"/>
              <a:t>Kind Analysis for Scripts</a:t>
            </a:r>
            <a:endParaRPr lang="en-CA" dirty="0"/>
          </a:p>
        </p:txBody>
      </p:sp>
      <p:sp>
        <p:nvSpPr>
          <p:cNvPr id="5" name="TextBox 4"/>
          <p:cNvSpPr txBox="1"/>
          <p:nvPr/>
        </p:nvSpPr>
        <p:spPr>
          <a:xfrm>
            <a:off x="539552" y="1628800"/>
            <a:ext cx="7992888" cy="1200329"/>
          </a:xfrm>
          <a:prstGeom prst="rect">
            <a:avLst/>
          </a:prstGeom>
          <a:noFill/>
        </p:spPr>
        <p:txBody>
          <a:bodyPr wrap="square" rtlCol="0">
            <a:spAutoFit/>
          </a:bodyPr>
          <a:lstStyle/>
          <a:p>
            <a:pPr>
              <a:buFont typeface="Arial" pitchFamily="34" charset="0"/>
              <a:buChar char="•"/>
            </a:pPr>
            <a:r>
              <a:rPr lang="en-CA" sz="2400" dirty="0" smtClean="0"/>
              <a:t>  </a:t>
            </a:r>
            <a:r>
              <a:rPr lang="en-CA" sz="2400" dirty="0" smtClean="0">
                <a:solidFill>
                  <a:schemeClr val="accent4">
                    <a:lumMod val="75000"/>
                  </a:schemeClr>
                </a:solidFill>
              </a:rPr>
              <a:t>Initial values:  </a:t>
            </a:r>
            <a:r>
              <a:rPr lang="en-CA" sz="2400" dirty="0" smtClean="0"/>
              <a:t>all identifiers are initialized to MAYVAR</a:t>
            </a:r>
          </a:p>
          <a:p>
            <a:endParaRPr lang="en-CA" sz="2400" dirty="0" smtClean="0"/>
          </a:p>
          <a:p>
            <a:pPr>
              <a:buFont typeface="Arial" pitchFamily="34" charset="0"/>
              <a:buChar char="•"/>
            </a:pPr>
            <a:r>
              <a:rPr lang="en-CA" sz="2400" dirty="0" smtClean="0"/>
              <a:t>  </a:t>
            </a:r>
            <a:r>
              <a:rPr lang="en-CA" sz="2400" dirty="0" smtClean="0">
                <a:solidFill>
                  <a:schemeClr val="accent4">
                    <a:lumMod val="75000"/>
                  </a:schemeClr>
                </a:solidFill>
              </a:rPr>
              <a:t>Final values:</a:t>
            </a:r>
            <a:endParaRPr lang="en-CA" sz="2400" dirty="0">
              <a:solidFill>
                <a:schemeClr val="accent4">
                  <a:lumMod val="75000"/>
                </a:schemeClr>
              </a:solidFill>
            </a:endParaRPr>
          </a:p>
        </p:txBody>
      </p:sp>
      <p:pic>
        <p:nvPicPr>
          <p:cNvPr id="10" name="Picture 9" descr="TP_tmp.pn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bwMode="auto">
          <a:xfrm>
            <a:off x="970544" y="2996950"/>
            <a:ext cx="7360781" cy="1512602"/>
          </a:xfrm>
          <a:prstGeom prst="rect">
            <a:avLst/>
          </a:prstGeom>
          <a:noFill/>
          <a:ln/>
          <a:effectLst/>
        </p:spPr>
      </p:pic>
      <p:sp>
        <p:nvSpPr>
          <p:cNvPr id="18" name="TextBox 17"/>
          <p:cNvSpPr txBox="1"/>
          <p:nvPr/>
        </p:nvSpPr>
        <p:spPr>
          <a:xfrm>
            <a:off x="539552" y="4653136"/>
            <a:ext cx="7992888" cy="830997"/>
          </a:xfrm>
          <a:prstGeom prst="rect">
            <a:avLst/>
          </a:prstGeom>
          <a:noFill/>
        </p:spPr>
        <p:txBody>
          <a:bodyPr wrap="square" rtlCol="0">
            <a:spAutoFit/>
          </a:bodyPr>
          <a:lstStyle/>
          <a:p>
            <a:endParaRPr lang="en-CA" sz="2400" dirty="0" smtClean="0"/>
          </a:p>
          <a:p>
            <a:pPr>
              <a:buFont typeface="Arial" pitchFamily="34" charset="0"/>
              <a:buChar char="•"/>
            </a:pPr>
            <a:r>
              <a:rPr lang="en-CA" sz="2400" dirty="0" smtClean="0"/>
              <a:t>  </a:t>
            </a:r>
            <a:r>
              <a:rPr lang="en-CA" sz="2400" dirty="0" smtClean="0">
                <a:solidFill>
                  <a:schemeClr val="accent4">
                    <a:lumMod val="75000"/>
                  </a:schemeClr>
                </a:solidFill>
              </a:rPr>
              <a:t>Note:  </a:t>
            </a:r>
            <a:r>
              <a:rPr lang="en-CA" sz="2400" dirty="0" smtClean="0"/>
              <a:t>most identifiers will be mapped to I</a:t>
            </a:r>
            <a:r>
              <a:rPr lang="en-CA" sz="2000" dirty="0" smtClean="0"/>
              <a:t>D</a:t>
            </a:r>
            <a:r>
              <a:rPr lang="en-CA" sz="2400" dirty="0" smtClean="0"/>
              <a:t> </a:t>
            </a:r>
            <a:endParaRPr lang="en-CA" sz="2400" dirty="0">
              <a:solidFill>
                <a:srgbClr val="92D05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 lot of MATLAB programmers!</a:t>
            </a:r>
            <a:endParaRPr lang="en-CA" dirty="0"/>
          </a:p>
        </p:txBody>
      </p:sp>
      <p:sp>
        <p:nvSpPr>
          <p:cNvPr id="6" name="Content Placeholder 5"/>
          <p:cNvSpPr>
            <a:spLocks noGrp="1"/>
          </p:cNvSpPr>
          <p:nvPr>
            <p:ph idx="1"/>
          </p:nvPr>
        </p:nvSpPr>
        <p:spPr/>
        <p:txBody>
          <a:bodyPr>
            <a:normAutofit/>
          </a:bodyPr>
          <a:lstStyle/>
          <a:p>
            <a:r>
              <a:rPr lang="en-CA" dirty="0" smtClean="0"/>
              <a:t>Started as an interface to standard FORTRAN libraries for use by students....  but now</a:t>
            </a:r>
          </a:p>
          <a:p>
            <a:pPr lvl="1"/>
            <a:r>
              <a:rPr lang="en-CA" dirty="0" smtClean="0"/>
              <a:t>1 million MATLAB programmers in 2004, number doubling every 1.5 to 2 years.</a:t>
            </a:r>
          </a:p>
          <a:p>
            <a:pPr lvl="1"/>
            <a:r>
              <a:rPr lang="en-CA" dirty="0" smtClean="0"/>
              <a:t>over 1200 MATLAB/</a:t>
            </a:r>
            <a:r>
              <a:rPr lang="en-CA" dirty="0" err="1" smtClean="0"/>
              <a:t>Simulink</a:t>
            </a:r>
            <a:r>
              <a:rPr lang="en-CA" dirty="0" smtClean="0"/>
              <a:t> books</a:t>
            </a:r>
          </a:p>
          <a:p>
            <a:pPr lvl="1"/>
            <a:r>
              <a:rPr lang="en-CA" dirty="0" smtClean="0"/>
              <a:t>used in many sciences and engineering disciplines</a:t>
            </a:r>
          </a:p>
          <a:p>
            <a:r>
              <a:rPr lang="en-CA" dirty="0" smtClean="0"/>
              <a:t>Even more “unofficial” MATLAB programmers including those using  free systems such as Octave or </a:t>
            </a:r>
            <a:r>
              <a:rPr lang="en-CA" dirty="0" err="1" smtClean="0"/>
              <a:t>SciLab</a:t>
            </a:r>
            <a:r>
              <a:rPr lang="en-CA" dirty="0" smtClean="0"/>
              <a:t>.</a:t>
            </a:r>
            <a:endParaRPr lang="en-CA" dirty="0"/>
          </a:p>
        </p:txBody>
      </p:sp>
      <p:sp>
        <p:nvSpPr>
          <p:cNvPr id="2" name="Date Placeholder 1"/>
          <p:cNvSpPr>
            <a:spLocks noGrp="1"/>
          </p:cNvSpPr>
          <p:nvPr>
            <p:ph type="dt" sz="half" idx="10"/>
          </p:nvPr>
        </p:nvSpPr>
        <p:spPr/>
        <p:txBody>
          <a:bodyPr/>
          <a:lstStyle/>
          <a:p>
            <a:fld id="{9D77B661-E4B8-4830-8B32-0A44633E10F7}"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smtClean="0"/>
              <a:t>Intro - </a:t>
            </a:r>
            <a:fld id="{ECE31B81-7C2C-4D8B-B6F0-1768517459BF}" type="slidenum">
              <a:rPr lang="en-US" smtClean="0"/>
              <a:pPr/>
              <a:t>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xtEditorScript.JPG"/>
          <p:cNvPicPr>
            <a:picLocks noChangeAspect="1"/>
          </p:cNvPicPr>
          <p:nvPr/>
        </p:nvPicPr>
        <p:blipFill>
          <a:blip r:embed="rId6" cstate="print"/>
          <a:stretch>
            <a:fillRect/>
          </a:stretch>
        </p:blipFill>
        <p:spPr>
          <a:xfrm>
            <a:off x="179512" y="404664"/>
            <a:ext cx="3946916" cy="2827427"/>
          </a:xfrm>
          <a:prstGeom prst="rect">
            <a:avLst/>
          </a:prstGeom>
        </p:spPr>
      </p:pic>
      <p:sp>
        <p:nvSpPr>
          <p:cNvPr id="3" name="Slide Number Placeholder 2"/>
          <p:cNvSpPr>
            <a:spLocks noGrp="1"/>
          </p:cNvSpPr>
          <p:nvPr>
            <p:ph type="sldNum" sz="quarter" idx="12"/>
          </p:nvPr>
        </p:nvSpPr>
        <p:spPr/>
        <p:txBody>
          <a:bodyPr/>
          <a:lstStyle/>
          <a:p>
            <a:fld id="{E1ACA1A9-5D0D-4912-8B92-F352DF36540E}" type="slidenum">
              <a:rPr lang="en-CA" smtClean="0"/>
              <a:pPr/>
              <a:t>50</a:t>
            </a:fld>
            <a:endParaRPr lang="en-CA" dirty="0"/>
          </a:p>
        </p:txBody>
      </p:sp>
      <p:pic>
        <p:nvPicPr>
          <p:cNvPr id="27" name="Picture 26"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bwMode="auto">
          <a:xfrm>
            <a:off x="896473" y="5979912"/>
            <a:ext cx="3816430" cy="376438"/>
          </a:xfrm>
          <a:prstGeom prst="rect">
            <a:avLst/>
          </a:prstGeom>
          <a:noFill/>
          <a:ln w="44450" cap="flat" cmpd="sng" algn="ctr">
            <a:solidFill>
              <a:schemeClr val="tx1"/>
            </a:solidFill>
            <a:prstDash val="solid"/>
            <a:round/>
            <a:headEnd type="none" w="med" len="med"/>
            <a:tailEnd type="none" w="med" len="med"/>
          </a:ln>
          <a:effectLst/>
        </p:spPr>
      </p:pic>
      <p:pic>
        <p:nvPicPr>
          <p:cNvPr id="29" name="Picture 28" descr="TP_tmp.emf"/>
          <p:cNvPicPr>
            <a:picLocks noChangeAspect="1"/>
          </p:cNvPicPr>
          <p:nvPr>
            <p:custDataLst>
              <p:tags r:id="rId2"/>
            </p:custDataLst>
          </p:nvPr>
        </p:nvPicPr>
        <p:blipFill>
          <a:blip r:embed="rId8" cstate="print"/>
          <a:stretch>
            <a:fillRect/>
          </a:stretch>
        </p:blipFill>
        <p:spPr bwMode="auto">
          <a:xfrm>
            <a:off x="896473" y="3861048"/>
            <a:ext cx="6342941" cy="1719725"/>
          </a:xfrm>
          <a:prstGeom prst="rect">
            <a:avLst/>
          </a:prstGeom>
          <a:noFill/>
          <a:ln w="44450" cap="flat" cmpd="sng" algn="ctr">
            <a:solidFill>
              <a:schemeClr val="tx1"/>
            </a:solidFill>
            <a:prstDash val="solid"/>
            <a:round/>
            <a:headEnd type="none" w="med" len="med"/>
            <a:tailEnd type="none" w="med" len="med"/>
          </a:ln>
          <a:effectLst/>
        </p:spPr>
      </p:pic>
      <p:sp>
        <p:nvSpPr>
          <p:cNvPr id="11" name="TextBox 10"/>
          <p:cNvSpPr txBox="1"/>
          <p:nvPr/>
        </p:nvSpPr>
        <p:spPr>
          <a:xfrm>
            <a:off x="6012162" y="764704"/>
            <a:ext cx="3131840" cy="400110"/>
          </a:xfrm>
          <a:prstGeom prst="rect">
            <a:avLst/>
          </a:prstGeom>
          <a:noFill/>
        </p:spPr>
        <p:txBody>
          <a:bodyPr wrap="square" rtlCol="0">
            <a:spAutoFit/>
          </a:bodyPr>
          <a:lstStyle/>
          <a:p>
            <a:r>
              <a:rPr lang="en-CA" sz="2000" dirty="0" smtClean="0"/>
              <a:t>{(</a:t>
            </a:r>
            <a:r>
              <a:rPr lang="en-CA" sz="2000" dirty="0" err="1" smtClean="0"/>
              <a:t>r,MAYVAR</a:t>
            </a:r>
            <a:r>
              <a:rPr lang="en-CA" sz="2000" dirty="0" smtClean="0"/>
              <a:t>),(</a:t>
            </a:r>
            <a:r>
              <a:rPr lang="en-CA" sz="2000" dirty="0" err="1" smtClean="0"/>
              <a:t>i,MAYVAR</a:t>
            </a:r>
            <a:r>
              <a:rPr lang="en-CA" sz="2000" dirty="0" smtClean="0"/>
              <a:t>)}</a:t>
            </a:r>
            <a:endParaRPr lang="en-CA" sz="2000" dirty="0"/>
          </a:p>
        </p:txBody>
      </p:sp>
      <p:sp>
        <p:nvSpPr>
          <p:cNvPr id="12" name="TextBox 11"/>
          <p:cNvSpPr txBox="1"/>
          <p:nvPr/>
        </p:nvSpPr>
        <p:spPr>
          <a:xfrm>
            <a:off x="5940152" y="1412776"/>
            <a:ext cx="3203848" cy="400110"/>
          </a:xfrm>
          <a:prstGeom prst="rect">
            <a:avLst/>
          </a:prstGeom>
          <a:noFill/>
        </p:spPr>
        <p:txBody>
          <a:bodyPr wrap="square" rtlCol="0">
            <a:spAutoFit/>
          </a:bodyPr>
          <a:lstStyle/>
          <a:p>
            <a:r>
              <a:rPr lang="en-CA" sz="2000" dirty="0" smtClean="0"/>
              <a:t>{(</a:t>
            </a:r>
            <a:r>
              <a:rPr lang="en-CA" sz="2000" dirty="0" err="1" smtClean="0"/>
              <a:t>r,MAYVAR</a:t>
            </a:r>
            <a:r>
              <a:rPr lang="en-CA" sz="2000" dirty="0" smtClean="0"/>
              <a:t>),(</a:t>
            </a:r>
            <a:r>
              <a:rPr lang="en-CA" sz="2000" dirty="0" err="1" smtClean="0"/>
              <a:t>i,MAYVAR</a:t>
            </a:r>
            <a:r>
              <a:rPr lang="en-CA" sz="2000" dirty="0" smtClean="0"/>
              <a:t>)}</a:t>
            </a:r>
            <a:endParaRPr lang="en-CA" sz="2000" dirty="0"/>
          </a:p>
        </p:txBody>
      </p:sp>
      <p:sp>
        <p:nvSpPr>
          <p:cNvPr id="13" name="TextBox 12"/>
          <p:cNvSpPr txBox="1"/>
          <p:nvPr/>
        </p:nvSpPr>
        <p:spPr>
          <a:xfrm>
            <a:off x="7380312" y="5229200"/>
            <a:ext cx="1512168" cy="369332"/>
          </a:xfrm>
          <a:prstGeom prst="rect">
            <a:avLst/>
          </a:prstGeom>
          <a:noFill/>
        </p:spPr>
        <p:txBody>
          <a:bodyPr wrap="square" rtlCol="0">
            <a:spAutoFit/>
          </a:bodyPr>
          <a:lstStyle/>
          <a:p>
            <a:r>
              <a:rPr lang="en-CA" dirty="0" smtClean="0"/>
              <a:t>READ RULE</a:t>
            </a:r>
            <a:endParaRPr lang="en-CA" dirty="0"/>
          </a:p>
        </p:txBody>
      </p:sp>
      <p:sp>
        <p:nvSpPr>
          <p:cNvPr id="14" name="TextBox 13"/>
          <p:cNvSpPr txBox="1"/>
          <p:nvPr/>
        </p:nvSpPr>
        <p:spPr>
          <a:xfrm>
            <a:off x="5004048" y="6021288"/>
            <a:ext cx="1944216" cy="369332"/>
          </a:xfrm>
          <a:prstGeom prst="rect">
            <a:avLst/>
          </a:prstGeom>
          <a:noFill/>
        </p:spPr>
        <p:txBody>
          <a:bodyPr wrap="square" rtlCol="0">
            <a:spAutoFit/>
          </a:bodyPr>
          <a:lstStyle/>
          <a:p>
            <a:r>
              <a:rPr lang="en-CA" dirty="0" smtClean="0"/>
              <a:t>WRITE RULE</a:t>
            </a:r>
            <a:endParaRPr lang="en-CA" dirty="0"/>
          </a:p>
        </p:txBody>
      </p:sp>
      <p:sp>
        <p:nvSpPr>
          <p:cNvPr id="15" name="TextBox 14"/>
          <p:cNvSpPr txBox="1"/>
          <p:nvPr/>
        </p:nvSpPr>
        <p:spPr>
          <a:xfrm>
            <a:off x="6012161" y="2396787"/>
            <a:ext cx="2952328" cy="400110"/>
          </a:xfrm>
          <a:prstGeom prst="rect">
            <a:avLst/>
          </a:prstGeom>
          <a:noFill/>
        </p:spPr>
        <p:txBody>
          <a:bodyPr wrap="square" rtlCol="0">
            <a:spAutoFit/>
          </a:bodyPr>
          <a:lstStyle/>
          <a:p>
            <a:r>
              <a:rPr lang="en-CA" sz="2000" dirty="0" smtClean="0"/>
              <a:t>{(</a:t>
            </a:r>
            <a:r>
              <a:rPr lang="en-CA" sz="2000" dirty="0" err="1" smtClean="0"/>
              <a:t>r,MAYVAR</a:t>
            </a:r>
            <a:r>
              <a:rPr lang="en-CA" sz="2000" dirty="0" smtClean="0"/>
              <a:t>),(</a:t>
            </a:r>
            <a:r>
              <a:rPr lang="en-CA" sz="2000" dirty="0" err="1" smtClean="0"/>
              <a:t>i,VAR</a:t>
            </a:r>
            <a:r>
              <a:rPr lang="en-CA" sz="2000" dirty="0" smtClean="0"/>
              <a:t>)}</a:t>
            </a:r>
            <a:endParaRPr lang="en-CA" sz="2000" dirty="0"/>
          </a:p>
        </p:txBody>
      </p:sp>
      <p:cxnSp>
        <p:nvCxnSpPr>
          <p:cNvPr id="17" name="Straight Arrow Connector 16"/>
          <p:cNvCxnSpPr>
            <a:endCxn id="20" idx="3"/>
          </p:cNvCxnSpPr>
          <p:nvPr/>
        </p:nvCxnSpPr>
        <p:spPr>
          <a:xfrm rot="10800000" flipV="1">
            <a:off x="4126428" y="995538"/>
            <a:ext cx="1957740" cy="8228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2555776" y="1700807"/>
            <a:ext cx="3456384" cy="5040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1"/>
          </p:cNvCxnSpPr>
          <p:nvPr/>
        </p:nvCxnSpPr>
        <p:spPr>
          <a:xfrm rot="10800000">
            <a:off x="1763691" y="2204864"/>
            <a:ext cx="4248471" cy="3919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1"/>
          </p:cNvCxnSpPr>
          <p:nvPr/>
        </p:nvCxnSpPr>
        <p:spPr>
          <a:xfrm rot="10800000">
            <a:off x="1763689" y="2636912"/>
            <a:ext cx="4248473" cy="7189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12161" y="3155779"/>
            <a:ext cx="2952328" cy="400110"/>
          </a:xfrm>
          <a:prstGeom prst="rect">
            <a:avLst/>
          </a:prstGeom>
          <a:noFill/>
        </p:spPr>
        <p:txBody>
          <a:bodyPr wrap="square" rtlCol="0">
            <a:spAutoFit/>
          </a:bodyPr>
          <a:lstStyle/>
          <a:p>
            <a:r>
              <a:rPr lang="en-CA" sz="2000" dirty="0" smtClean="0"/>
              <a:t>{(</a:t>
            </a:r>
            <a:r>
              <a:rPr lang="en-CA" sz="2000" dirty="0" err="1" smtClean="0"/>
              <a:t>r,VAR</a:t>
            </a:r>
            <a:r>
              <a:rPr lang="en-CA" sz="2000" dirty="0" smtClean="0"/>
              <a:t>),(</a:t>
            </a:r>
            <a:r>
              <a:rPr lang="en-CA" sz="2000" dirty="0" err="1" smtClean="0"/>
              <a:t>i,VAR</a:t>
            </a:r>
            <a:r>
              <a:rPr lang="en-CA" sz="2000" dirty="0" smtClean="0"/>
              <a:t>)}</a:t>
            </a:r>
            <a:endParaRPr lang="en-CA" sz="2000" dirty="0"/>
          </a:p>
        </p:txBody>
      </p:sp>
      <p:pic>
        <p:nvPicPr>
          <p:cNvPr id="28" name="Picture 27" descr="TP_tmp.png"/>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bwMode="auto">
          <a:xfrm>
            <a:off x="466136" y="3861048"/>
            <a:ext cx="7361485" cy="1512746"/>
          </a:xfrm>
          <a:prstGeom prst="rect">
            <a:avLst/>
          </a:prstGeom>
          <a:noFill/>
          <a:ln w="44450" cap="flat" cmpd="sng" algn="ctr">
            <a:solidFill>
              <a:schemeClr val="tx1"/>
            </a:solidFill>
            <a:prstDash val="solid"/>
            <a:round/>
            <a:headEnd type="none" w="med" len="med"/>
            <a:tailEnd type="none" w="med" len="med"/>
          </a:ln>
          <a:effectLst/>
        </p:spPr>
      </p:pic>
      <p:sp>
        <p:nvSpPr>
          <p:cNvPr id="21" name="Date Placeholder 20"/>
          <p:cNvSpPr>
            <a:spLocks noGrp="1"/>
          </p:cNvSpPr>
          <p:nvPr>
            <p:ph type="dt" sz="half" idx="10"/>
          </p:nvPr>
        </p:nvSpPr>
        <p:spPr/>
        <p:txBody>
          <a:bodyPr/>
          <a:lstStyle/>
          <a:p>
            <a:fld id="{EB284CBC-8073-4BDD-978A-B5AB8E6F202C}" type="datetime1">
              <a:rPr lang="en-US" smtClean="0"/>
              <a:pPr/>
              <a:t>7/1/2011</a:t>
            </a:fld>
            <a:endParaRPr lang="en-US"/>
          </a:p>
        </p:txBody>
      </p:sp>
      <p:sp>
        <p:nvSpPr>
          <p:cNvPr id="22" name="Footer Placeholder 21"/>
          <p:cNvSpPr>
            <a:spLocks noGrp="1"/>
          </p:cNvSpPr>
          <p:nvPr>
            <p:ph type="ftr" sz="quarter" idx="11"/>
          </p:nvPr>
        </p:nvSpPr>
        <p:spPr/>
        <p:txBody>
          <a:bodyPr/>
          <a:lstStyle/>
          <a:p>
            <a:r>
              <a:rPr lang="en-US" smtClean="0"/>
              <a:t>McLab, Laurie Hendren, Leverhulme Lecture</a:t>
            </a:r>
            <a:endParaRPr lang="en-US" dirty="0"/>
          </a:p>
        </p:txBody>
      </p:sp>
      <p:sp>
        <p:nvSpPr>
          <p:cNvPr id="30" name="TextBox 29"/>
          <p:cNvSpPr txBox="1"/>
          <p:nvPr/>
        </p:nvSpPr>
        <p:spPr>
          <a:xfrm>
            <a:off x="6144344" y="2755669"/>
            <a:ext cx="1607839" cy="400110"/>
          </a:xfrm>
          <a:prstGeom prst="rect">
            <a:avLst/>
          </a:prstGeom>
          <a:noFill/>
        </p:spPr>
        <p:txBody>
          <a:bodyPr wrap="square" rtlCol="0">
            <a:spAutoFit/>
          </a:bodyPr>
          <a:lstStyle/>
          <a:p>
            <a:r>
              <a:rPr lang="en-CA" sz="2000" dirty="0" smtClean="0">
                <a:solidFill>
                  <a:srgbClr val="FF0000"/>
                </a:solidFill>
              </a:rPr>
              <a:t>{(</a:t>
            </a:r>
            <a:r>
              <a:rPr lang="en-CA" sz="2000" dirty="0" err="1" smtClean="0">
                <a:solidFill>
                  <a:srgbClr val="FF0000"/>
                </a:solidFill>
              </a:rPr>
              <a:t>r,ID</a:t>
            </a:r>
            <a:r>
              <a:rPr lang="en-CA" sz="2000" dirty="0" smtClean="0">
                <a:solidFill>
                  <a:srgbClr val="FF0000"/>
                </a:solidFill>
              </a:rPr>
              <a:t>),(</a:t>
            </a:r>
            <a:r>
              <a:rPr lang="en-CA" sz="2000" dirty="0" err="1" smtClean="0">
                <a:solidFill>
                  <a:srgbClr val="FF0000"/>
                </a:solidFill>
              </a:rPr>
              <a:t>i,ID</a:t>
            </a:r>
            <a:r>
              <a:rPr lang="en-CA" sz="2000" dirty="0" smtClean="0">
                <a:solidFill>
                  <a:srgbClr val="FF0000"/>
                </a:solidFill>
              </a:rPr>
              <a:t>)}</a:t>
            </a:r>
            <a:endParaRPr lang="en-CA" sz="2000" dirty="0">
              <a:solidFill>
                <a:srgbClr val="FF0000"/>
              </a:solidFill>
            </a:endParaRPr>
          </a:p>
        </p:txBody>
      </p:sp>
      <p:sp>
        <p:nvSpPr>
          <p:cNvPr id="31" name="TextBox 30"/>
          <p:cNvSpPr txBox="1"/>
          <p:nvPr/>
        </p:nvSpPr>
        <p:spPr>
          <a:xfrm>
            <a:off x="6084168" y="1164814"/>
            <a:ext cx="1607839" cy="400110"/>
          </a:xfrm>
          <a:prstGeom prst="rect">
            <a:avLst/>
          </a:prstGeom>
          <a:noFill/>
        </p:spPr>
        <p:txBody>
          <a:bodyPr wrap="square" rtlCol="0">
            <a:spAutoFit/>
          </a:bodyPr>
          <a:lstStyle/>
          <a:p>
            <a:r>
              <a:rPr lang="en-CA" sz="2000" dirty="0" smtClean="0">
                <a:solidFill>
                  <a:srgbClr val="FF0000"/>
                </a:solidFill>
              </a:rPr>
              <a:t>{(</a:t>
            </a:r>
            <a:r>
              <a:rPr lang="en-CA" sz="2000" dirty="0" err="1" smtClean="0">
                <a:solidFill>
                  <a:srgbClr val="FF0000"/>
                </a:solidFill>
              </a:rPr>
              <a:t>i,ID</a:t>
            </a:r>
            <a:r>
              <a:rPr lang="en-CA" sz="2000" dirty="0" smtClean="0">
                <a:solidFill>
                  <a:srgbClr val="FF0000"/>
                </a:solidFill>
              </a:rPr>
              <a:t>)}</a:t>
            </a:r>
            <a:endParaRPr lang="en-CA" sz="2000" dirty="0">
              <a:solidFill>
                <a:srgbClr val="FF0000"/>
              </a:solidFill>
            </a:endParaRPr>
          </a:p>
        </p:txBody>
      </p:sp>
      <p:cxnSp>
        <p:nvCxnSpPr>
          <p:cNvPr id="37" name="Straight Connector 36"/>
          <p:cNvCxnSpPr>
            <a:stCxn id="11" idx="1"/>
          </p:cNvCxnSpPr>
          <p:nvPr/>
        </p:nvCxnSpPr>
        <p:spPr>
          <a:xfrm rot="10800000" flipH="1" flipV="1">
            <a:off x="6012162" y="964759"/>
            <a:ext cx="2674638" cy="3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H="1" flipV="1">
            <a:off x="5940152" y="1564924"/>
            <a:ext cx="2674638" cy="3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42993" y="2566065"/>
            <a:ext cx="2186607" cy="3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42993" y="3325057"/>
            <a:ext cx="1709190" cy="3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84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3" grpId="1"/>
      <p:bldP spid="14" grpId="0"/>
      <p:bldP spid="14" grpId="1"/>
      <p:bldP spid="15" grpId="0"/>
      <p:bldP spid="24" grpId="0"/>
      <p:bldP spid="30" grpId="0"/>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Problems with MATLAB 7 kind analysis</a:t>
            </a:r>
            <a:endParaRPr lang="en-CA" dirty="0"/>
          </a:p>
        </p:txBody>
      </p:sp>
      <p:sp>
        <p:nvSpPr>
          <p:cNvPr id="6" name="Content Placeholder 5"/>
          <p:cNvSpPr>
            <a:spLocks noGrp="1"/>
          </p:cNvSpPr>
          <p:nvPr>
            <p:ph idx="1"/>
          </p:nvPr>
        </p:nvSpPr>
        <p:spPr/>
        <p:txBody>
          <a:bodyPr/>
          <a:lstStyle/>
          <a:p>
            <a:r>
              <a:rPr lang="en-CA" dirty="0" smtClean="0"/>
              <a:t>apparently not clearly documented,  in some ways just a side-effect of a JIT implementation decision</a:t>
            </a:r>
          </a:p>
          <a:p>
            <a:r>
              <a:rPr lang="en-CA" dirty="0" smtClean="0"/>
              <a:t> without a clear specification, confusing for the programmer and compiler/tool developer</a:t>
            </a:r>
          </a:p>
          <a:p>
            <a:r>
              <a:rPr lang="en-CA" dirty="0" smtClean="0"/>
              <a:t>loses almost all information about variables in scripts</a:t>
            </a:r>
          </a:p>
          <a:p>
            <a:r>
              <a:rPr lang="en-CA" dirty="0" smtClean="0"/>
              <a:t>some strange anomalies due to a "traversal-sensitive" analysis</a:t>
            </a:r>
          </a:p>
          <a:p>
            <a:pPr>
              <a:buNone/>
            </a:pPr>
            <a:endParaRPr lang="en-CA" dirty="0"/>
          </a:p>
        </p:txBody>
      </p:sp>
      <p:sp>
        <p:nvSpPr>
          <p:cNvPr id="2" name="Date Placeholder 1"/>
          <p:cNvSpPr>
            <a:spLocks noGrp="1"/>
          </p:cNvSpPr>
          <p:nvPr>
            <p:ph type="dt" sz="half" idx="10"/>
          </p:nvPr>
        </p:nvSpPr>
        <p:spPr/>
        <p:txBody>
          <a:bodyPr/>
          <a:lstStyle/>
          <a:p>
            <a:fld id="{00EB0325-4D09-410E-9E1B-88A0806B7CFB}"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smtClean="0"/>
              <a:t>Kind - </a:t>
            </a:r>
            <a:fld id="{ECE31B81-7C2C-4D8B-B6F0-1768517459BF}" type="slidenum">
              <a:rPr lang="en-US" smtClean="0"/>
              <a:pPr/>
              <a:t>51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Anomalies </a:t>
            </a:r>
            <a:endParaRPr lang="en-CA" dirty="0"/>
          </a:p>
        </p:txBody>
      </p:sp>
      <p:sp>
        <p:nvSpPr>
          <p:cNvPr id="4" name="Date Placeholder 3"/>
          <p:cNvSpPr>
            <a:spLocks noGrp="1"/>
          </p:cNvSpPr>
          <p:nvPr>
            <p:ph type="dt" sz="half" idx="10"/>
          </p:nvPr>
        </p:nvSpPr>
        <p:spPr/>
        <p:txBody>
          <a:bodyPr/>
          <a:lstStyle/>
          <a:p>
            <a:fld id="{5902E1ED-3F8B-41D6-BB7D-7C05D4CBEDB2}"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52</a:t>
            </a:fld>
            <a:endParaRPr lang="en-US" dirty="0"/>
          </a:p>
        </p:txBody>
      </p:sp>
      <p:graphicFrame>
        <p:nvGraphicFramePr>
          <p:cNvPr id="9" name="Table 8"/>
          <p:cNvGraphicFramePr>
            <a:graphicFrameLocks noGrp="1"/>
          </p:cNvGraphicFramePr>
          <p:nvPr/>
        </p:nvGraphicFramePr>
        <p:xfrm>
          <a:off x="762000" y="1397000"/>
          <a:ext cx="7924800" cy="1828800"/>
        </p:xfrm>
        <a:graphic>
          <a:graphicData uri="http://schemas.openxmlformats.org/drawingml/2006/table">
            <a:tbl>
              <a:tblPr firstRow="1" bandRow="1">
                <a:tableStyleId>{5C22544A-7EE6-4342-B048-85BDC9FD1C3A}</a:tableStyleId>
              </a:tblPr>
              <a:tblGrid>
                <a:gridCol w="3962400"/>
                <a:gridCol w="3962400"/>
              </a:tblGrid>
              <a:tr h="370840">
                <a:tc>
                  <a:txBody>
                    <a:bodyPr/>
                    <a:lstStyle/>
                    <a:p>
                      <a:r>
                        <a:rPr lang="en-CA" sz="2400" dirty="0" smtClean="0">
                          <a:solidFill>
                            <a:schemeClr val="tx1">
                              <a:lumMod val="95000"/>
                              <a:lumOff val="5000"/>
                            </a:schemeClr>
                          </a:solidFill>
                        </a:rPr>
                        <a:t>if ( exp</a:t>
                      </a:r>
                      <a:r>
                        <a:rPr lang="en-CA" sz="2400" baseline="0" dirty="0" smtClean="0">
                          <a:solidFill>
                            <a:schemeClr val="tx1">
                              <a:lumMod val="95000"/>
                              <a:lumOff val="5000"/>
                            </a:schemeClr>
                          </a:solidFill>
                        </a:rPr>
                        <a:t> )</a:t>
                      </a:r>
                    </a:p>
                    <a:p>
                      <a:r>
                        <a:rPr lang="en-CA" sz="2400" baseline="0" dirty="0" smtClean="0">
                          <a:solidFill>
                            <a:schemeClr val="tx1">
                              <a:lumMod val="95000"/>
                              <a:lumOff val="5000"/>
                            </a:schemeClr>
                          </a:solidFill>
                        </a:rPr>
                        <a:t>  ... = sum(10);    </a:t>
                      </a:r>
                      <a:r>
                        <a:rPr lang="en-CA" sz="2400" baseline="0" dirty="0" smtClean="0">
                          <a:solidFill>
                            <a:srgbClr val="FF0000"/>
                          </a:solidFill>
                        </a:rPr>
                        <a:t> (</a:t>
                      </a:r>
                      <a:r>
                        <a:rPr lang="en-CA" sz="2400" baseline="0" dirty="0" err="1" smtClean="0">
                          <a:solidFill>
                            <a:srgbClr val="FF0000"/>
                          </a:solidFill>
                        </a:rPr>
                        <a:t>sum,FN</a:t>
                      </a:r>
                      <a:r>
                        <a:rPr lang="en-CA" sz="2400" baseline="0" dirty="0" smtClean="0">
                          <a:solidFill>
                            <a:srgbClr val="FF0000"/>
                          </a:solidFill>
                        </a:rPr>
                        <a:t>)</a:t>
                      </a:r>
                    </a:p>
                    <a:p>
                      <a:r>
                        <a:rPr lang="en-CA" sz="2400" baseline="0" dirty="0" smtClean="0">
                          <a:solidFill>
                            <a:schemeClr val="tx1">
                              <a:lumMod val="95000"/>
                              <a:lumOff val="5000"/>
                            </a:schemeClr>
                          </a:solidFill>
                        </a:rPr>
                        <a:t>else</a:t>
                      </a:r>
                    </a:p>
                    <a:p>
                      <a:r>
                        <a:rPr lang="en-CA" sz="2400" baseline="0" dirty="0" smtClean="0">
                          <a:solidFill>
                            <a:schemeClr val="tx1">
                              <a:lumMod val="95000"/>
                              <a:lumOff val="5000"/>
                            </a:schemeClr>
                          </a:solidFill>
                        </a:rPr>
                        <a:t>   sum(10) = ...;    </a:t>
                      </a:r>
                      <a:r>
                        <a:rPr lang="en-CA" sz="2400" baseline="0" dirty="0" smtClean="0">
                          <a:solidFill>
                            <a:srgbClr val="FF0000"/>
                          </a:solidFill>
                        </a:rPr>
                        <a:t>*error*</a:t>
                      </a:r>
                      <a:endParaRPr lang="en-CA" sz="2400" dirty="0">
                        <a:solidFill>
                          <a:srgbClr val="FF0000"/>
                        </a:solidFill>
                      </a:endParaRPr>
                    </a:p>
                  </a:txBody>
                  <a:tcPr>
                    <a:solidFill>
                      <a:schemeClr val="tx2">
                        <a:lumMod val="20000"/>
                        <a:lumOff val="80000"/>
                      </a:schemeClr>
                    </a:solidFill>
                  </a:tcPr>
                </a:tc>
                <a:tc>
                  <a:txBody>
                    <a:bodyPr/>
                    <a:lstStyle/>
                    <a:p>
                      <a:r>
                        <a:rPr lang="en-CA" sz="2400" dirty="0" smtClean="0">
                          <a:solidFill>
                            <a:schemeClr val="tx1">
                              <a:lumMod val="95000"/>
                              <a:lumOff val="5000"/>
                            </a:schemeClr>
                          </a:solidFill>
                        </a:rPr>
                        <a:t>if ( ~exp</a:t>
                      </a:r>
                      <a:r>
                        <a:rPr lang="en-CA" sz="2400" baseline="0" dirty="0" smtClean="0">
                          <a:solidFill>
                            <a:schemeClr val="tx1">
                              <a:lumMod val="95000"/>
                              <a:lumOff val="5000"/>
                            </a:schemeClr>
                          </a:solidFill>
                        </a:rPr>
                        <a:t> )</a:t>
                      </a:r>
                    </a:p>
                    <a:p>
                      <a:r>
                        <a:rPr lang="en-CA" sz="2400" baseline="0" dirty="0" smtClean="0">
                          <a:solidFill>
                            <a:schemeClr val="tx1">
                              <a:lumMod val="95000"/>
                              <a:lumOff val="5000"/>
                            </a:schemeClr>
                          </a:solidFill>
                        </a:rPr>
                        <a:t>    sum(10) = ... ;   </a:t>
                      </a:r>
                      <a:r>
                        <a:rPr lang="en-CA" sz="2400" baseline="0" dirty="0" smtClean="0">
                          <a:solidFill>
                            <a:srgbClr val="FF0000"/>
                          </a:solidFill>
                        </a:rPr>
                        <a:t> (</a:t>
                      </a:r>
                      <a:r>
                        <a:rPr lang="en-CA" sz="2400" baseline="0" dirty="0" err="1" smtClean="0">
                          <a:solidFill>
                            <a:srgbClr val="FF0000"/>
                          </a:solidFill>
                        </a:rPr>
                        <a:t>sum,VAR</a:t>
                      </a:r>
                      <a:r>
                        <a:rPr lang="en-CA" sz="2400" baseline="0" dirty="0" smtClean="0">
                          <a:solidFill>
                            <a:srgbClr val="FF0000"/>
                          </a:solidFill>
                        </a:rPr>
                        <a:t>)</a:t>
                      </a:r>
                    </a:p>
                    <a:p>
                      <a:r>
                        <a:rPr lang="en-CA" sz="2400" baseline="0" dirty="0" smtClean="0">
                          <a:solidFill>
                            <a:schemeClr val="tx1">
                              <a:lumMod val="95000"/>
                              <a:lumOff val="5000"/>
                            </a:schemeClr>
                          </a:solidFill>
                        </a:rPr>
                        <a:t>else</a:t>
                      </a:r>
                    </a:p>
                    <a:p>
                      <a:r>
                        <a:rPr lang="en-CA" sz="2400" baseline="0" dirty="0" smtClean="0">
                          <a:solidFill>
                            <a:schemeClr val="tx1">
                              <a:lumMod val="95000"/>
                              <a:lumOff val="5000"/>
                            </a:schemeClr>
                          </a:solidFill>
                        </a:rPr>
                        <a:t>    ... = sum(10);     </a:t>
                      </a:r>
                      <a:r>
                        <a:rPr lang="en-CA" sz="2400" baseline="0" dirty="0" smtClean="0">
                          <a:solidFill>
                            <a:srgbClr val="FF0000"/>
                          </a:solidFill>
                        </a:rPr>
                        <a:t>(</a:t>
                      </a:r>
                      <a:r>
                        <a:rPr lang="en-CA" sz="2400" baseline="0" dirty="0" err="1" smtClean="0">
                          <a:solidFill>
                            <a:srgbClr val="FF0000"/>
                          </a:solidFill>
                        </a:rPr>
                        <a:t>sum,VAR</a:t>
                      </a:r>
                      <a:r>
                        <a:rPr lang="en-CA" sz="2400" baseline="0" dirty="0" smtClean="0">
                          <a:solidFill>
                            <a:srgbClr val="FF0000"/>
                          </a:solidFill>
                        </a:rPr>
                        <a:t>)</a:t>
                      </a:r>
                      <a:endParaRPr lang="en-CA" sz="2400" dirty="0" smtClean="0">
                        <a:solidFill>
                          <a:srgbClr val="FF0000"/>
                        </a:solidFill>
                      </a:endParaRPr>
                    </a:p>
                    <a:p>
                      <a:endParaRPr lang="en-CA" dirty="0"/>
                    </a:p>
                  </a:txBody>
                  <a:tcPr>
                    <a:solidFill>
                      <a:schemeClr val="tx2">
                        <a:lumMod val="20000"/>
                        <a:lumOff val="80000"/>
                      </a:schemeClr>
                    </a:solidFill>
                  </a:tcPr>
                </a:tc>
              </a:tr>
            </a:tbl>
          </a:graphicData>
        </a:graphic>
      </p:graphicFrame>
      <p:graphicFrame>
        <p:nvGraphicFramePr>
          <p:cNvPr id="11" name="Table 10"/>
          <p:cNvGraphicFramePr>
            <a:graphicFrameLocks noGrp="1"/>
          </p:cNvGraphicFramePr>
          <p:nvPr/>
        </p:nvGraphicFramePr>
        <p:xfrm>
          <a:off x="1600200" y="3962400"/>
          <a:ext cx="6477000" cy="1554480"/>
        </p:xfrm>
        <a:graphic>
          <a:graphicData uri="http://schemas.openxmlformats.org/drawingml/2006/table">
            <a:tbl>
              <a:tblPr firstRow="1" bandRow="1">
                <a:tableStyleId>{5C22544A-7EE6-4342-B048-85BDC9FD1C3A}</a:tableStyleId>
              </a:tblPr>
              <a:tblGrid>
                <a:gridCol w="3238500"/>
                <a:gridCol w="3238500"/>
              </a:tblGrid>
              <a:tr h="370840">
                <a:tc>
                  <a:txBody>
                    <a:bodyPr/>
                    <a:lstStyle/>
                    <a:p>
                      <a:r>
                        <a:rPr lang="en-CA" sz="2400" baseline="0" dirty="0" smtClean="0">
                          <a:solidFill>
                            <a:schemeClr val="tx1">
                              <a:lumMod val="95000"/>
                              <a:lumOff val="5000"/>
                            </a:schemeClr>
                          </a:solidFill>
                        </a:rPr>
                        <a:t>size(size(10)) = ...</a:t>
                      </a:r>
                    </a:p>
                    <a:p>
                      <a:r>
                        <a:rPr lang="en-CA" sz="2400" baseline="0" dirty="0" smtClean="0">
                          <a:solidFill>
                            <a:srgbClr val="FF0000"/>
                          </a:solidFill>
                        </a:rPr>
                        <a:t>(</a:t>
                      </a:r>
                      <a:r>
                        <a:rPr lang="en-CA" sz="2400" baseline="0" dirty="0" err="1" smtClean="0">
                          <a:solidFill>
                            <a:srgbClr val="FF0000"/>
                          </a:solidFill>
                        </a:rPr>
                        <a:t>size,VAR</a:t>
                      </a:r>
                      <a:r>
                        <a:rPr lang="en-CA" sz="2400" baseline="0" dirty="0" smtClean="0">
                          <a:solidFill>
                            <a:srgbClr val="FF0000"/>
                          </a:solidFill>
                        </a:rPr>
                        <a:t>)</a:t>
                      </a:r>
                    </a:p>
                    <a:p>
                      <a:r>
                        <a:rPr lang="en-CA" sz="2400" baseline="0" dirty="0" smtClean="0">
                          <a:solidFill>
                            <a:srgbClr val="FF0000"/>
                          </a:solidFill>
                        </a:rPr>
                        <a:t>        (size, VAR)</a:t>
                      </a:r>
                    </a:p>
                    <a:p>
                      <a:endParaRPr lang="en-CA" sz="2400" baseline="0" dirty="0" smtClean="0">
                        <a:solidFill>
                          <a:schemeClr val="tx1">
                            <a:lumMod val="95000"/>
                            <a:lumOff val="5000"/>
                          </a:schemeClr>
                        </a:solidFill>
                      </a:endParaRPr>
                    </a:p>
                  </a:txBody>
                  <a:tcPr>
                    <a:solidFill>
                      <a:schemeClr val="tx2">
                        <a:lumMod val="20000"/>
                        <a:lumOff val="80000"/>
                      </a:schemeClr>
                    </a:solidFill>
                  </a:tcPr>
                </a:tc>
                <a:tc>
                  <a:txBody>
                    <a:bodyPr/>
                    <a:lstStyle/>
                    <a:p>
                      <a:r>
                        <a:rPr lang="en-CA" sz="2400" baseline="0" dirty="0" smtClean="0">
                          <a:solidFill>
                            <a:schemeClr val="tx1">
                              <a:lumMod val="95000"/>
                              <a:lumOff val="5000"/>
                            </a:schemeClr>
                          </a:solidFill>
                        </a:rPr>
                        <a:t>t = size(10);   </a:t>
                      </a:r>
                      <a:r>
                        <a:rPr lang="en-CA" sz="2400" baseline="0" dirty="0" smtClean="0">
                          <a:solidFill>
                            <a:srgbClr val="FF0000"/>
                          </a:solidFill>
                        </a:rPr>
                        <a:t>(</a:t>
                      </a:r>
                      <a:r>
                        <a:rPr lang="en-CA" sz="2400" baseline="0" dirty="0" err="1" smtClean="0">
                          <a:solidFill>
                            <a:srgbClr val="FF0000"/>
                          </a:solidFill>
                        </a:rPr>
                        <a:t>size,FN</a:t>
                      </a:r>
                      <a:r>
                        <a:rPr lang="en-CA" sz="2400" baseline="0" dirty="0" smtClean="0">
                          <a:solidFill>
                            <a:srgbClr val="FF0000"/>
                          </a:solidFill>
                        </a:rPr>
                        <a:t>)</a:t>
                      </a:r>
                    </a:p>
                    <a:p>
                      <a:r>
                        <a:rPr lang="en-CA" sz="2400" baseline="0" dirty="0" smtClean="0">
                          <a:solidFill>
                            <a:schemeClr val="tx1">
                              <a:lumMod val="95000"/>
                              <a:lumOff val="5000"/>
                            </a:schemeClr>
                          </a:solidFill>
                        </a:rPr>
                        <a:t>size(t) = ...        </a:t>
                      </a:r>
                      <a:r>
                        <a:rPr lang="en-CA" sz="2400" baseline="0" dirty="0" smtClean="0">
                          <a:solidFill>
                            <a:srgbClr val="FF0000"/>
                          </a:solidFill>
                        </a:rPr>
                        <a:t>*error*</a:t>
                      </a:r>
                      <a:endParaRPr lang="en-CA" sz="2400" dirty="0" smtClean="0">
                        <a:solidFill>
                          <a:srgbClr val="FF0000"/>
                        </a:solidFill>
                      </a:endParaRPr>
                    </a:p>
                    <a:p>
                      <a:endParaRPr lang="en-CA" dirty="0"/>
                    </a:p>
                  </a:txBody>
                  <a:tcPr>
                    <a:solidFill>
                      <a:schemeClr val="tx2">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Flow-sensitive Analysis</a:t>
            </a:r>
            <a:endParaRPr lang="en-CA" dirty="0"/>
          </a:p>
        </p:txBody>
      </p:sp>
      <p:sp>
        <p:nvSpPr>
          <p:cNvPr id="4" name="Date Placeholder 3"/>
          <p:cNvSpPr>
            <a:spLocks noGrp="1"/>
          </p:cNvSpPr>
          <p:nvPr>
            <p:ph type="dt" sz="half" idx="10"/>
          </p:nvPr>
        </p:nvSpPr>
        <p:spPr/>
        <p:txBody>
          <a:bodyPr/>
          <a:lstStyle/>
          <a:p>
            <a:fld id="{1C9A032C-7956-4173-8668-EB37422530E1}"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53</a:t>
            </a:fld>
            <a:endParaRPr lang="en-US" dirty="0"/>
          </a:p>
        </p:txBody>
      </p:sp>
      <p:graphicFrame>
        <p:nvGraphicFramePr>
          <p:cNvPr id="9" name="Table 8"/>
          <p:cNvGraphicFramePr>
            <a:graphicFrameLocks noGrp="1"/>
          </p:cNvGraphicFramePr>
          <p:nvPr/>
        </p:nvGraphicFramePr>
        <p:xfrm>
          <a:off x="685800" y="1371600"/>
          <a:ext cx="7620000" cy="1920240"/>
        </p:xfrm>
        <a:graphic>
          <a:graphicData uri="http://schemas.openxmlformats.org/drawingml/2006/table">
            <a:tbl>
              <a:tblPr firstRow="1" bandRow="1">
                <a:tableStyleId>{5C22544A-7EE6-4342-B048-85BDC9FD1C3A}</a:tableStyleId>
              </a:tblPr>
              <a:tblGrid>
                <a:gridCol w="3995854"/>
                <a:gridCol w="3624146"/>
              </a:tblGrid>
              <a:tr h="370840">
                <a:tc>
                  <a:txBody>
                    <a:bodyPr/>
                    <a:lstStyle/>
                    <a:p>
                      <a:r>
                        <a:rPr lang="en-CA" sz="2400" dirty="0" smtClean="0">
                          <a:solidFill>
                            <a:schemeClr val="tx1">
                              <a:lumMod val="95000"/>
                              <a:lumOff val="5000"/>
                            </a:schemeClr>
                          </a:solidFill>
                        </a:rPr>
                        <a:t>if ( exp</a:t>
                      </a:r>
                      <a:r>
                        <a:rPr lang="en-CA" sz="2400" baseline="0" dirty="0" smtClean="0">
                          <a:solidFill>
                            <a:schemeClr val="tx1">
                              <a:lumMod val="95000"/>
                              <a:lumOff val="5000"/>
                            </a:schemeClr>
                          </a:solidFill>
                        </a:rPr>
                        <a:t> )</a:t>
                      </a:r>
                    </a:p>
                    <a:p>
                      <a:r>
                        <a:rPr lang="en-CA" sz="2400" baseline="0" dirty="0" smtClean="0">
                          <a:solidFill>
                            <a:schemeClr val="tx1">
                              <a:lumMod val="95000"/>
                              <a:lumOff val="5000"/>
                            </a:schemeClr>
                          </a:solidFill>
                        </a:rPr>
                        <a:t>  ... = sum(10);    </a:t>
                      </a:r>
                      <a:r>
                        <a:rPr lang="en-CA" sz="2400" baseline="0" dirty="0" smtClean="0">
                          <a:solidFill>
                            <a:srgbClr val="FF0000"/>
                          </a:solidFill>
                        </a:rPr>
                        <a:t> (</a:t>
                      </a:r>
                      <a:r>
                        <a:rPr lang="en-CA" sz="2400" baseline="0" dirty="0" err="1" smtClean="0">
                          <a:solidFill>
                            <a:srgbClr val="FF0000"/>
                          </a:solidFill>
                        </a:rPr>
                        <a:t>sum,FN</a:t>
                      </a:r>
                      <a:r>
                        <a:rPr lang="en-CA" sz="2400" baseline="0" dirty="0" smtClean="0">
                          <a:solidFill>
                            <a:srgbClr val="FF0000"/>
                          </a:solidFill>
                        </a:rPr>
                        <a:t>)</a:t>
                      </a:r>
                    </a:p>
                    <a:p>
                      <a:r>
                        <a:rPr lang="en-CA" sz="2400" baseline="0" dirty="0" smtClean="0">
                          <a:solidFill>
                            <a:schemeClr val="tx1">
                              <a:lumMod val="95000"/>
                              <a:lumOff val="5000"/>
                            </a:schemeClr>
                          </a:solidFill>
                        </a:rPr>
                        <a:t>else</a:t>
                      </a:r>
                    </a:p>
                    <a:p>
                      <a:r>
                        <a:rPr lang="en-CA" sz="2400" baseline="0" dirty="0" smtClean="0">
                          <a:solidFill>
                            <a:schemeClr val="tx1">
                              <a:lumMod val="95000"/>
                              <a:lumOff val="5000"/>
                            </a:schemeClr>
                          </a:solidFill>
                        </a:rPr>
                        <a:t>   sum(10) = ...;    </a:t>
                      </a:r>
                      <a:r>
                        <a:rPr lang="en-CA" sz="2400" baseline="0" dirty="0" smtClean="0">
                          <a:solidFill>
                            <a:srgbClr val="FF0000"/>
                          </a:solidFill>
                        </a:rPr>
                        <a:t>(sum, VAR)</a:t>
                      </a:r>
                    </a:p>
                    <a:p>
                      <a:r>
                        <a:rPr lang="en-CA" sz="2400" baseline="0" dirty="0" smtClean="0">
                          <a:solidFill>
                            <a:srgbClr val="FF0000"/>
                          </a:solidFill>
                        </a:rPr>
                        <a:t>// merge,  *error*</a:t>
                      </a:r>
                      <a:endParaRPr lang="en-CA" sz="2400" dirty="0">
                        <a:solidFill>
                          <a:srgbClr val="FF0000"/>
                        </a:solidFill>
                      </a:endParaRPr>
                    </a:p>
                  </a:txBody>
                  <a:tcPr>
                    <a:solidFill>
                      <a:schemeClr val="tx2">
                        <a:lumMod val="20000"/>
                        <a:lumOff val="80000"/>
                      </a:schemeClr>
                    </a:solidFill>
                  </a:tcPr>
                </a:tc>
                <a:tc>
                  <a:txBody>
                    <a:bodyPr/>
                    <a:lstStyle/>
                    <a:p>
                      <a:r>
                        <a:rPr lang="en-CA" sz="2400" dirty="0" smtClean="0">
                          <a:solidFill>
                            <a:schemeClr val="tx1">
                              <a:lumMod val="95000"/>
                              <a:lumOff val="5000"/>
                            </a:schemeClr>
                          </a:solidFill>
                        </a:rPr>
                        <a:t>size(size(10))</a:t>
                      </a:r>
                      <a:r>
                        <a:rPr lang="en-CA" sz="2400" baseline="0" dirty="0" smtClean="0">
                          <a:solidFill>
                            <a:schemeClr val="tx1">
                              <a:lumMod val="95000"/>
                              <a:lumOff val="5000"/>
                            </a:schemeClr>
                          </a:solidFill>
                        </a:rPr>
                        <a:t> =</a:t>
                      </a:r>
                    </a:p>
                    <a:p>
                      <a:r>
                        <a:rPr lang="en-CA" sz="2400" baseline="0" dirty="0" smtClean="0">
                          <a:solidFill>
                            <a:schemeClr val="tx1">
                              <a:lumMod val="95000"/>
                              <a:lumOff val="5000"/>
                            </a:schemeClr>
                          </a:solidFill>
                        </a:rPr>
                        <a:t>        </a:t>
                      </a:r>
                      <a:r>
                        <a:rPr lang="en-CA" sz="2400" baseline="0" dirty="0" smtClean="0">
                          <a:solidFill>
                            <a:srgbClr val="FF0000"/>
                          </a:solidFill>
                        </a:rPr>
                        <a:t>(</a:t>
                      </a:r>
                      <a:r>
                        <a:rPr lang="en-CA" sz="2400" baseline="0" dirty="0" err="1" smtClean="0">
                          <a:solidFill>
                            <a:srgbClr val="FF0000"/>
                          </a:solidFill>
                        </a:rPr>
                        <a:t>size,FN</a:t>
                      </a:r>
                      <a:r>
                        <a:rPr lang="en-CA" sz="2400" baseline="0" dirty="0" smtClean="0">
                          <a:solidFill>
                            <a:srgbClr val="FF0000"/>
                          </a:solidFill>
                        </a:rPr>
                        <a:t>)</a:t>
                      </a:r>
                    </a:p>
                    <a:p>
                      <a:r>
                        <a:rPr lang="en-CA" sz="2400" baseline="0" dirty="0" smtClean="0">
                          <a:solidFill>
                            <a:srgbClr val="FF0000"/>
                          </a:solidFill>
                        </a:rPr>
                        <a:t> *error*</a:t>
                      </a:r>
                    </a:p>
                  </a:txBody>
                  <a:tcPr>
                    <a:solidFill>
                      <a:schemeClr val="tx2">
                        <a:lumMod val="20000"/>
                        <a:lumOff val="80000"/>
                      </a:schemeClr>
                    </a:solidFill>
                  </a:tcPr>
                </a:tc>
              </a:tr>
            </a:tbl>
          </a:graphicData>
        </a:graphic>
      </p:graphicFrame>
      <p:sp>
        <p:nvSpPr>
          <p:cNvPr id="12" name="Content Placeholder 2"/>
          <p:cNvSpPr>
            <a:spLocks noGrp="1"/>
          </p:cNvSpPr>
          <p:nvPr>
            <p:ph idx="1"/>
          </p:nvPr>
        </p:nvSpPr>
        <p:spPr>
          <a:xfrm>
            <a:off x="457200" y="3581400"/>
            <a:ext cx="8229600" cy="2774950"/>
          </a:xfrm>
        </p:spPr>
        <p:txBody>
          <a:bodyPr>
            <a:normAutofit/>
          </a:bodyPr>
          <a:lstStyle/>
          <a:p>
            <a:r>
              <a:rPr lang="en-CA" sz="2600" dirty="0" smtClean="0"/>
              <a:t>Apply a flow-sensitive analysis that merges at control-flow points.</a:t>
            </a:r>
          </a:p>
          <a:p>
            <a:pPr marL="342900" lvl="1" indent="-342900">
              <a:buFont typeface="Arial" pitchFamily="34" charset="0"/>
              <a:buChar char="•"/>
            </a:pPr>
            <a:r>
              <a:rPr lang="en-CA" sz="2600" dirty="0" smtClean="0"/>
              <a:t>Consider explicit loads to be definitions -</a:t>
            </a:r>
            <a:r>
              <a:rPr lang="en-CA" sz="2600" b="1" dirty="0" smtClean="0">
                <a:latin typeface="Courier New" pitchFamily="49" charset="0"/>
                <a:cs typeface="Courier New" pitchFamily="49" charset="0"/>
              </a:rPr>
              <a:t> </a:t>
            </a:r>
          </a:p>
          <a:p>
            <a:pPr marL="342900" lvl="1" indent="-342900">
              <a:buNone/>
            </a:pPr>
            <a:r>
              <a:rPr lang="en-CA" sz="2600" b="1" dirty="0" smtClean="0">
                <a:latin typeface="Courier New" pitchFamily="49" charset="0"/>
                <a:cs typeface="Courier New" pitchFamily="49" charset="0"/>
              </a:rPr>
              <a:t>    load (’f.mat’, ’x’) </a:t>
            </a:r>
            <a:endParaRPr lang="en-CA" sz="2600" dirty="0" smtClean="0"/>
          </a:p>
          <a:p>
            <a:r>
              <a:rPr lang="en-CA" sz="2600" dirty="0" smtClean="0"/>
              <a:t>Map final kinds for scripts using the same algorithm as for functions.</a:t>
            </a:r>
          </a:p>
          <a:p>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Flow-insensitive Analysis</a:t>
            </a:r>
            <a:endParaRPr lang="en-CA" dirty="0"/>
          </a:p>
        </p:txBody>
      </p:sp>
      <p:sp>
        <p:nvSpPr>
          <p:cNvPr id="4" name="Date Placeholder 3"/>
          <p:cNvSpPr>
            <a:spLocks noGrp="1"/>
          </p:cNvSpPr>
          <p:nvPr>
            <p:ph type="dt" sz="half" idx="10"/>
          </p:nvPr>
        </p:nvSpPr>
        <p:spPr/>
        <p:txBody>
          <a:bodyPr/>
          <a:lstStyle/>
          <a:p>
            <a:fld id="{1C9A032C-7956-4173-8668-EB37422530E1}"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54</a:t>
            </a:fld>
            <a:endParaRPr lang="en-US" dirty="0"/>
          </a:p>
        </p:txBody>
      </p:sp>
      <p:graphicFrame>
        <p:nvGraphicFramePr>
          <p:cNvPr id="9" name="Table 8"/>
          <p:cNvGraphicFramePr>
            <a:graphicFrameLocks noGrp="1"/>
          </p:cNvGraphicFramePr>
          <p:nvPr/>
        </p:nvGraphicFramePr>
        <p:xfrm>
          <a:off x="1295400" y="1367135"/>
          <a:ext cx="6248400" cy="1985666"/>
        </p:xfrm>
        <a:graphic>
          <a:graphicData uri="http://schemas.openxmlformats.org/drawingml/2006/table">
            <a:tbl>
              <a:tblPr firstRow="1" bandRow="1">
                <a:tableStyleId>{5C22544A-7EE6-4342-B048-85BDC9FD1C3A}</a:tableStyleId>
              </a:tblPr>
              <a:tblGrid>
                <a:gridCol w="3276600"/>
                <a:gridCol w="2971800"/>
              </a:tblGrid>
              <a:tr h="1985666">
                <a:tc>
                  <a:txBody>
                    <a:bodyPr/>
                    <a:lstStyle/>
                    <a:p>
                      <a:r>
                        <a:rPr lang="en-CA" sz="2400" dirty="0" smtClean="0">
                          <a:solidFill>
                            <a:schemeClr val="tx1">
                              <a:lumMod val="95000"/>
                              <a:lumOff val="5000"/>
                            </a:schemeClr>
                          </a:solidFill>
                        </a:rPr>
                        <a:t>if ( exp</a:t>
                      </a:r>
                      <a:r>
                        <a:rPr lang="en-CA" sz="2400" baseline="0" dirty="0" smtClean="0">
                          <a:solidFill>
                            <a:schemeClr val="tx1">
                              <a:lumMod val="95000"/>
                              <a:lumOff val="5000"/>
                            </a:schemeClr>
                          </a:solidFill>
                        </a:rPr>
                        <a:t> )</a:t>
                      </a:r>
                    </a:p>
                    <a:p>
                      <a:r>
                        <a:rPr lang="en-CA" sz="2400" baseline="0" dirty="0" smtClean="0">
                          <a:solidFill>
                            <a:schemeClr val="tx1">
                              <a:lumMod val="95000"/>
                              <a:lumOff val="5000"/>
                            </a:schemeClr>
                          </a:solidFill>
                        </a:rPr>
                        <a:t>  ... = sum(10);    </a:t>
                      </a:r>
                      <a:r>
                        <a:rPr lang="en-CA" sz="2400" baseline="0" dirty="0" smtClean="0">
                          <a:solidFill>
                            <a:srgbClr val="FF0000"/>
                          </a:solidFill>
                        </a:rPr>
                        <a:t> </a:t>
                      </a:r>
                    </a:p>
                    <a:p>
                      <a:r>
                        <a:rPr lang="en-CA" sz="2400" baseline="0" dirty="0" smtClean="0">
                          <a:solidFill>
                            <a:schemeClr val="tx1">
                              <a:lumMod val="95000"/>
                              <a:lumOff val="5000"/>
                            </a:schemeClr>
                          </a:solidFill>
                        </a:rPr>
                        <a:t>else</a:t>
                      </a:r>
                    </a:p>
                    <a:p>
                      <a:r>
                        <a:rPr lang="en-CA" sz="2400" baseline="0" dirty="0" smtClean="0">
                          <a:solidFill>
                            <a:schemeClr val="tx1">
                              <a:lumMod val="95000"/>
                              <a:lumOff val="5000"/>
                            </a:schemeClr>
                          </a:solidFill>
                        </a:rPr>
                        <a:t>   sum(10) = ...;    </a:t>
                      </a:r>
                      <a:endParaRPr lang="en-CA" sz="2400" dirty="0" smtClean="0">
                        <a:solidFill>
                          <a:srgbClr val="FF0000"/>
                        </a:solidFill>
                      </a:endParaRPr>
                    </a:p>
                    <a:p>
                      <a:r>
                        <a:rPr lang="en-CA" sz="2400" dirty="0" smtClean="0">
                          <a:solidFill>
                            <a:srgbClr val="FF0000"/>
                          </a:solidFill>
                        </a:rPr>
                        <a:t>(</a:t>
                      </a:r>
                      <a:r>
                        <a:rPr lang="en-CA" sz="2400" dirty="0" err="1" smtClean="0">
                          <a:solidFill>
                            <a:srgbClr val="FF0000"/>
                          </a:solidFill>
                        </a:rPr>
                        <a:t>sum,VAR</a:t>
                      </a:r>
                      <a:r>
                        <a:rPr lang="en-CA" sz="2400" dirty="0" smtClean="0">
                          <a:solidFill>
                            <a:srgbClr val="FF0000"/>
                          </a:solidFill>
                        </a:rPr>
                        <a:t>)</a:t>
                      </a:r>
                      <a:endParaRPr lang="en-CA" sz="2400" dirty="0">
                        <a:solidFill>
                          <a:srgbClr val="FF0000"/>
                        </a:solidFill>
                      </a:endParaRPr>
                    </a:p>
                  </a:txBody>
                  <a:tcPr>
                    <a:solidFill>
                      <a:schemeClr val="tx2">
                        <a:lumMod val="20000"/>
                        <a:lumOff val="80000"/>
                      </a:schemeClr>
                    </a:solidFill>
                  </a:tcPr>
                </a:tc>
                <a:tc>
                  <a:txBody>
                    <a:bodyPr/>
                    <a:lstStyle/>
                    <a:p>
                      <a:r>
                        <a:rPr lang="en-CA" sz="2400" dirty="0" smtClean="0">
                          <a:solidFill>
                            <a:schemeClr val="tx1">
                              <a:lumMod val="95000"/>
                              <a:lumOff val="5000"/>
                            </a:schemeClr>
                          </a:solidFill>
                        </a:rPr>
                        <a:t>size(size(10))</a:t>
                      </a:r>
                      <a:r>
                        <a:rPr lang="en-CA" sz="2400" baseline="0" dirty="0" smtClean="0">
                          <a:solidFill>
                            <a:schemeClr val="tx1">
                              <a:lumMod val="95000"/>
                              <a:lumOff val="5000"/>
                            </a:schemeClr>
                          </a:solidFill>
                        </a:rPr>
                        <a:t> =</a:t>
                      </a:r>
                    </a:p>
                    <a:p>
                      <a:r>
                        <a:rPr lang="en-CA" sz="2400" baseline="0" dirty="0" smtClean="0">
                          <a:solidFill>
                            <a:schemeClr val="tx1">
                              <a:lumMod val="95000"/>
                              <a:lumOff val="5000"/>
                            </a:schemeClr>
                          </a:solidFill>
                        </a:rPr>
                        <a:t>        </a:t>
                      </a:r>
                      <a:r>
                        <a:rPr lang="en-CA" sz="2400" baseline="0" dirty="0" smtClean="0">
                          <a:solidFill>
                            <a:srgbClr val="FF0000"/>
                          </a:solidFill>
                        </a:rPr>
                        <a:t>(</a:t>
                      </a:r>
                      <a:r>
                        <a:rPr lang="en-CA" sz="2400" baseline="0" dirty="0" err="1" smtClean="0">
                          <a:solidFill>
                            <a:srgbClr val="FF0000"/>
                          </a:solidFill>
                        </a:rPr>
                        <a:t>size,VAR</a:t>
                      </a:r>
                      <a:r>
                        <a:rPr lang="en-CA" sz="2400" baseline="0" dirty="0" smtClean="0">
                          <a:solidFill>
                            <a:srgbClr val="FF0000"/>
                          </a:solidFill>
                        </a:rPr>
                        <a:t>)</a:t>
                      </a:r>
                    </a:p>
                    <a:p>
                      <a:r>
                        <a:rPr lang="en-CA" sz="2400" baseline="0" dirty="0" smtClean="0">
                          <a:solidFill>
                            <a:srgbClr val="FF0000"/>
                          </a:solidFill>
                        </a:rPr>
                        <a:t> </a:t>
                      </a:r>
                    </a:p>
                  </a:txBody>
                  <a:tcPr>
                    <a:solidFill>
                      <a:schemeClr val="tx2">
                        <a:lumMod val="20000"/>
                        <a:lumOff val="80000"/>
                      </a:schemeClr>
                    </a:solidFill>
                  </a:tcPr>
                </a:tc>
              </a:tr>
            </a:tbl>
          </a:graphicData>
        </a:graphic>
      </p:graphicFrame>
      <p:sp>
        <p:nvSpPr>
          <p:cNvPr id="11" name="TextBox 10"/>
          <p:cNvSpPr txBox="1"/>
          <p:nvPr/>
        </p:nvSpPr>
        <p:spPr>
          <a:xfrm>
            <a:off x="457200" y="3727101"/>
            <a:ext cx="8305800" cy="2677656"/>
          </a:xfrm>
          <a:prstGeom prst="rect">
            <a:avLst/>
          </a:prstGeom>
          <a:noFill/>
        </p:spPr>
        <p:txBody>
          <a:bodyPr wrap="square" rtlCol="0">
            <a:spAutoFit/>
          </a:bodyPr>
          <a:lstStyle/>
          <a:p>
            <a:pPr marL="342900" indent="-342900">
              <a:buFont typeface="+mj-lt"/>
              <a:buAutoNum type="arabicPeriod"/>
            </a:pPr>
            <a:r>
              <a:rPr lang="en-CA" sz="2400" dirty="0" smtClean="0"/>
              <a:t>Assign VAR to identifiers that are defined on lhs, or declared global or persistent.</a:t>
            </a:r>
          </a:p>
          <a:p>
            <a:pPr marL="342900" indent="-342900">
              <a:buFont typeface="+mj-lt"/>
              <a:buAutoNum type="arabicPeriod"/>
            </a:pPr>
            <a:r>
              <a:rPr lang="en-CA" sz="2400" dirty="0" smtClean="0"/>
              <a:t>Assign FN to identifiers which have a handle taken or used in command syntax.</a:t>
            </a:r>
          </a:p>
          <a:p>
            <a:pPr marL="342900" indent="-342900">
              <a:buFont typeface="+mj-lt"/>
              <a:buAutoNum type="arabicPeriod"/>
            </a:pPr>
            <a:r>
              <a:rPr lang="en-CA" sz="2400" dirty="0" smtClean="0"/>
              <a:t>Assign FN to identifiers that have no assignment yet, and which are found in the library.</a:t>
            </a:r>
          </a:p>
          <a:p>
            <a:pPr marL="342900" indent="-342900"/>
            <a:r>
              <a:rPr lang="en-CA" sz="2400" dirty="0" smtClean="0"/>
              <a:t>*error* if assigned both FN and VAR </a:t>
            </a:r>
            <a:endParaRPr lang="en-CA"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4569768" y="0"/>
            <a:ext cx="4574232" cy="6858000"/>
          </a:xfrm>
          <a:prstGeom prst="rect">
            <a:avLst/>
          </a:prstGeom>
          <a:noFill/>
          <a:ln w="9525">
            <a:noFill/>
            <a:miter lim="800000"/>
            <a:headEnd/>
            <a:tailEnd/>
          </a:ln>
          <a:effectLst/>
        </p:spPr>
      </p:pic>
      <p:sp>
        <p:nvSpPr>
          <p:cNvPr id="8" name="Rectangle 7"/>
          <p:cNvSpPr/>
          <p:nvPr/>
        </p:nvSpPr>
        <p:spPr>
          <a:xfrm>
            <a:off x="251520" y="836712"/>
            <a:ext cx="4214842" cy="4832092"/>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1">
                    <a:lumMod val="50000"/>
                  </a:schemeClr>
                </a:solidFill>
                <a:effectLst>
                  <a:innerShdw blurRad="50800" dist="50800" dir="13500000">
                    <a:srgbClr val="000000">
                      <a:alpha val="45000"/>
                    </a:srgbClr>
                  </a:innerShdw>
                </a:effectLst>
                <a:latin typeface="+mj-lt"/>
                <a:ea typeface="+mj-ea"/>
                <a:cs typeface="+mj-cs"/>
              </a:rPr>
              <a:t>Results:</a:t>
            </a:r>
          </a:p>
          <a:p>
            <a:pPr lvl="0" algn="ctr">
              <a:spcBef>
                <a:spcPct val="0"/>
              </a:spcBef>
              <a:defRPr/>
            </a:pPr>
            <a:r>
              <a:rPr lang="en-US" sz="4400" b="1" dirty="0" smtClean="0">
                <a:ln w="12700">
                  <a:solidFill>
                    <a:schemeClr val="accent1">
                      <a:shade val="2500"/>
                      <a:alpha val="6500"/>
                    </a:schemeClr>
                  </a:solidFill>
                  <a:prstDash val="solid"/>
                </a:ln>
                <a:solidFill>
                  <a:schemeClr val="accent1">
                    <a:lumMod val="50000"/>
                  </a:schemeClr>
                </a:solidFill>
                <a:effectLst>
                  <a:innerShdw blurRad="50800" dist="50800" dir="13500000">
                    <a:srgbClr val="000000">
                      <a:alpha val="45000"/>
                    </a:srgbClr>
                  </a:innerShdw>
                </a:effectLst>
                <a:latin typeface="+mj-lt"/>
                <a:ea typeface="+mj-ea"/>
                <a:cs typeface="+mj-cs"/>
              </a:rPr>
              <a:t>What is the distribution of kinds for functions/scripts in real MATLAB programs?</a:t>
            </a:r>
          </a:p>
        </p:txBody>
      </p:sp>
      <p:sp>
        <p:nvSpPr>
          <p:cNvPr id="5" name="Slide Number Placeholder 4"/>
          <p:cNvSpPr>
            <a:spLocks noGrp="1"/>
          </p:cNvSpPr>
          <p:nvPr>
            <p:ph type="sldNum" sz="quarter" idx="12"/>
          </p:nvPr>
        </p:nvSpPr>
        <p:spPr/>
        <p:txBody>
          <a:bodyPr/>
          <a:lstStyle/>
          <a:p>
            <a:fld id="{E1ACA1A9-5D0D-4912-8B92-F352DF36540E}" type="slidenum">
              <a:rPr lang="en-CA" smtClean="0"/>
              <a:pPr/>
              <a:t>55</a:t>
            </a:fld>
            <a:endParaRPr lang="en-CA" dirty="0"/>
          </a:p>
        </p:txBody>
      </p:sp>
      <p:sp>
        <p:nvSpPr>
          <p:cNvPr id="6" name="Date Placeholder 5"/>
          <p:cNvSpPr>
            <a:spLocks noGrp="1"/>
          </p:cNvSpPr>
          <p:nvPr>
            <p:ph type="dt" sz="half" idx="10"/>
          </p:nvPr>
        </p:nvSpPr>
        <p:spPr/>
        <p:txBody>
          <a:bodyPr/>
          <a:lstStyle/>
          <a:p>
            <a:fld id="{520EF45E-BC10-40BF-B232-687994C9B3DC}"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11172">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BB0F9D6-9856-4BD5-9C28-E6B6E3B69FF3}"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56</a:t>
            </a:fld>
            <a:endParaRPr lang="en-CA" dirty="0"/>
          </a:p>
        </p:txBody>
      </p:sp>
      <p:sp>
        <p:nvSpPr>
          <p:cNvPr id="10" name="Text Placeholder 9"/>
          <p:cNvSpPr>
            <a:spLocks noGrp="1"/>
          </p:cNvSpPr>
          <p:nvPr>
            <p:ph type="body" sz="quarter" idx="13"/>
          </p:nvPr>
        </p:nvSpPr>
        <p:spPr>
          <a:xfrm>
            <a:off x="304800" y="152400"/>
            <a:ext cx="8610600" cy="1066800"/>
          </a:xfrm>
        </p:spPr>
        <p:txBody>
          <a:bodyPr>
            <a:normAutofit fontScale="92500" lnSpcReduction="10000"/>
          </a:bodyPr>
          <a:lstStyle/>
          <a:p>
            <a:r>
              <a:rPr lang="en-CA" dirty="0" smtClean="0"/>
              <a:t>Various-sized benchmarks from a wide variety of application areas</a:t>
            </a:r>
            <a:endParaRPr lang="en-CA" dirty="0"/>
          </a:p>
        </p:txBody>
      </p:sp>
      <p:pic>
        <p:nvPicPr>
          <p:cNvPr id="11" name="Picture 10" descr="TP_tmp.pn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bwMode="auto">
          <a:xfrm>
            <a:off x="611534" y="1700808"/>
            <a:ext cx="7876682" cy="3535056"/>
          </a:xfrm>
          <a:prstGeom prst="rect">
            <a:avLst/>
          </a:prstGeom>
          <a:noFill/>
          <a:ln/>
          <a:effectLst/>
        </p:spPr>
      </p:pic>
      <p:sp>
        <p:nvSpPr>
          <p:cNvPr id="5" name="TextBox 4"/>
          <p:cNvSpPr txBox="1"/>
          <p:nvPr/>
        </p:nvSpPr>
        <p:spPr>
          <a:xfrm>
            <a:off x="838200" y="5589240"/>
            <a:ext cx="7344816" cy="461665"/>
          </a:xfrm>
          <a:prstGeom prst="rect">
            <a:avLst/>
          </a:prstGeom>
          <a:solidFill>
            <a:schemeClr val="tx2">
              <a:lumMod val="60000"/>
              <a:lumOff val="40000"/>
            </a:schemeClr>
          </a:solidFill>
        </p:spPr>
        <p:txBody>
          <a:bodyPr wrap="square" rtlCol="0">
            <a:spAutoFit/>
          </a:bodyPr>
          <a:lstStyle/>
          <a:p>
            <a:r>
              <a:rPr lang="en-CA" sz="2400" dirty="0" smtClean="0">
                <a:solidFill>
                  <a:schemeClr val="bg1"/>
                </a:solidFill>
              </a:rPr>
              <a:t>Send benchmarks or links to hendren@cs.mcgill.ca</a:t>
            </a:r>
            <a:endParaRPr lang="en-CA" sz="2400" dirty="0">
              <a:solidFill>
                <a:schemeClr val="bg1"/>
              </a:solidFill>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90782-0DCF-4375-A4C3-556A4710A7FE}"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err="1" smtClean="0"/>
              <a:t>Exper</a:t>
            </a:r>
            <a:r>
              <a:rPr lang="en-US" dirty="0" smtClean="0"/>
              <a:t>  - </a:t>
            </a:r>
            <a:fld id="{ECE31B81-7C2C-4D8B-B6F0-1768517459BF}" type="slidenum">
              <a:rPr lang="en-US" smtClean="0"/>
              <a:pPr/>
              <a:t>57</a:t>
            </a:fld>
            <a:endParaRPr lang="en-US" dirty="0"/>
          </a:p>
        </p:txBody>
      </p:sp>
      <p:sp>
        <p:nvSpPr>
          <p:cNvPr id="5" name="Text Placeholder 4"/>
          <p:cNvSpPr>
            <a:spLocks noGrp="1"/>
          </p:cNvSpPr>
          <p:nvPr>
            <p:ph type="body" sz="quarter" idx="13"/>
          </p:nvPr>
        </p:nvSpPr>
        <p:spPr>
          <a:xfrm>
            <a:off x="304800" y="152400"/>
            <a:ext cx="8610600" cy="990600"/>
          </a:xfrm>
        </p:spPr>
        <p:txBody>
          <a:bodyPr>
            <a:normAutofit fontScale="92500" lnSpcReduction="20000"/>
          </a:bodyPr>
          <a:lstStyle/>
          <a:p>
            <a:r>
              <a:rPr lang="en-CA" dirty="0" smtClean="0"/>
              <a:t>Results for Functions  - number of identifiers with each Kind</a:t>
            </a:r>
            <a:endParaRPr lang="en-CA" dirty="0"/>
          </a:p>
        </p:txBody>
      </p:sp>
      <p:pic>
        <p:nvPicPr>
          <p:cNvPr id="7" name="Picture 6" descr="TP_tmp.png"/>
          <p:cNvPicPr>
            <a:picLocks noChangeAspect="1"/>
          </p:cNvPicPr>
          <p:nvPr>
            <p:custDataLst>
              <p:tags r:id="rId1"/>
            </p:custDataLst>
          </p:nvPr>
        </p:nvPicPr>
        <p:blipFill>
          <a:blip r:embed="rId3" cstate="print">
            <a:clrChange>
              <a:clrFrom>
                <a:srgbClr val="FFFFFF"/>
              </a:clrFrom>
              <a:clrTo>
                <a:srgbClr val="FFFFFF">
                  <a:alpha val="0"/>
                </a:srgbClr>
              </a:clrTo>
            </a:clrChange>
          </a:blip>
          <a:stretch>
            <a:fillRect/>
          </a:stretch>
        </p:blipFill>
        <p:spPr bwMode="auto">
          <a:xfrm>
            <a:off x="154352" y="1905000"/>
            <a:ext cx="8761048" cy="3429034"/>
          </a:xfrm>
          <a:prstGeom prst="rect">
            <a:avLst/>
          </a:prstGeom>
          <a:noFill/>
          <a:ln/>
          <a:effectLst/>
        </p:spPr>
      </p:pic>
      <p:sp>
        <p:nvSpPr>
          <p:cNvPr id="8" name="TextBox 7"/>
          <p:cNvSpPr txBox="1"/>
          <p:nvPr/>
        </p:nvSpPr>
        <p:spPr>
          <a:xfrm>
            <a:off x="3200400" y="5595610"/>
            <a:ext cx="2590800" cy="523220"/>
          </a:xfrm>
          <a:prstGeom prst="rect">
            <a:avLst/>
          </a:prstGeom>
          <a:solidFill>
            <a:schemeClr val="tx2">
              <a:lumMod val="60000"/>
              <a:lumOff val="40000"/>
            </a:schemeClr>
          </a:solidFill>
          <a:ln>
            <a:solidFill>
              <a:schemeClr val="tx2">
                <a:lumMod val="50000"/>
              </a:schemeClr>
            </a:solidFill>
          </a:ln>
        </p:spPr>
        <p:txBody>
          <a:bodyPr wrap="square" rtlCol="0">
            <a:spAutoFit/>
          </a:bodyPr>
          <a:lstStyle/>
          <a:p>
            <a:r>
              <a:rPr lang="en-CA" sz="2800" dirty="0" smtClean="0">
                <a:solidFill>
                  <a:schemeClr val="bg1"/>
                </a:solidFill>
              </a:rPr>
              <a:t>11698 functions</a:t>
            </a:r>
            <a:endParaRPr lang="en-CA" sz="28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7FCE4-0A8C-4A88-A3B2-54CB9E0F4D6A}"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Laurie Hendren, Leverhulme Lecture</a:t>
            </a:r>
            <a:endParaRPr lang="en-US" dirty="0"/>
          </a:p>
        </p:txBody>
      </p:sp>
      <p:sp>
        <p:nvSpPr>
          <p:cNvPr id="4" name="Slide Number Placeholder 3"/>
          <p:cNvSpPr>
            <a:spLocks noGrp="1"/>
          </p:cNvSpPr>
          <p:nvPr>
            <p:ph type="sldNum" sz="quarter" idx="12"/>
          </p:nvPr>
        </p:nvSpPr>
        <p:spPr/>
        <p:txBody>
          <a:bodyPr/>
          <a:lstStyle/>
          <a:p>
            <a:r>
              <a:rPr lang="en-US" dirty="0" err="1" smtClean="0"/>
              <a:t>Exper</a:t>
            </a:r>
            <a:r>
              <a:rPr lang="en-US" dirty="0" smtClean="0"/>
              <a:t>  - </a:t>
            </a:r>
            <a:fld id="{ECE31B81-7C2C-4D8B-B6F0-1768517459BF}" type="slidenum">
              <a:rPr lang="en-US" smtClean="0"/>
              <a:pPr/>
              <a:t>58</a:t>
            </a:fld>
            <a:endParaRPr lang="en-US" dirty="0"/>
          </a:p>
        </p:txBody>
      </p:sp>
      <p:sp>
        <p:nvSpPr>
          <p:cNvPr id="5" name="Text Placeholder 4"/>
          <p:cNvSpPr>
            <a:spLocks noGrp="1"/>
          </p:cNvSpPr>
          <p:nvPr>
            <p:ph type="body" sz="quarter" idx="13"/>
          </p:nvPr>
        </p:nvSpPr>
        <p:spPr>
          <a:xfrm>
            <a:off x="304800" y="152400"/>
            <a:ext cx="8610600" cy="1143000"/>
          </a:xfrm>
        </p:spPr>
        <p:txBody>
          <a:bodyPr>
            <a:normAutofit lnSpcReduction="10000"/>
          </a:bodyPr>
          <a:lstStyle/>
          <a:p>
            <a:r>
              <a:rPr lang="en-CA" dirty="0" smtClean="0"/>
              <a:t>Results for Scripts – number of identifier instances with each Kind</a:t>
            </a:r>
            <a:endParaRPr lang="en-CA" dirty="0"/>
          </a:p>
        </p:txBody>
      </p:sp>
      <p:pic>
        <p:nvPicPr>
          <p:cNvPr id="8" name="Picture 7" descr="TP_tmp.png"/>
          <p:cNvPicPr>
            <a:picLocks noChangeAspect="1"/>
          </p:cNvPicPr>
          <p:nvPr>
            <p:custDataLst>
              <p:tags r:id="rId1"/>
            </p:custDataLst>
          </p:nvPr>
        </p:nvPicPr>
        <p:blipFill>
          <a:blip r:embed="rId3" cstate="print">
            <a:clrChange>
              <a:clrFrom>
                <a:srgbClr val="FFFFFF"/>
              </a:clrFrom>
              <a:clrTo>
                <a:srgbClr val="FFFFFF">
                  <a:alpha val="0"/>
                </a:srgbClr>
              </a:clrTo>
            </a:clrChange>
          </a:blip>
          <a:stretch>
            <a:fillRect/>
          </a:stretch>
        </p:blipFill>
        <p:spPr bwMode="auto">
          <a:xfrm>
            <a:off x="304800" y="1824516"/>
            <a:ext cx="8610600" cy="2992526"/>
          </a:xfrm>
          <a:prstGeom prst="rect">
            <a:avLst/>
          </a:prstGeom>
          <a:noFill/>
          <a:ln/>
          <a:effectLst/>
        </p:spPr>
      </p:pic>
      <p:sp>
        <p:nvSpPr>
          <p:cNvPr id="7" name="TextBox 6"/>
          <p:cNvSpPr txBox="1"/>
          <p:nvPr/>
        </p:nvSpPr>
        <p:spPr>
          <a:xfrm>
            <a:off x="3733800" y="5072390"/>
            <a:ext cx="2286000" cy="523220"/>
          </a:xfrm>
          <a:prstGeom prst="rect">
            <a:avLst/>
          </a:prstGeom>
          <a:solidFill>
            <a:schemeClr val="tx2">
              <a:lumMod val="60000"/>
              <a:lumOff val="40000"/>
            </a:schemeClr>
          </a:solidFill>
          <a:ln>
            <a:solidFill>
              <a:schemeClr val="tx2">
                <a:lumMod val="50000"/>
              </a:schemeClr>
            </a:solidFill>
          </a:ln>
        </p:spPr>
        <p:txBody>
          <a:bodyPr wrap="square" rtlCol="0">
            <a:spAutoFit/>
          </a:bodyPr>
          <a:lstStyle/>
          <a:p>
            <a:r>
              <a:rPr lang="en-CA" sz="2800" dirty="0" smtClean="0">
                <a:solidFill>
                  <a:schemeClr val="bg1"/>
                </a:solidFill>
              </a:rPr>
              <a:t> 2035 scripts</a:t>
            </a:r>
            <a:endParaRPr lang="en-CA" sz="28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Conclusions and Ongoing Work</a:t>
            </a:r>
            <a:endParaRPr lang="en-CA" dirty="0"/>
          </a:p>
        </p:txBody>
      </p:sp>
      <p:sp>
        <p:nvSpPr>
          <p:cNvPr id="7" name="Content Placeholder 6"/>
          <p:cNvSpPr>
            <a:spLocks noGrp="1"/>
          </p:cNvSpPr>
          <p:nvPr>
            <p:ph idx="1"/>
          </p:nvPr>
        </p:nvSpPr>
        <p:spPr/>
        <p:txBody>
          <a:bodyPr>
            <a:normAutofit fontScale="92500" lnSpcReduction="10000"/>
          </a:bodyPr>
          <a:lstStyle/>
          <a:p>
            <a:r>
              <a:rPr lang="en-CA" dirty="0" err="1" smtClean="0"/>
              <a:t>McLab</a:t>
            </a:r>
            <a:r>
              <a:rPr lang="en-CA" dirty="0" smtClean="0"/>
              <a:t> is a toolkit to enable PL, compiler and SE research on MATLAB (close the gap).</a:t>
            </a:r>
          </a:p>
          <a:p>
            <a:r>
              <a:rPr lang="en-CA" dirty="0" smtClean="0"/>
              <a:t> Release of three main tools:  front-end/analysis framework,  </a:t>
            </a:r>
            <a:r>
              <a:rPr lang="en-CA" dirty="0" err="1" smtClean="0"/>
              <a:t>McVM</a:t>
            </a:r>
            <a:r>
              <a:rPr lang="en-CA" dirty="0" smtClean="0"/>
              <a:t> (Virtual Machine) and </a:t>
            </a:r>
            <a:r>
              <a:rPr lang="en-CA" dirty="0" err="1" smtClean="0"/>
              <a:t>McFor</a:t>
            </a:r>
            <a:r>
              <a:rPr lang="en-CA" dirty="0" smtClean="0"/>
              <a:t> (MATLAB to FORTRAN) (</a:t>
            </a:r>
            <a:r>
              <a:rPr lang="en-CA" dirty="0" err="1" smtClean="0"/>
              <a:t>tbd</a:t>
            </a:r>
            <a:r>
              <a:rPr lang="en-CA" dirty="0" smtClean="0"/>
              <a:t>).   PLDI  2011 tutorial.</a:t>
            </a:r>
          </a:p>
          <a:p>
            <a:r>
              <a:rPr lang="en-CA" dirty="0" smtClean="0"/>
              <a:t>High-level:  Refactoring tools for MATLAB.   How to help programmers convert their programs to better structured, and more efficient codes?</a:t>
            </a:r>
          </a:p>
          <a:p>
            <a:r>
              <a:rPr lang="en-CA" dirty="0" smtClean="0"/>
              <a:t> Lower-level:  static compilation to Fortran90 and new dynamic techniques in </a:t>
            </a:r>
            <a:r>
              <a:rPr lang="en-CA" dirty="0" err="1" smtClean="0"/>
              <a:t>McVM</a:t>
            </a:r>
            <a:r>
              <a:rPr lang="en-CA" dirty="0" smtClean="0"/>
              <a:t>/</a:t>
            </a:r>
            <a:r>
              <a:rPr lang="en-CA" dirty="0" err="1" smtClean="0"/>
              <a:t>McJIT</a:t>
            </a:r>
            <a:r>
              <a:rPr lang="en-CA" dirty="0" smtClean="0"/>
              <a:t>.</a:t>
            </a:r>
          </a:p>
          <a:p>
            <a:r>
              <a:rPr lang="en-CA" dirty="0" smtClean="0"/>
              <a:t> http://www.sable.mcgill.ca/mclab</a:t>
            </a:r>
          </a:p>
          <a:p>
            <a:pPr lvl="0">
              <a:buNone/>
              <a:defRPr/>
            </a:pPr>
            <a:endParaRPr lang="en-CA" dirty="0" smtClean="0"/>
          </a:p>
          <a:p>
            <a:endParaRPr lang="en-CA" dirty="0"/>
          </a:p>
        </p:txBody>
      </p:sp>
      <p:sp>
        <p:nvSpPr>
          <p:cNvPr id="2" name="Date Placeholder 1"/>
          <p:cNvSpPr>
            <a:spLocks noGrp="1"/>
          </p:cNvSpPr>
          <p:nvPr>
            <p:ph type="dt" sz="half" idx="10"/>
          </p:nvPr>
        </p:nvSpPr>
        <p:spPr/>
        <p:txBody>
          <a:bodyPr/>
          <a:lstStyle/>
          <a:p>
            <a:fld id="{2C3A7212-3E4C-419B-A6C4-E0BE2DCEB276}" type="datetime1">
              <a:rPr lang="en-US" smtClean="0"/>
              <a:pPr/>
              <a:t>7/1/2011</a:t>
            </a:fld>
            <a:endParaRPr lang="en-US"/>
          </a:p>
        </p:txBody>
      </p:sp>
      <p:sp>
        <p:nvSpPr>
          <p:cNvPr id="3" name="Footer Placeholder 2"/>
          <p:cNvSpPr>
            <a:spLocks noGrp="1"/>
          </p:cNvSpPr>
          <p:nvPr>
            <p:ph type="ftr" sz="quarter" idx="11"/>
          </p:nvPr>
        </p:nvSpPr>
        <p:spPr/>
        <p:txBody>
          <a:bodyPr/>
          <a:lstStyle/>
          <a:p>
            <a:r>
              <a:rPr lang="en-US" dirty="0" err="1" smtClean="0"/>
              <a:t>McLab</a:t>
            </a:r>
            <a:r>
              <a:rPr lang="en-US" dirty="0" smtClean="0"/>
              <a:t>, Laurie </a:t>
            </a:r>
            <a:r>
              <a:rPr lang="en-US" dirty="0" err="1" smtClean="0"/>
              <a:t>Hendren</a:t>
            </a:r>
            <a:r>
              <a:rPr lang="en-US" dirty="0" smtClean="0"/>
              <a:t>, </a:t>
            </a:r>
            <a:r>
              <a:rPr lang="en-US" dirty="0" err="1" smtClean="0"/>
              <a:t>Leverhulme</a:t>
            </a:r>
            <a:r>
              <a:rPr lang="en-US" dirty="0" smtClean="0"/>
              <a:t> Lecture</a:t>
            </a:r>
            <a:endParaRPr lang="en-US" dirty="0"/>
          </a:p>
        </p:txBody>
      </p:sp>
      <p:sp>
        <p:nvSpPr>
          <p:cNvPr id="4" name="Slide Number Placeholder 3"/>
          <p:cNvSpPr>
            <a:spLocks noGrp="1"/>
          </p:cNvSpPr>
          <p:nvPr>
            <p:ph type="sldNum" sz="quarter" idx="12"/>
          </p:nvPr>
        </p:nvSpPr>
        <p:spPr/>
        <p:txBody>
          <a:bodyPr/>
          <a:lstStyle/>
          <a:p>
            <a:r>
              <a:rPr lang="en-US" dirty="0" err="1" smtClean="0"/>
              <a:t>Concl</a:t>
            </a:r>
            <a:r>
              <a:rPr lang="en-US" dirty="0" smtClean="0"/>
              <a:t>  - </a:t>
            </a:r>
            <a:fld id="{ECE31B81-7C2C-4D8B-B6F0-1768517459BF}" type="slidenum">
              <a:rPr lang="en-US" smtClean="0"/>
              <a:pPr/>
              <a:t>59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CA" dirty="0" smtClean="0"/>
              <a:t>Intro -</a:t>
            </a:r>
            <a:fld id="{E1ACA1A9-5D0D-4912-8B92-F352DF36540E}" type="slidenum">
              <a:rPr lang="en-CA" smtClean="0"/>
              <a:pPr/>
              <a:t>6</a:t>
            </a:fld>
            <a:endParaRPr lang="en-CA" dirty="0"/>
          </a:p>
        </p:txBody>
      </p:sp>
      <p:pic>
        <p:nvPicPr>
          <p:cNvPr id="3" name="Picture 2" descr="behaviouralbook.jpg"/>
          <p:cNvPicPr>
            <a:picLocks noChangeAspect="1"/>
          </p:cNvPicPr>
          <p:nvPr/>
        </p:nvPicPr>
        <p:blipFill>
          <a:blip r:embed="rId3" cstate="print"/>
          <a:stretch>
            <a:fillRect/>
          </a:stretch>
        </p:blipFill>
        <p:spPr>
          <a:xfrm>
            <a:off x="3129757" y="360015"/>
            <a:ext cx="3508555" cy="2492921"/>
          </a:xfrm>
          <a:prstGeom prst="rect">
            <a:avLst/>
          </a:prstGeom>
        </p:spPr>
      </p:pic>
      <p:pic>
        <p:nvPicPr>
          <p:cNvPr id="4" name="Picture 3" descr="finance.jpg"/>
          <p:cNvPicPr>
            <a:picLocks noChangeAspect="1"/>
          </p:cNvPicPr>
          <p:nvPr/>
        </p:nvPicPr>
        <p:blipFill>
          <a:blip r:embed="rId4" cstate="print"/>
          <a:stretch>
            <a:fillRect/>
          </a:stretch>
        </p:blipFill>
        <p:spPr>
          <a:xfrm>
            <a:off x="2915816" y="2996952"/>
            <a:ext cx="1968219" cy="2952328"/>
          </a:xfrm>
          <a:prstGeom prst="rect">
            <a:avLst/>
          </a:prstGeom>
        </p:spPr>
      </p:pic>
      <p:pic>
        <p:nvPicPr>
          <p:cNvPr id="5" name="Picture 4" descr="MATLAB-Recipes-for-Earth-Sciences-3540279830-L.jpg"/>
          <p:cNvPicPr>
            <a:picLocks noChangeAspect="1"/>
          </p:cNvPicPr>
          <p:nvPr/>
        </p:nvPicPr>
        <p:blipFill>
          <a:blip r:embed="rId5" cstate="print"/>
          <a:stretch>
            <a:fillRect/>
          </a:stretch>
        </p:blipFill>
        <p:spPr>
          <a:xfrm>
            <a:off x="6324600" y="692696"/>
            <a:ext cx="2126754" cy="3386551"/>
          </a:xfrm>
          <a:prstGeom prst="rect">
            <a:avLst/>
          </a:prstGeom>
        </p:spPr>
      </p:pic>
      <p:pic>
        <p:nvPicPr>
          <p:cNvPr id="6" name="Picture 5" descr="imagerec.jpg"/>
          <p:cNvPicPr>
            <a:picLocks noChangeAspect="1"/>
          </p:cNvPicPr>
          <p:nvPr/>
        </p:nvPicPr>
        <p:blipFill>
          <a:blip r:embed="rId6" cstate="print"/>
          <a:stretch>
            <a:fillRect/>
          </a:stretch>
        </p:blipFill>
        <p:spPr>
          <a:xfrm>
            <a:off x="5436096" y="2852936"/>
            <a:ext cx="2314947" cy="3307067"/>
          </a:xfrm>
          <a:prstGeom prst="rect">
            <a:avLst/>
          </a:prstGeom>
        </p:spPr>
      </p:pic>
      <p:pic>
        <p:nvPicPr>
          <p:cNvPr id="7" name="Picture 6" descr="Neuroscience.jpg"/>
          <p:cNvPicPr>
            <a:picLocks noChangeAspect="1"/>
          </p:cNvPicPr>
          <p:nvPr/>
        </p:nvPicPr>
        <p:blipFill>
          <a:blip r:embed="rId7" cstate="print"/>
          <a:stretch>
            <a:fillRect/>
          </a:stretch>
        </p:blipFill>
        <p:spPr>
          <a:xfrm>
            <a:off x="1154920" y="692696"/>
            <a:ext cx="2173919" cy="2790056"/>
          </a:xfrm>
          <a:prstGeom prst="rect">
            <a:avLst/>
          </a:prstGeom>
        </p:spPr>
      </p:pic>
      <p:pic>
        <p:nvPicPr>
          <p:cNvPr id="8" name="Picture 7" descr="MIMO-OFDM-Wireless-Communications-with-MATLAB-3346534-4.jpeg"/>
          <p:cNvPicPr>
            <a:picLocks noChangeAspect="1"/>
          </p:cNvPicPr>
          <p:nvPr/>
        </p:nvPicPr>
        <p:blipFill>
          <a:blip r:embed="rId8" cstate="print"/>
          <a:stretch>
            <a:fillRect/>
          </a:stretch>
        </p:blipFill>
        <p:spPr>
          <a:xfrm>
            <a:off x="251520" y="3212976"/>
            <a:ext cx="2016224" cy="3024336"/>
          </a:xfrm>
          <a:prstGeom prst="rect">
            <a:avLst/>
          </a:prstGeom>
        </p:spPr>
      </p:pic>
      <p:sp>
        <p:nvSpPr>
          <p:cNvPr id="9" name="Date Placeholder 8"/>
          <p:cNvSpPr>
            <a:spLocks noGrp="1"/>
          </p:cNvSpPr>
          <p:nvPr>
            <p:ph type="dt" sz="half" idx="10"/>
          </p:nvPr>
        </p:nvSpPr>
        <p:spPr/>
        <p:txBody>
          <a:bodyPr/>
          <a:lstStyle/>
          <a:p>
            <a:fld id="{060BF26F-C234-4128-A3A5-37CFFD188CB9}"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uterpeeps.jpg"/>
          <p:cNvPicPr>
            <a:picLocks noChangeAspect="1"/>
          </p:cNvPicPr>
          <p:nvPr/>
        </p:nvPicPr>
        <p:blipFill>
          <a:blip r:embed="rId3" cstate="print"/>
          <a:stretch>
            <a:fillRect/>
          </a:stretch>
        </p:blipFill>
        <p:spPr>
          <a:xfrm>
            <a:off x="609600" y="1169241"/>
            <a:ext cx="6338663" cy="5238366"/>
          </a:xfrm>
          <a:prstGeom prst="rect">
            <a:avLst/>
          </a:prstGeom>
        </p:spPr>
      </p:pic>
      <p:sp>
        <p:nvSpPr>
          <p:cNvPr id="11" name="Title 10"/>
          <p:cNvSpPr>
            <a:spLocks noGrp="1"/>
          </p:cNvSpPr>
          <p:nvPr>
            <p:ph type="title"/>
          </p:nvPr>
        </p:nvSpPr>
        <p:spPr>
          <a:xfrm>
            <a:off x="457200" y="274638"/>
            <a:ext cx="8229600" cy="715962"/>
          </a:xfrm>
        </p:spPr>
        <p:txBody>
          <a:bodyPr/>
          <a:lstStyle/>
          <a:p>
            <a:r>
              <a:rPr lang="en-CA" dirty="0" smtClean="0"/>
              <a:t>Why do Scientists choose MATLAB?</a:t>
            </a:r>
            <a:endParaRPr lang="en-CA" dirty="0"/>
          </a:p>
        </p:txBody>
      </p:sp>
      <p:sp>
        <p:nvSpPr>
          <p:cNvPr id="2" name="Slide Number Placeholder 1"/>
          <p:cNvSpPr>
            <a:spLocks noGrp="1"/>
          </p:cNvSpPr>
          <p:nvPr>
            <p:ph type="sldNum" sz="quarter" idx="12"/>
          </p:nvPr>
        </p:nvSpPr>
        <p:spPr/>
        <p:txBody>
          <a:bodyPr/>
          <a:lstStyle/>
          <a:p>
            <a:r>
              <a:rPr lang="en-CA" dirty="0" smtClean="0"/>
              <a:t>Intro - </a:t>
            </a:r>
            <a:fld id="{E1ACA1A9-5D0D-4912-8B92-F352DF36540E}" type="slidenum">
              <a:rPr lang="en-CA" smtClean="0"/>
              <a:pPr/>
              <a:t>7</a:t>
            </a:fld>
            <a:endParaRPr lang="en-CA" dirty="0"/>
          </a:p>
        </p:txBody>
      </p:sp>
      <p:sp>
        <p:nvSpPr>
          <p:cNvPr id="4" name="Oval 3"/>
          <p:cNvSpPr/>
          <p:nvPr/>
        </p:nvSpPr>
        <p:spPr>
          <a:xfrm>
            <a:off x="4716016" y="2315716"/>
            <a:ext cx="2452464" cy="2159495"/>
          </a:xfrm>
          <a:prstGeom prst="ellipse">
            <a:avLst/>
          </a:prstGeom>
          <a:solidFill>
            <a:srgbClr val="6EA0B0">
              <a:alpha val="3411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7192087" y="2103240"/>
            <a:ext cx="1392945" cy="461665"/>
          </a:xfrm>
          <a:prstGeom prst="rect">
            <a:avLst/>
          </a:prstGeom>
          <a:noFill/>
        </p:spPr>
        <p:txBody>
          <a:bodyPr wrap="none" rtlCol="0">
            <a:spAutoFit/>
          </a:bodyPr>
          <a:lstStyle/>
          <a:p>
            <a:r>
              <a:rPr lang="en-CA" sz="2400" dirty="0" smtClean="0"/>
              <a:t>MATLAB</a:t>
            </a:r>
            <a:endParaRPr lang="en-CA" sz="2400" dirty="0"/>
          </a:p>
        </p:txBody>
      </p:sp>
      <p:sp>
        <p:nvSpPr>
          <p:cNvPr id="6" name="Bent Arrow 5"/>
          <p:cNvSpPr/>
          <p:nvPr/>
        </p:nvSpPr>
        <p:spPr>
          <a:xfrm rot="10800000">
            <a:off x="7168480" y="2819400"/>
            <a:ext cx="720080"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Oval 6"/>
          <p:cNvSpPr/>
          <p:nvPr/>
        </p:nvSpPr>
        <p:spPr>
          <a:xfrm>
            <a:off x="4716016" y="4475211"/>
            <a:ext cx="2520280" cy="2059780"/>
          </a:xfrm>
          <a:prstGeom prst="ellipse">
            <a:avLst/>
          </a:prstGeom>
          <a:solidFill>
            <a:srgbClr val="6EA0B0">
              <a:alpha val="3411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7308302" y="4493567"/>
            <a:ext cx="1666675" cy="461665"/>
          </a:xfrm>
          <a:prstGeom prst="rect">
            <a:avLst/>
          </a:prstGeom>
          <a:noFill/>
        </p:spPr>
        <p:txBody>
          <a:bodyPr wrap="none" rtlCol="0">
            <a:spAutoFit/>
          </a:bodyPr>
          <a:lstStyle/>
          <a:p>
            <a:r>
              <a:rPr lang="en-CA" sz="2400" dirty="0" smtClean="0"/>
              <a:t>FORTRAN</a:t>
            </a:r>
            <a:endParaRPr lang="en-CA" sz="2400" dirty="0"/>
          </a:p>
        </p:txBody>
      </p:sp>
      <p:sp>
        <p:nvSpPr>
          <p:cNvPr id="9" name="Bent Arrow 8"/>
          <p:cNvSpPr/>
          <p:nvPr/>
        </p:nvSpPr>
        <p:spPr>
          <a:xfrm rot="10800000">
            <a:off x="7308303" y="5186065"/>
            <a:ext cx="720080"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Date Placeholder 11"/>
          <p:cNvSpPr>
            <a:spLocks noGrp="1"/>
          </p:cNvSpPr>
          <p:nvPr>
            <p:ph type="dt" sz="half" idx="10"/>
          </p:nvPr>
        </p:nvSpPr>
        <p:spPr/>
        <p:txBody>
          <a:bodyPr/>
          <a:lstStyle/>
          <a:p>
            <a:fld id="{F7E75F5A-8C73-4178-ABD4-868287EFBA78}" type="datetime1">
              <a:rPr lang="en-US" smtClean="0"/>
              <a:pPr/>
              <a:t>7/1/2011</a:t>
            </a:fld>
            <a:endParaRPr lang="en-US"/>
          </a:p>
        </p:txBody>
      </p:sp>
      <p:sp>
        <p:nvSpPr>
          <p:cNvPr id="13" name="Footer Placeholder 12"/>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20" y="1842679"/>
            <a:ext cx="6286528" cy="2800767"/>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Implications of choosing a dynamic, “scripting” language like MATLAB….</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r>
              <a:rPr lang="en-CA" dirty="0" smtClean="0"/>
              <a:t>Intro - </a:t>
            </a:r>
            <a:fld id="{E1ACA1A9-5D0D-4912-8B92-F352DF36540E}" type="slidenum">
              <a:rPr lang="en-CA" smtClean="0"/>
              <a:pPr/>
              <a:t>8</a:t>
            </a:fld>
            <a:endParaRPr lang="en-CA" dirty="0"/>
          </a:p>
        </p:txBody>
      </p:sp>
      <p:sp>
        <p:nvSpPr>
          <p:cNvPr id="6" name="Date Placeholder 5"/>
          <p:cNvSpPr>
            <a:spLocks noGrp="1"/>
          </p:cNvSpPr>
          <p:nvPr>
            <p:ph type="dt" sz="half" idx="10"/>
          </p:nvPr>
        </p:nvSpPr>
        <p:spPr/>
        <p:txBody>
          <a:bodyPr/>
          <a:lstStyle/>
          <a:p>
            <a:fld id="{1376184D-E685-4114-8DA7-D8192BD6D83C}"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12859">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9</a:t>
            </a:fld>
            <a:endParaRPr lang="en-CA" dirty="0"/>
          </a:p>
        </p:txBody>
      </p:sp>
      <p:pic>
        <p:nvPicPr>
          <p:cNvPr id="6" name="Picture 3"/>
          <p:cNvPicPr>
            <a:picLocks noChangeAspect="1" noChangeArrowheads="1"/>
          </p:cNvPicPr>
          <p:nvPr/>
        </p:nvPicPr>
        <p:blipFill>
          <a:blip r:embed="rId3" cstate="print"/>
          <a:srcRect/>
          <a:stretch>
            <a:fillRect/>
          </a:stretch>
        </p:blipFill>
        <p:spPr bwMode="auto">
          <a:xfrm>
            <a:off x="-1" y="-1"/>
            <a:ext cx="9144001" cy="7600951"/>
          </a:xfrm>
          <a:prstGeom prst="rect">
            <a:avLst/>
          </a:prstGeom>
          <a:noFill/>
          <a:ln w="9525">
            <a:noFill/>
            <a:miter lim="800000"/>
            <a:headEnd/>
            <a:tailEnd/>
          </a:ln>
          <a:effectLst/>
        </p:spPr>
      </p:pic>
      <p:sp>
        <p:nvSpPr>
          <p:cNvPr id="8" name="Rectangle 7"/>
          <p:cNvSpPr/>
          <p:nvPr/>
        </p:nvSpPr>
        <p:spPr>
          <a:xfrm>
            <a:off x="4929190" y="-400106"/>
            <a:ext cx="4286280" cy="8001056"/>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5004048" y="692696"/>
            <a:ext cx="4000528" cy="5509200"/>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Many run-time decisions …</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lgn="ctr">
              <a:spcBef>
                <a:spcPct val="0"/>
              </a:spcBef>
              <a:defRPr/>
            </a:pPr>
            <a:r>
              <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rPr>
              <a:t>Potentially large</a:t>
            </a:r>
            <a:br>
              <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rPr>
            </a:br>
            <a:r>
              <a:rPr lang="en-US" sz="4400" b="1" dirty="0" smtClean="0">
                <a:ln w="12700">
                  <a:solidFill>
                    <a:srgbClr val="6EA0B0">
                      <a:shade val="2500"/>
                      <a:alpha val="6500"/>
                    </a:srgbClr>
                  </a:solidFill>
                  <a:prstDash val="solid"/>
                </a:ln>
                <a:solidFill>
                  <a:schemeClr val="accent4">
                    <a:lumMod val="75000"/>
                  </a:schemeClr>
                </a:solidFill>
                <a:effectLst>
                  <a:innerShdw blurRad="50800" dist="50800" dir="13500000">
                    <a:srgbClr val="000000">
                      <a:alpha val="45000"/>
                    </a:srgbClr>
                  </a:innerShdw>
                </a:effectLst>
                <a:latin typeface="Franklin Gothic Book"/>
              </a:rPr>
              <a:t>runtime overhead in </a:t>
            </a:r>
          </a:p>
          <a:p>
            <a:pPr lvl="0" algn="ctr">
              <a:spcBef>
                <a:spcPct val="0"/>
              </a:spcBef>
              <a:defRPr/>
            </a:pPr>
            <a:r>
              <a:rPr lang="en-US" sz="4400" b="1" dirty="0" smtClean="0">
                <a:ln w="12700">
                  <a:solidFill>
                    <a:srgbClr val="6EA0B0">
                      <a:shade val="2500"/>
                      <a:alpha val="6500"/>
                    </a:srgbClr>
                  </a:solidFill>
                  <a:prstDash val="solid"/>
                </a:ln>
                <a:solidFill>
                  <a:schemeClr val="accent4">
                    <a:lumMod val="75000"/>
                  </a:schemeClr>
                </a:solidFill>
                <a:effectLst>
                  <a:innerShdw blurRad="50800" dist="50800" dir="13500000">
                    <a:srgbClr val="000000">
                      <a:alpha val="45000"/>
                    </a:srgbClr>
                  </a:innerShdw>
                </a:effectLst>
                <a:latin typeface="Franklin Gothic Book"/>
                <a:ea typeface="+mj-ea"/>
                <a:cs typeface="+mj-cs"/>
              </a:rPr>
              <a:t>both time and </a:t>
            </a:r>
          </a:p>
          <a:p>
            <a:pPr lvl="0" algn="ctr">
              <a:spcBef>
                <a:spcPct val="0"/>
              </a:spcBef>
              <a:defRPr/>
            </a:pPr>
            <a:r>
              <a:rPr lang="en-US" sz="4400" b="1" dirty="0" smtClean="0">
                <a:ln w="12700">
                  <a:solidFill>
                    <a:srgbClr val="6EA0B0">
                      <a:shade val="2500"/>
                      <a:alpha val="6500"/>
                    </a:srgbClr>
                  </a:solidFill>
                  <a:prstDash val="solid"/>
                </a:ln>
                <a:solidFill>
                  <a:schemeClr val="accent4">
                    <a:lumMod val="75000"/>
                  </a:schemeClr>
                </a:solidFill>
                <a:effectLst>
                  <a:innerShdw blurRad="50800" dist="50800" dir="13500000">
                    <a:srgbClr val="000000">
                      <a:alpha val="45000"/>
                    </a:srgbClr>
                  </a:innerShdw>
                </a:effectLst>
                <a:latin typeface="Franklin Gothic Book"/>
                <a:ea typeface="+mj-ea"/>
                <a:cs typeface="+mj-cs"/>
              </a:rPr>
              <a:t>space</a:t>
            </a:r>
            <a:endPar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endParaRPr>
          </a:p>
        </p:txBody>
      </p:sp>
      <p:sp>
        <p:nvSpPr>
          <p:cNvPr id="7" name="Date Placeholder 6"/>
          <p:cNvSpPr>
            <a:spLocks noGrp="1"/>
          </p:cNvSpPr>
          <p:nvPr>
            <p:ph type="dt" sz="half" idx="10"/>
          </p:nvPr>
        </p:nvSpPr>
        <p:spPr/>
        <p:txBody>
          <a:bodyPr/>
          <a:lstStyle/>
          <a:p>
            <a:fld id="{2234EA64-BA3A-461B-9753-AA391641C111}"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a:t>
            </a:r>
            <a:endParaRPr lang="en-US" dirty="0"/>
          </a:p>
        </p:txBody>
      </p:sp>
    </p:spTree>
  </p:cSld>
  <p:clrMapOvr>
    <a:masterClrMapping/>
  </p:clrMapOvr>
  <p:transition advTm="6937">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MAY}{\sc{May}}{1}&#10;{FN}{\sc{Fn}}{1}&#10;{PREFIX}{\sc{Prefix}}{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May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lstlisting}[language=C,numbers=none]&#10;for each id occurrence in f do&#10;  if fkind[id] in {ID, MAYVAR}&#10;    id.kind = ID&#10;  else   /* fkind[id] in {VAR, FN} */&#10;    id.kind = fkind[id]&#10;\end{lstlisting}&#10;&#10;}&#10;&#10;\end{document}&#10;"/>
  <p:tag name="FILENAME" val="TP_tmp"/>
  <p:tag name="FORMAT" val="png256"/>
  <p:tag name="RES" val="1200"/>
  <p:tag name="BLEND" val="0"/>
  <p:tag name="TRANSPARENT" val="1"/>
  <p:tag name="TBUG" val="0"/>
  <p:tag name="ALLOWFS" val="0"/>
  <p:tag name="ORIGWIDTH" val="148"/>
  <p:tag name="PICTUREFILESIZE" val="29577"/>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FN}{\sc{Fn}}{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 kind[x] \leftarrow kind[x] \bowtie \text{\var} \]&#10;}&#10;&#10;\end{document}&#10;"/>
  <p:tag name="FILENAME" val="TP_tmp"/>
  <p:tag name="FORMAT" val="png256"/>
  <p:tag name="RES" val="1200"/>
  <p:tag name="BLEND" val="0"/>
  <p:tag name="TRANSPARENT" val="1"/>
  <p:tag name="TBUG" val="0"/>
  <p:tag name="ALLOWFS" val="0"/>
  <p:tag name="ORIGWIDTH" val="132"/>
  <p:tag name="PICTUREFILESIZE" val="10045"/>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FN}{\sc{Fn}}{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equation*}&#10;\begin{split}&#10;\text{if     }  &amp; ((kind[x] \in \{\text{\id},\text{\undef}\}) \&amp;&#10;\text{exists\_lib(x,lib)}) \\&#10; &amp;  kind[x] \leftarrow \text{\nfn} \\&#10;\text{else} &amp;  \\&#10; &amp;  kind[x] \leftarrow kind[x] \bowtie \text{\id}&#10;\end{split}&#10;\end{equation*}&#10;&#10;}&#10;&#10;\end{document}&#10;"/>
  <p:tag name="FILENAME" val="TP_tmp"/>
  <p:tag name="FORMAT" val="emf"/>
  <p:tag name="RES" val="1200"/>
  <p:tag name="BLEND" val="0"/>
  <p:tag name="TRANSPARENT" val="0"/>
  <p:tag name="TBUG" val="0"/>
  <p:tag name="ALLOWFS" val="0"/>
  <p:tag name="ORIGWIDTH" val="243"/>
  <p:tag name="PICTUREFILESIZE" val="1928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MAY}{\sc{May}}{1}&#10;{LD}{\sc{Ld}}{1}&#10;{UNDEF}{\sc{Undef}}{1}&#10;{FN}{\sc{Fn}}{1}&#10;{PREFIX}{\sc{Prefix}}{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lstlisting}[language=C,numbers=none]&#10;for each id occurrence in s do&#10;  if id.kind in {VAR, MAYVAR}&#10;    id.kind = ID&#10;  else /* id.kind must be FN, it can't be ID  or UNDEF */&#10;    id.kind = FN&#10;\end{lstlisting}&#10;&#10;}&#10;&#10;\end{document}&#10;"/>
  <p:tag name="FILENAME" val="TP_tmp"/>
  <p:tag name="FORMAT" val="png256"/>
  <p:tag name="RES" val="1200"/>
  <p:tag name="BLEND" val="0"/>
  <p:tag name="TRANSPARENT" val="1"/>
  <p:tag name="TBUG" val="0"/>
  <p:tag name="ALLOWFS" val="0"/>
  <p:tag name="ORIGWIDTH" val="214"/>
  <p:tag name="PICTUREFILESIZE" val="31802"/>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FN}{\sc{Fn}}{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 kind[x] \leftarrow kind[x] \bowtie \text{\var} \]&#10;}&#10;&#10;\end{document}&#10;"/>
  <p:tag name="FILENAME" val="TP_tmp"/>
  <p:tag name="FORMAT" val="png256"/>
  <p:tag name="RES" val="1200"/>
  <p:tag name="BLEND" val="0"/>
  <p:tag name="TRANSPARENT" val="1"/>
  <p:tag name="TBUG" val="0"/>
  <p:tag name="ALLOWFS" val="0"/>
  <p:tag name="ORIGWIDTH" val="132"/>
  <p:tag name="PICTUREFILESIZE" val="10045"/>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FN}{\sc{Fn}}{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equation*}&#10;\begin{split}&#10;\text{if     }  &amp; ((kind[x] \in \{\text{\id},\text{\undef}\}) \&amp;&#10;\text{exists\_lib(x,lib)}) \\&#10; &amp;  kind[x] \leftarrow \text{\nfn} \\&#10;\text{else} &amp;  \\&#10; &amp;  kind[x] \leftarrow kind[x] \bowtie \text{\id}&#10;\end{split}&#10;\end{equation*}&#10;&#10;}&#10;&#10;\end{document}&#10;"/>
  <p:tag name="FILENAME" val="TP_tmp"/>
  <p:tag name="FORMAT" val="emf"/>
  <p:tag name="RES" val="1200"/>
  <p:tag name="BLEND" val="0"/>
  <p:tag name="TRANSPARENT" val="0"/>
  <p:tag name="TBUG" val="0"/>
  <p:tag name="ALLOWFS" val="0"/>
  <p:tag name="ORIGWIDTH" val="243"/>
  <p:tag name="PICTUREFILESIZE" val="1928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MAY}{\sc{May}}{1}&#10;{LD}{\sc{Ld}}{1}&#10;{UNDEF}{\sc{Undef}}{1}&#10;{FN}{\sc{Fn}}{1}&#10;{PREFIX}{\sc{Prefix}}{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lstlisting}[language=C,numbers=none]&#10;for each id occurrence in s do&#10;  if id.kind in {VAR, MAYVAR}&#10;    id.kind = ID&#10;  else /* id.kind must be FN, it can't be ID  or UNDEF */&#10;    id.kind = FN&#10;\end{lstlisting}&#10;&#10;}&#10;&#10;\end{document}&#10;"/>
  <p:tag name="FILENAME" val="TP_tmp"/>
  <p:tag name="FORMAT" val="png256"/>
  <p:tag name="RES" val="1200"/>
  <p:tag name="BLEND" val="0"/>
  <p:tag name="TRANSPARENT" val="1"/>
  <p:tag name="TBUG" val="0"/>
  <p:tag name="ALLOWFS" val="0"/>
  <p:tag name="ORIGWIDTH" val="214"/>
  <p:tag name="PICTUREFILESIZE" val="3180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LD}{\sc{Ld}}{1}&#10;{UNDEF}{\sc{Undef}}{1}&#10;{FN}{\sc{Fn}}{1}&#10;{PREFIX}{\sc{Prefix}}{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begin{tabular}{|l|l|} \hline&#10;Benchmark Category &amp;  \# Benchmarks \\&#10;\hline&#10;Single (1 file) &amp; 2051 \\&#10;Small (2-9 files) &amp; 848 \\&#10;Medium (10-49 files) &amp; 113 \\&#10;Large (50-99 files) &amp;  9  \\&#10;Very Large ($\ge$ 100 files) &amp; 2  \\ \hline&#10;Total &amp; 3024 \\&#10;\hline&#10;\end{tabular}&#10;&#10;}&#10;&#10;\end{document}&#10;"/>
  <p:tag name="FILENAME" val="TP_tmp"/>
  <p:tag name="FORMAT" val="png256"/>
  <p:tag name="RES" val="1200"/>
  <p:tag name="BLEND" val="0"/>
  <p:tag name="TRANSPARENT" val="1"/>
  <p:tag name="TBUG" val="0"/>
  <p:tag name="ALLOWFS" val="0"/>
  <p:tag name="ORIGWIDTH" val="225"/>
  <p:tag name="PICTUREFILESIZE" val="76796"/>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LD}{\sc{Ld}}{1}&#10;{UNDEF}{\sc{Undef}}{1}&#10;{FN}{\sc{Fn}}{1}&#10;{PREFIX}{\sc{Prefix}}{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newcommand{\warn}{\textbf{warn}\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begin{tabular}{|l|c|c|c|} \hline&#10;&#10;Kind &amp; MATLAB 7 &amp; Flow-Sens. &amp; Flow-Insens. \\&#10;\hline&#10;\var &amp; 107388 &amp; 107401 &amp; 107406 \\&#10;\nfn &amp; 75533 &amp; 75533 &amp; 75533 \\&#10;\id &amp; 2369 &amp; 2335 &amp; 2335 \\&#10;\error &amp; 1 &amp; 3 &amp; 0 \\&#10;\warn &amp; 0 &amp; 9 &amp; 7 \\&#10;\hline&#10;Total &amp; 185291 &amp; 185291 &amp; 185291 \\&#10;\hline&#10;&#10;\end{tabular}&#10;&#10;&#10;}&#10;&#10;\end{document}&#10;"/>
  <p:tag name="FILENAME" val="TP_tmp"/>
  <p:tag name="FORMAT" val="png256"/>
  <p:tag name="RES" val="1200"/>
  <p:tag name="BLEND" val="0"/>
  <p:tag name="TRANSPARENT" val="1"/>
  <p:tag name="TBUG" val="0"/>
  <p:tag name="ALLOWFS" val="0"/>
  <p:tag name="ORIGWIDTH" val="258"/>
  <p:tag name="PICTUREFILESIZE" val="7589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LD}{\sc{Ld}}{1}&#10;{UNDEF}{\sc{Undef}}{1}&#10;{FN}{\sc{Fn}}{1}&#10;{PREFIX}{\sc{Prefix}}{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newcommand{\warn}{\textbf{warn}\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tabular}{|l|c|c|c|c|} \hline&#10;Kind &amp; MATLAB 7 &amp; MATLAB 7 &amp; Flow-sens. &amp; Flow-Insens \\&#10; &amp; raw &amp; post-process &amp;  &amp;  \\&#10;\hline&#10;\var &amp; 153444 &amp; 0 &amp; 153954 &amp; 153954 \\&#10;\nfn &amp; 1 &amp; 1 &amp; 3 &amp; 3 \\&#10;\id &amp; 69022 &amp; 222466 &amp; 68410 &amp; 68410 \\&#10;\error &amp; 0 &amp; 0 &amp; 0 &amp; 0 \\&#10;\warn &amp; 0 &amp; 0 &amp; 100 &amp; 100 \\&#10;\hline&#10;Total &amp; 222467 &amp; 222467 &amp; 222467 &amp; 222467 \\&#10;\hline&#10;\end{tabular} &#10;}&#10;&#10;\end{document}&#10;"/>
  <p:tag name="FILENAME" val="TP_tmp"/>
  <p:tag name="FORMAT" val="png256"/>
  <p:tag name="RES" val="1200"/>
  <p:tag name="BLEND" val="0"/>
  <p:tag name="TRANSPARENT" val="1"/>
  <p:tag name="TBUG" val="0"/>
  <p:tag name="ALLOWFS" val="0"/>
  <p:tag name="ORIGWIDTH" val="328"/>
  <p:tag name="PICTUREFILESIZE" val="9898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 sumprod.tex&#10;\documentclass{article}&#10;\pagestyle{empty}&#10;&#10;%\usepackage{times}&#10;\usepackage{epsfig}&#10;\usepackage{syntax}&#10;\usepackage{comment}&#10;\usepackage{url}&#10;\usepackage{pstricks}&#10;\usepackage{xspace}&#10;\usepackage{listings}&#10;\usepackage{alltt}&#10;&#10;\lstset{&#10;    language=Matlab, &#10;    keywords=[7]{function,end,for,if,else,elseif,while},&#10;    basicstyle=\ttfamily,&#10;    keywordstyle=\color{red},&#10;    stringstyle=\color{blue},&#10;    numberstyle=\scriptsize,&#10;    numbers=left,&#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prod, sum ] = ProdSum( a, n )&#10;  prod = 1;&#10;  sum = 0;&#10;  for i = 1:n &#10;    prod = prod * a(i);&#10;    sum = sum + a(i);&#10;  end;&#10;end&#10;\end{lstlisting}&#10;&#10;\end{document}&#10;"/>
  <p:tag name="FILENAME" val="TP_tmp"/>
  <p:tag name="FORMAT" val="emf"/>
  <p:tag name="RES" val="1200"/>
  <p:tag name="BLEND" val="0"/>
  <p:tag name="TRANSPARENT" val="0"/>
  <p:tag name="TBUG" val="0"/>
  <p:tag name="ALLOWFS" val="0"/>
  <p:tag name="ORIGWIDTH" val="219"/>
  <p:tag name="PICTUREFILESIZE" val="1586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 sumprod.tex&#10;\documentclass{article}&#10;\pagestyle{empty}&#10;&#10;%\usepackage{times}&#10;\usepackage{epsfig}&#10;\usepackage{syntax}&#10;\usepackage{comment}&#10;\usepackage{url}&#10;\usepackage{pstricks}&#10;\usepackage{xspace}&#10;\usepackage{listings}&#10;\usepackage{alltt}&#10;&#10;\lstset{&#10;    language=Matlab, &#10;    basicstyle=\ttfamily,&#10;    keywords=[7]{function,end,for,if,else,elseif,while},&#10;    keywordstyle=\color{red},&#10;    stringstyle=\color{blue},&#10;    numberstyle=\scriptsize,&#10;    numbers=none,&#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 should be in file NestedSubEx.m&#10;function [ prod, sum ] = NestedSubEx( a, n )&#10;  function [ z ] = MyTimes( x, y )&#10;    z = x * y;&#10;  end&#10;  prod = 1;&#10;  sum = 0;&#10;  for i = 1:n &#10;    prod = MyTimes(prod, a(i));&#10;    sum = MySum(sum, a(i));&#10;  end;&#10;end&#10;&#10;function [z] = MySum ( x, y )&#10;  z = x + y;&#10;end&#10;&#10;\end{lstlisting}&#10;&#10;\end{document}&#10;"/>
  <p:tag name="FILENAME" val="TP_tmp"/>
  <p:tag name="FORMAT" val="emf"/>
  <p:tag name="RES" val="1200"/>
  <p:tag name="BLEND" val="0"/>
  <p:tag name="TRANSPARENT" val="0"/>
  <p:tag name="TBUG" val="0"/>
  <p:tag name="ALLOWFS" val="0"/>
  <p:tag name="ORIGWIDTH" val="231"/>
  <p:tag name="PICTUREFILESIZE" val="2018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 sumprod.tex&#10;\documentclass{article}&#10;\pagestyle{empty}&#10;&#10;%\usepackage{times}&#10;\usepackage{epsfig}&#10;\usepackage{syntax}&#10;\usepackage{comment}&#10;\usepackage{url}&#10;\usepackage{pstricks}&#10;\usepackage{xspace}&#10;\usepackage{listings}&#10;\usepackage{alltt}&#10;&#10;\lstset{&#10;    language=Matlab, &#10;    keywords=[7]{function,end,for,if,else,elseif,while},&#10;    basicstyle=\ttfamily,&#10;    keywordstyle=\color{red},&#10;    stringstyle=\color{blue},&#10;    numberstyle=\scriptsize,&#10;    numbers=left,&#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 stored in file ProdSumScript.m&#10;prod = 1;&#10;sum = 0;&#10;for i = 1:n &#10;  prod = prod * a(i);&#10;  sum = sum + a(i);&#10;end;&#10;\end{lstlisting}&#10;&#10;\end{document}&#10;"/>
  <p:tag name="FILENAME" val="TP_tmp"/>
  <p:tag name="FORMAT" val="emf"/>
  <p:tag name="RES" val="1200"/>
  <p:tag name="BLEND" val="0"/>
  <p:tag name="TRANSPARENT" val="0"/>
  <p:tag name="TBUG" val="0"/>
  <p:tag name="ALLOWFS" val="0"/>
  <p:tag name="ORIGWIDTH" val="179"/>
  <p:tag name="PICTUREFILESIZE" val="1438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black}\bfseries,&#10;    keywordstyle=\color{yellow}\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10;\begin{tabular}{c}&#10;\large{&#10;\textbf{&#10;\begin{tikzpicture}&#10;\Tree [.any  [.data [.array ]&#10;                    [.cellarray ]&#10;                    [.struct ]&#10;             ] &#10;             [.fnhandle ]  ]&#10;\end{tikzpicture}&#10;}}&#10;\end{tabular}&#10;&#10;&#10;\end{document}&#10;"/>
  <p:tag name="FILENAME" val="TP_tmp"/>
  <p:tag name="FORMAT" val="emf"/>
  <p:tag name="RES" val="1200"/>
  <p:tag name="BLEND" val="0"/>
  <p:tag name="TRANSPARENT" val="0"/>
  <p:tag name="TBUG" val="0"/>
  <p:tag name="ALLOWFS" val="0"/>
  <p:tag name="ORIGWIDTH" val="202"/>
  <p:tag name="PICTUREFILESIZE" val="482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 sumprod.tex&#10;\documentclass{article}&#10;\pagestyle{empty}&#10;&#10;%\usepackage{times}&#10;\usepackage{epsfig}&#10;\usepackage{syntax}&#10;\usepackage{comment}&#10;\usepackage{url}&#10;\usepackage{pstricks}&#10;\usepackage{xspace}&#10;\usepackage{listings}&#10;\usepackage{alltt}&#10;&#10;\lstset{&#10;    language=Matlab, &#10;    keywords=[7]{function,end,for,if,else,elseif,while},&#10;    basicstyle=\ttfamily,&#10;    keywordstyle=\color{red},&#10;    stringstyle=\color{blue},&#10;    numberstyle=\scriptsize,&#10;    numbers=left,&#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prod, sum ] = ProdSumNargs( a, n )&#10;  if nargin == 1 n = 1; end;&#10;  ...&#10;end&#10;\end{lstlisting}&#10;&#10;\end{document}&#10;"/>
  <p:tag name="FILENAME" val="TP_tmp"/>
  <p:tag name="FORMAT" val="emf"/>
  <p:tag name="RES" val="1200"/>
  <p:tag name="BLEND" val="0"/>
  <p:tag name="TRANSPARENT" val="0"/>
  <p:tag name="TBUG" val="0"/>
  <p:tag name="ALLOWFS" val="0"/>
  <p:tag name="ORIGWIDTH" val="245"/>
  <p:tag name="PICTUREFILESIZE" val="974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 sumprod.tex&#10;\documentclass{article}&#10;\pagestyle{empty}&#10;&#10;%\usepackage{times}&#10;\usepackage{epsfig}&#10;\usepackage{syntax}&#10;\usepackage{comment}&#10;\usepackage{url}&#10;\usepackage{pstricks}&#10;\usepackage{xspace}&#10;\usepackage{listings}&#10;\usepackage{alltt}&#10;&#10;\lstset{&#10;    language=Matlab, &#10;    keywords=[7]{function,end,for,if,else,elseif,while, global},&#10;    basicstyle=\ttfamily,&#10;    keywordstyle=\color{red},&#10;    stringstyle=\color{blue},&#10;    numberstyle=\scriptsize,&#10;    numbers=left,&#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r ] = KindEx( a )&#10;  x = a + sum(j);&#10;  eval('sum = ones(10);');&#10;  r = sum(x);&#10;end&#10;\end{lstlisting}&#10;&#10;\end{document}&#10;"/>
  <p:tag name="FILENAME" val="TP_tmp"/>
  <p:tag name="FORMAT" val="emf"/>
  <p:tag name="RES" val="1200"/>
  <p:tag name="BLEND" val="0"/>
  <p:tag name="TRANSPARENT" val="0"/>
  <p:tag name="TBUG" val="0"/>
  <p:tag name="ALLOWFS" val="0"/>
  <p:tag name="ORIGWIDTH" val="156"/>
  <p:tag name="PICTUREFILESIZE" val="1113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FN}{\sc{Fn}}{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 kind[x] \leftarrow kind[x] \bowtie \text{\var} \]&#10;}&#10;&#10;\end{document}&#10;"/>
  <p:tag name="FILENAME" val="TP_tmp"/>
  <p:tag name="FORMAT" val="png256"/>
  <p:tag name="RES" val="1200"/>
  <p:tag name="BLEND" val="0"/>
  <p:tag name="TRANSPARENT" val="1"/>
  <p:tag name="TBUG" val="0"/>
  <p:tag name="ALLOWFS" val="0"/>
  <p:tag name="ORIGWIDTH" val="132"/>
  <p:tag name="PICTUREFILESIZE" val="1004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amsmath}&#10;\usepackage{epsfig}&#10;\usepackage{pstricks}&#10;\usepackage{comment}&#10;\usepackage{url}&#10;\usepackage{xspace}&#10;\usepackage{listings}&#10;\usepackage{alltt}&#10;\usepackage{rotating}&#10;&#10;\lstset{&#10;    basicstyle=\footnotesize,&#10;    numberstyle=\tiny,&#10;    numbers=left,&#10;    numberstyle=\tiny,&#10;    stepnumber=1,&#10;    numbersep=5pt,&#10;    tabsize=2,&#10;    showstringspaces=false,&#10;    %aboveskip=\smallskipamount,&#10;    %belowskip=\smallskipamount&#10;    aboveskip=\medskipamount,&#10;    belowskip=\medskipamount&#10;}&#10;&#10;\lstset{columns=flexible}&#10;&#10;\lstset{literate=&#10;{lambda}{$\lambda$}{1}&#10;{existsin}{$\in$}{2}&#10;{ID}{\sc{Id}}{1}&#10;{VAR}{\sc{Var}}{1}&#10;{FN}{\sc{Fn}}{1}&#10;{DO}{\sc{Donly}}{1}&#10;{HANDLE}{\sc{Handle}}{1}&#10;{DHO} {\sc{Dho}}{1}&#10;{DWH} {\sc{Dwh}}{1}&#10;}&#10;&#10;\newcommand{\mclab}{{\sc McLab}\xspace}&#10;\newcommand{\matlab}{{\sc Matlab}\xspace}&#10;\newcommand{\matlabx}{{\sc Matlab 7.11}\xspace}&#10;\newcommand{\smatlab}{{\sc Matlab}}&#10;\newcommand{\kw}[1]{\texttt{#1}}&#10;&#10;\newcommand{\id}{{\sc Id}\xspace}&#10;\newcommand{\var}{{\sc Var}\xspace}&#10;\newcommand{\nfn}{{\sc Fn}\xspace}&#10;\newcommand{\ldvar}{{\sc Ldvar}\xspace} &#10;\newcommand{\undef}{{\sc Undef}\xspace}&#10;\newcommand{\error}{\textbf{error}\xspace}&#10;&#10;\newcommand{\pundef}{{\sc Pundef}\xspace}&#10;\newcommand{\donly}{{\sc Donly}\xspace}&#10;\newcommand{\dho}{{\sc Dho}\xspace}&#10;\newcommand{\dwh}{{\sc Dwh}\xspace}&#10;\newcommand{\handle}{{\sc Handle}\xspace}&#10;\newcommand{\at}[1]{$@${\sc #1}\xspace}&#10;\newcommand{\lam}[1]{$\lambda${\sc #1}\xspace}&#10;\newcommand{\makeset}[1]{\{#1\!\!\}\xspace}&#10;\newcommand{\mostgen}{\makeset{\undef,\dwh,\handle}}&#10;&#10;\begin{document}&#10;&#10;\large{&#10;&#10;\begin{equation*}&#10;\begin{split}&#10;\text{if     }  &amp; ((kind[x] \in \{\text{\id},\text{\undef}\}) \&amp;&#10;\text{exists\_lib(x,lib)}) \\&#10; &amp;  kind[x] \leftarrow \text{\nfn} \\&#10;\text{else} &amp;  \\&#10; &amp;  kind[x] \leftarrow kind[x] \bowtie \text{\id}&#10;\end{split}&#10;\end{equation*}&#10;&#10;}&#10;&#10;\end{document}&#10;"/>
  <p:tag name="FILENAME" val="TP_tmp"/>
  <p:tag name="FORMAT" val="emf"/>
  <p:tag name="RES" val="1200"/>
  <p:tag name="BLEND" val="0"/>
  <p:tag name="TRANSPARENT" val="0"/>
  <p:tag name="TBUG" val="0"/>
  <p:tag name="ALLOWFS" val="0"/>
  <p:tag name="ORIGWIDTH" val="243"/>
  <p:tag name="PICTUREFILESIZE" val="192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23781</TotalTime>
  <Words>5639</Words>
  <Application>Microsoft Office PowerPoint</Application>
  <PresentationFormat>On-screen Show (4:3)</PresentationFormat>
  <Paragraphs>795</Paragraphs>
  <Slides>59</Slides>
  <Notes>46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McLAB:  Compiler Tools for MATLAB</vt:lpstr>
      <vt:lpstr> Overview</vt:lpstr>
      <vt:lpstr>Nature Article: “Why Scientific Computing does not compute”   [Merali, Oct 2010]</vt:lpstr>
      <vt:lpstr>Slide 4</vt:lpstr>
      <vt:lpstr>A lot of MATLAB programmers!</vt:lpstr>
      <vt:lpstr>Slide 6</vt:lpstr>
      <vt:lpstr>Why do Scientists choose MATLAB?</vt:lpstr>
      <vt:lpstr>Slide 8</vt:lpstr>
      <vt:lpstr>Slide 9</vt:lpstr>
      <vt:lpstr>No types and “flexible” syntax</vt:lpstr>
      <vt:lpstr>Slide 11</vt:lpstr>
      <vt:lpstr>Slide 12</vt:lpstr>
      <vt:lpstr>Slide 13</vt:lpstr>
      <vt:lpstr>Goals of the McLab Project</vt:lpstr>
      <vt:lpstr>Slide 15</vt:lpstr>
      <vt:lpstr>Basic Structure of a MATLAB function</vt:lpstr>
      <vt:lpstr>Primary,  nested and sub-functions</vt:lpstr>
      <vt:lpstr>Basic Structure of a MATLAB script </vt:lpstr>
      <vt:lpstr>Directory Structure and Path</vt:lpstr>
      <vt:lpstr>Function/Script Lookup Order  (call in the body of a function f )</vt:lpstr>
      <vt:lpstr>Function/Script Lookup Order  (call in the body of a script s)</vt:lpstr>
      <vt:lpstr>Slide 22</vt:lpstr>
      <vt:lpstr>MATLAB types: high-level</vt:lpstr>
      <vt:lpstr>Variables</vt:lpstr>
      <vt:lpstr>Variable Workspaces </vt:lpstr>
      <vt:lpstr>Variable Lookup</vt:lpstr>
      <vt:lpstr>Slide 27</vt:lpstr>
      <vt:lpstr>Irritating Front-end "Features"</vt:lpstr>
      <vt:lpstr>“Evil” Dynamic Features </vt:lpstr>
      <vt:lpstr>Evil Feature of the Day - Looking up an identifier</vt:lpstr>
      <vt:lpstr>Slide 31</vt:lpstr>
      <vt:lpstr>Slide 32</vt:lpstr>
      <vt:lpstr>Slide 33</vt:lpstr>
      <vt:lpstr>Back-ends, McVM and McFor</vt:lpstr>
      <vt:lpstr>Slide 35</vt:lpstr>
      <vt:lpstr>Slide 36</vt:lpstr>
      <vt:lpstr>Slide 37</vt:lpstr>
      <vt:lpstr>Slide 38</vt:lpstr>
      <vt:lpstr>Evil Feature of the Day - Recap</vt:lpstr>
      <vt:lpstr>Does the kind analysis change the semantics? </vt:lpstr>
      <vt:lpstr>Slide 41</vt:lpstr>
      <vt:lpstr>Different lookup with old vs MATLAB 7 semantics</vt:lpstr>
      <vt:lpstr>Our approach to the Kind Analysis Problem</vt:lpstr>
      <vt:lpstr>Slide 44</vt:lpstr>
      <vt:lpstr>Kind Analysis</vt:lpstr>
      <vt:lpstr>Slide 46</vt:lpstr>
      <vt:lpstr>Kind Analysis for Functions</vt:lpstr>
      <vt:lpstr>Slide 48</vt:lpstr>
      <vt:lpstr>Slide 49</vt:lpstr>
      <vt:lpstr>Slide 50</vt:lpstr>
      <vt:lpstr>Problems with MATLAB 7 kind analysis</vt:lpstr>
      <vt:lpstr>Examples of Anomalies </vt:lpstr>
      <vt:lpstr>Flow-sensitive Analysis</vt:lpstr>
      <vt:lpstr>Flow-insensitive Analysis</vt:lpstr>
      <vt:lpstr>Slide 55</vt:lpstr>
      <vt:lpstr>Slide 56</vt:lpstr>
      <vt:lpstr>Slide 57</vt:lpstr>
      <vt:lpstr>Slide 58</vt:lpstr>
      <vt:lpstr>Conclusions and Ongoing Work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hp;Nurudeen Lameed</dc:creator>
  <cp:lastModifiedBy>Laurie Hendren</cp:lastModifiedBy>
  <cp:revision>785</cp:revision>
  <dcterms:created xsi:type="dcterms:W3CDTF">2011-03-12T02:22:38Z</dcterms:created>
  <dcterms:modified xsi:type="dcterms:W3CDTF">2011-07-01T13:03:19Z</dcterms:modified>
</cp:coreProperties>
</file>