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tags/tag3.xml" ContentType="application/vnd.openxmlformats-officedocument.presentationml.tags+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11.xml" ContentType="application/vnd.openxmlformats-officedocument.presentationml.tag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9"/>
  </p:notesMasterIdLst>
  <p:handoutMasterIdLst>
    <p:handoutMasterId r:id="rId30"/>
  </p:handoutMasterIdLst>
  <p:sldIdLst>
    <p:sldId id="256" r:id="rId2"/>
    <p:sldId id="281" r:id="rId3"/>
    <p:sldId id="258" r:id="rId4"/>
    <p:sldId id="262" r:id="rId5"/>
    <p:sldId id="264" r:id="rId6"/>
    <p:sldId id="267" r:id="rId7"/>
    <p:sldId id="263" r:id="rId8"/>
    <p:sldId id="268" r:id="rId9"/>
    <p:sldId id="277" r:id="rId10"/>
    <p:sldId id="278" r:id="rId11"/>
    <p:sldId id="265" r:id="rId12"/>
    <p:sldId id="282" r:id="rId13"/>
    <p:sldId id="276" r:id="rId14"/>
    <p:sldId id="275" r:id="rId15"/>
    <p:sldId id="283" r:id="rId16"/>
    <p:sldId id="269" r:id="rId17"/>
    <p:sldId id="290" r:id="rId18"/>
    <p:sldId id="270" r:id="rId19"/>
    <p:sldId id="284" r:id="rId20"/>
    <p:sldId id="272" r:id="rId21"/>
    <p:sldId id="285" r:id="rId22"/>
    <p:sldId id="286" r:id="rId23"/>
    <p:sldId id="288" r:id="rId24"/>
    <p:sldId id="271" r:id="rId25"/>
    <p:sldId id="287" r:id="rId26"/>
    <p:sldId id="289" r:id="rId27"/>
    <p:sldId id="257" r:id="rId28"/>
  </p:sldIdLst>
  <p:sldSz cx="9144000" cy="6858000" type="screen4x3"/>
  <p:notesSz cx="7315200" cy="9601200"/>
  <p:embeddedFontLst>
    <p:embeddedFont>
      <p:font typeface="Calibri" pitchFamily="34" charset="0"/>
      <p:regular r:id="rId31"/>
      <p:bold r:id="rId32"/>
      <p:italic r:id="rId33"/>
      <p:boldItalic r:id="rId34"/>
    </p:embeddedFont>
    <p:embeddedFont>
      <p:font typeface="CMSY10ORIG" pitchFamily="34" charset="0"/>
      <p:regular r:id="rId35"/>
    </p:embeddedFont>
    <p:embeddedFont>
      <p:font typeface="CMR5" pitchFamily="34" charset="0"/>
      <p:regular r:id="rId36"/>
    </p:embeddedFont>
    <p:embeddedFont>
      <p:font typeface="CMR12" pitchFamily="34" charset="0"/>
      <p:regular r:id="rId37"/>
    </p:embeddedFont>
    <p:embeddedFont>
      <p:font typeface="CMR8" pitchFamily="34" charset="0"/>
      <p:regular r:id="rId38"/>
    </p:embeddedFont>
    <p:embeddedFont>
      <p:font typeface="CMBX12" pitchFamily="34" charset="0"/>
      <p:regular r:id="rId39"/>
    </p:embeddedFont>
    <p:embeddedFont>
      <p:font typeface="CMBSY10" pitchFamily="34" charset="0"/>
      <p:regular r:id="rId40"/>
    </p:embeddedFont>
    <p:embeddedFont>
      <p:font typeface="CMR9" pitchFamily="34" charset="0"/>
      <p:regular r:id="rId41"/>
    </p:embeddedFont>
    <p:embeddedFont>
      <p:font typeface="CMTT10" pitchFamily="34" charset="0"/>
      <p:regular r:id="rId42"/>
    </p:embeddedFont>
    <p:embeddedFont>
      <p:font typeface="CMR7" pitchFamily="34" charset="0"/>
      <p:regular r:id="rId43"/>
    </p:embeddedFont>
    <p:embeddedFont>
      <p:font typeface="CMITT10" pitchFamily="34" charset="0"/>
      <p:regular r:id="rId44"/>
    </p:embeddedFont>
    <p:embeddedFont>
      <p:font typeface="CMBX8" pitchFamily="34" charset="0"/>
      <p:regular r:id="rId4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83833" autoAdjust="0"/>
  </p:normalViewPr>
  <p:slideViewPr>
    <p:cSldViewPr snapToObjects="1">
      <p:cViewPr>
        <p:scale>
          <a:sx n="80" d="100"/>
          <a:sy n="80" d="100"/>
        </p:scale>
        <p:origin x="-816" y="528"/>
      </p:cViewPr>
      <p:guideLst>
        <p:guide orient="horz" pos="3197"/>
        <p:guide pos="391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Objects="1" showGuides="1">
      <p:cViewPr>
        <p:scale>
          <a:sx n="100" d="100"/>
          <a:sy n="100" d="100"/>
        </p:scale>
        <p:origin x="-2496" y="1626"/>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4.fntdata"/><Relationship Id="rId42" Type="http://schemas.openxmlformats.org/officeDocument/2006/relationships/font" Target="fonts/font12.fntdata"/><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3.fntdata"/><Relationship Id="rId38" Type="http://schemas.openxmlformats.org/officeDocument/2006/relationships/font" Target="fonts/font8.fntdata"/><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41"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2.fntdata"/><Relationship Id="rId37" Type="http://schemas.openxmlformats.org/officeDocument/2006/relationships/font" Target="fonts/font7.fntdata"/><Relationship Id="rId40" Type="http://schemas.openxmlformats.org/officeDocument/2006/relationships/font" Target="fonts/font10.fntdata"/><Relationship Id="rId45" Type="http://schemas.openxmlformats.org/officeDocument/2006/relationships/font" Target="fonts/font15.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6.fntdata"/><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fntdata"/><Relationship Id="rId44" Type="http://schemas.openxmlformats.org/officeDocument/2006/relationships/font" Target="fonts/font1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font" Target="fonts/font5.fntdata"/><Relationship Id="rId43" Type="http://schemas.openxmlformats.org/officeDocument/2006/relationships/font" Target="fonts/font13.fntdata"/><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r>
              <a:rPr lang="en-US" smtClean="0"/>
              <a:t>June 4th, 2011</a:t>
            </a:r>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r>
              <a:rPr lang="en-US" smtClean="0"/>
              <a:t>McLab PLDI 2011 Tutorial - Laurie Hendren, Rahul Garg and Nurudeen Lameed - Part 2</a:t>
            </a:r>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84744A25-B2D1-4508-9541-0A7BE0236A43}" type="slidenum">
              <a:rPr lang="en-US" smtClean="0"/>
              <a:pPr/>
              <a:t>‹#›</a:t>
            </a:fld>
            <a:endParaRPr lang="en-US"/>
          </a:p>
        </p:txBody>
      </p:sp>
    </p:spTree>
    <p:extLst>
      <p:ext uri="{BB962C8B-B14F-4D97-AF65-F5344CB8AC3E}">
        <p14:creationId xmlns="" xmlns:p14="http://schemas.microsoft.com/office/powerpoint/2010/main" val="60502496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r>
              <a:rPr lang="en-US" smtClean="0"/>
              <a:t>June 4th, 2011</a:t>
            </a:r>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r>
              <a:rPr lang="en-US" smtClean="0"/>
              <a:t>McLab PLDI 2011 Tutorial - Laurie Hendren, Rahul Garg and Nurudeen Lameed - Part 2</a:t>
            </a: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E805F76-E96C-4986-86F1-BF280B42C552}" type="slidenum">
              <a:rPr lang="en-US" smtClean="0"/>
              <a:pPr/>
              <a:t>‹#›</a:t>
            </a:fld>
            <a:endParaRPr lang="en-US"/>
          </a:p>
        </p:txBody>
      </p:sp>
    </p:spTree>
    <p:extLst>
      <p:ext uri="{BB962C8B-B14F-4D97-AF65-F5344CB8AC3E}">
        <p14:creationId xmlns="" xmlns:p14="http://schemas.microsoft.com/office/powerpoint/2010/main" val="415437517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we can understand the tools, we first need to understand the MATLAB language.  We have distilled</a:t>
            </a:r>
            <a:r>
              <a:rPr lang="en-US" baseline="0" dirty="0" smtClean="0"/>
              <a:t> out the important parts, and will first introduce functions and scripts,  and then introduce data and variables.    We then discuss some </a:t>
            </a:r>
            <a:r>
              <a:rPr lang="en-US" baseline="0" dirty="0" err="1" smtClean="0"/>
              <a:t>Matlab</a:t>
            </a:r>
            <a:r>
              <a:rPr lang="en-US" baseline="0" dirty="0" smtClean="0"/>
              <a:t>-specific tricky features.</a:t>
            </a:r>
            <a:endParaRPr lang="en-US" dirty="0"/>
          </a:p>
        </p:txBody>
      </p:sp>
      <p:sp>
        <p:nvSpPr>
          <p:cNvPr id="4" name="Slide Number Placeholder 3"/>
          <p:cNvSpPr>
            <a:spLocks noGrp="1"/>
          </p:cNvSpPr>
          <p:nvPr>
            <p:ph type="sldNum" sz="quarter" idx="10"/>
          </p:nvPr>
        </p:nvSpPr>
        <p:spPr/>
        <p:txBody>
          <a:bodyPr/>
          <a:lstStyle/>
          <a:p>
            <a:fld id="{DE805F76-E96C-4986-86F1-BF280B42C552}" type="slidenum">
              <a:rPr lang="en-US" smtClean="0"/>
              <a:pPr/>
              <a:t>1</a:t>
            </a:fld>
            <a:endParaRPr lang="en-US"/>
          </a:p>
        </p:txBody>
      </p:sp>
      <p:sp>
        <p:nvSpPr>
          <p:cNvPr id="5" name="Date Placeholder 4"/>
          <p:cNvSpPr>
            <a:spLocks noGrp="1"/>
          </p:cNvSpPr>
          <p:nvPr>
            <p:ph type="dt" idx="11"/>
          </p:nvPr>
        </p:nvSpPr>
        <p:spPr/>
        <p:txBody>
          <a:bodyPr/>
          <a:lstStyle/>
          <a:p>
            <a:r>
              <a:rPr lang="en-US" smtClean="0"/>
              <a:t>June 4th, 2011</a:t>
            </a:r>
            <a:endParaRPr lang="en-US"/>
          </a:p>
        </p:txBody>
      </p:sp>
      <p:sp>
        <p:nvSpPr>
          <p:cNvPr id="6" name="Footer Placeholder 5"/>
          <p:cNvSpPr>
            <a:spLocks noGrp="1"/>
          </p:cNvSpPr>
          <p:nvPr>
            <p:ph type="ftr" sz="quarter" idx="12"/>
          </p:nvPr>
        </p:nvSpPr>
        <p:spPr/>
        <p:txBody>
          <a:bodyPr/>
          <a:lstStyle/>
          <a:p>
            <a:r>
              <a:rPr lang="en-US" smtClean="0"/>
              <a:t>McLab PLDI 2011 Tutorial - Laurie Hendren, Rahul Garg and Nurudeen Lameed - Part 2</a:t>
            </a:r>
            <a:endParaRPr lang="en-US"/>
          </a:p>
        </p:txBody>
      </p:sp>
    </p:spTree>
    <p:extLst>
      <p:ext uri="{BB962C8B-B14F-4D97-AF65-F5344CB8AC3E}">
        <p14:creationId xmlns="" xmlns:p14="http://schemas.microsoft.com/office/powerpoint/2010/main" val="1906587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CA" dirty="0" smtClean="0"/>
              <a:t>Now,</a:t>
            </a:r>
            <a:r>
              <a:rPr lang="en-CA" baseline="0" dirty="0" smtClean="0"/>
              <a:t> what about a looking up a call which is the body of a script?   This is not equivalent to first macro-expanding the call.   It is also different than the lookup call for functions.</a:t>
            </a:r>
            <a:endParaRPr lang="en-CA" dirty="0" smtClean="0"/>
          </a:p>
          <a:p>
            <a:pPr>
              <a:buFont typeface="Arial" pitchFamily="34" charset="0"/>
              <a:buChar char="•"/>
            </a:pPr>
            <a:endParaRPr lang="en-CA" dirty="0" smtClean="0"/>
          </a:p>
          <a:p>
            <a:pPr>
              <a:buFont typeface="Arial" pitchFamily="34" charset="0"/>
              <a:buChar char="•"/>
            </a:pPr>
            <a:r>
              <a:rPr lang="en-CA" dirty="0" smtClean="0"/>
              <a:t>If </a:t>
            </a:r>
            <a:r>
              <a:rPr lang="en-CA" dirty="0" err="1" smtClean="0"/>
              <a:t>f.m</a:t>
            </a:r>
            <a:r>
              <a:rPr lang="en-CA" dirty="0" smtClean="0"/>
              <a:t> is a function definition containing</a:t>
            </a:r>
            <a:r>
              <a:rPr lang="en-CA" baseline="0" dirty="0" smtClean="0"/>
              <a:t> </a:t>
            </a:r>
            <a:r>
              <a:rPr lang="en-CA" dirty="0" smtClean="0"/>
              <a:t>a call to </a:t>
            </a:r>
            <a:r>
              <a:rPr lang="en-CA" dirty="0" err="1" smtClean="0"/>
              <a:t>foo</a:t>
            </a:r>
            <a:r>
              <a:rPr lang="en-CA" dirty="0" smtClean="0"/>
              <a:t>, </a:t>
            </a:r>
            <a:r>
              <a:rPr lang="en-CA" baseline="0" dirty="0" smtClean="0"/>
              <a:t> </a:t>
            </a:r>
            <a:r>
              <a:rPr lang="en-CA" baseline="0" dirty="0" err="1" smtClean="0"/>
              <a:t>foo</a:t>
            </a:r>
            <a:r>
              <a:rPr lang="en-CA" dirty="0" smtClean="0"/>
              <a:t> will be found in dir1/private/</a:t>
            </a:r>
            <a:r>
              <a:rPr lang="en-CA" dirty="0" err="1" smtClean="0"/>
              <a:t>foo.m</a:t>
            </a:r>
            <a:r>
              <a:rPr lang="en-CA" dirty="0" smtClean="0"/>
              <a:t>.   </a:t>
            </a:r>
          </a:p>
          <a:p>
            <a:pPr lvl="0">
              <a:buFont typeface="Arial" pitchFamily="34" charset="0"/>
              <a:buChar char="•"/>
            </a:pPr>
            <a:r>
              <a:rPr lang="en-CA" dirty="0" smtClean="0"/>
              <a:t> If</a:t>
            </a:r>
            <a:r>
              <a:rPr lang="en-CA" baseline="0" dirty="0" smtClean="0"/>
              <a:t> </a:t>
            </a:r>
            <a:r>
              <a:rPr lang="en-CA" baseline="0" dirty="0" err="1" smtClean="0"/>
              <a:t>s.m</a:t>
            </a:r>
            <a:r>
              <a:rPr lang="en-CA" baseline="0" dirty="0" smtClean="0"/>
              <a:t> is a script definition containing a call to </a:t>
            </a:r>
            <a:r>
              <a:rPr lang="en-CA" baseline="0" dirty="0" err="1" smtClean="0"/>
              <a:t>foo</a:t>
            </a:r>
            <a:r>
              <a:rPr lang="en-CA" baseline="0" dirty="0" smtClean="0"/>
              <a:t>,  </a:t>
            </a:r>
            <a:r>
              <a:rPr lang="en-CA" baseline="0" dirty="0" err="1" smtClean="0"/>
              <a:t>foo</a:t>
            </a:r>
            <a:r>
              <a:rPr lang="en-CA" baseline="0" dirty="0" smtClean="0"/>
              <a:t> will not necessarily be found in dir2/private/</a:t>
            </a:r>
            <a:r>
              <a:rPr lang="en-CA" baseline="0" dirty="0" err="1" smtClean="0"/>
              <a:t>foo.m</a:t>
            </a:r>
            <a:r>
              <a:rPr lang="en-CA" baseline="0" dirty="0" smtClean="0"/>
              <a:t>.    Rather, it depends on the directory of the last function called.   For example, if </a:t>
            </a:r>
            <a:r>
              <a:rPr lang="en-CA" baseline="0" dirty="0" err="1" smtClean="0"/>
              <a:t>g.m</a:t>
            </a:r>
            <a:r>
              <a:rPr lang="en-CA" baseline="0" dirty="0" smtClean="0"/>
              <a:t> called s, then </a:t>
            </a:r>
            <a:r>
              <a:rPr lang="en-CA" baseline="0" dirty="0" err="1" smtClean="0"/>
              <a:t>foo</a:t>
            </a:r>
            <a:r>
              <a:rPr lang="en-CA" baseline="0" dirty="0" smtClean="0"/>
              <a:t> will be dir1/private/</a:t>
            </a:r>
            <a:r>
              <a:rPr lang="en-CA" baseline="0" dirty="0" err="1" smtClean="0"/>
              <a:t>foo.m</a:t>
            </a:r>
            <a:r>
              <a:rPr lang="en-CA" baseline="0" dirty="0" smtClean="0"/>
              <a:t>.     If </a:t>
            </a:r>
            <a:r>
              <a:rPr lang="en-CA" baseline="0" dirty="0" err="1" smtClean="0"/>
              <a:t>h.m</a:t>
            </a:r>
            <a:r>
              <a:rPr lang="en-CA" baseline="0" dirty="0" smtClean="0"/>
              <a:t> called s, then </a:t>
            </a:r>
            <a:r>
              <a:rPr lang="en-CA" baseline="0" dirty="0" err="1" smtClean="0"/>
              <a:t>foo</a:t>
            </a:r>
            <a:r>
              <a:rPr lang="en-CA" baseline="0" dirty="0" smtClean="0"/>
              <a:t> will be dir2/private/</a:t>
            </a:r>
            <a:r>
              <a:rPr lang="en-CA" baseline="0" dirty="0" err="1" smtClean="0"/>
              <a:t>foo.m</a:t>
            </a:r>
            <a:r>
              <a:rPr lang="en-CA" baseline="0" dirty="0" smtClean="0"/>
              <a:t>.</a:t>
            </a:r>
            <a:endParaRPr lang="en-CA" dirty="0" smtClean="0"/>
          </a:p>
        </p:txBody>
      </p:sp>
      <p:sp>
        <p:nvSpPr>
          <p:cNvPr id="4" name="Slide Number Placeholder 3"/>
          <p:cNvSpPr>
            <a:spLocks noGrp="1"/>
          </p:cNvSpPr>
          <p:nvPr>
            <p:ph type="sldNum" sz="quarter" idx="10"/>
          </p:nvPr>
        </p:nvSpPr>
        <p:spPr/>
        <p:txBody>
          <a:bodyPr/>
          <a:lstStyle/>
          <a:p>
            <a:fld id="{DE805F76-E96C-4986-86F1-BF280B42C552}" type="slidenum">
              <a:rPr lang="en-US" smtClean="0"/>
              <a:pPr/>
              <a:t>10</a:t>
            </a:fld>
            <a:endParaRPr lang="en-US"/>
          </a:p>
        </p:txBody>
      </p:sp>
      <p:sp>
        <p:nvSpPr>
          <p:cNvPr id="5" name="Date Placeholder 4"/>
          <p:cNvSpPr>
            <a:spLocks noGrp="1"/>
          </p:cNvSpPr>
          <p:nvPr>
            <p:ph type="dt" idx="11"/>
          </p:nvPr>
        </p:nvSpPr>
        <p:spPr/>
        <p:txBody>
          <a:bodyPr/>
          <a:lstStyle/>
          <a:p>
            <a:r>
              <a:rPr lang="en-US" smtClean="0"/>
              <a:t>June 4th, 2011</a:t>
            </a:r>
            <a:endParaRPr lang="en-US"/>
          </a:p>
        </p:txBody>
      </p:sp>
      <p:sp>
        <p:nvSpPr>
          <p:cNvPr id="6" name="Footer Placeholder 5"/>
          <p:cNvSpPr>
            <a:spLocks noGrp="1"/>
          </p:cNvSpPr>
          <p:nvPr>
            <p:ph type="ftr" sz="quarter" idx="12"/>
          </p:nvPr>
        </p:nvSpPr>
        <p:spPr/>
        <p:txBody>
          <a:bodyPr/>
          <a:lstStyle/>
          <a:p>
            <a:r>
              <a:rPr lang="en-US" smtClean="0"/>
              <a:t>McLab PLDI 2011 Tutorial - Laurie Hendren, Rahul Garg and Nurudeen Lameed - Part 2</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The semantics</a:t>
            </a:r>
            <a:r>
              <a:rPr lang="en-CA" baseline="0" dirty="0" smtClean="0"/>
              <a:t> of MATLAB is call and return by value.   Hence when a function call is made a copy of the input arguments are made, and then the function returns a copy of the return parameters are made.     Similarly, statements of the form a = b mean that a should be a new copy.  </a:t>
            </a:r>
          </a:p>
          <a:p>
            <a:endParaRPr lang="en-CA" baseline="0" dirty="0" smtClean="0"/>
          </a:p>
          <a:p>
            <a:r>
              <a:rPr lang="en-CA" baseline="0" dirty="0" smtClean="0"/>
              <a:t>In an implementation of MATLAB with reference counting (such as </a:t>
            </a:r>
            <a:r>
              <a:rPr lang="en-CA" baseline="0" dirty="0" err="1" smtClean="0"/>
              <a:t>MathWorks</a:t>
            </a:r>
            <a:r>
              <a:rPr lang="en-CA" baseline="0" dirty="0" smtClean="0"/>
              <a:t>' MATLAB and Octave),  the copying is actually done lazily.  At the time of parameter passing/returning or array assignments,  only a reference is created, and the reference count of the pointed-to array is incremented.    Then, upon any update to an array,  first the reference count is checked.   If the reference count is greater than 1, then a fresh copy is created at this point.</a:t>
            </a:r>
          </a:p>
          <a:p>
            <a:endParaRPr lang="en-CA" baseline="0" dirty="0" smtClean="0"/>
          </a:p>
          <a:p>
            <a:r>
              <a:rPr lang="en-CA" baseline="0" dirty="0" err="1" smtClean="0"/>
              <a:t>McVM</a:t>
            </a:r>
            <a:r>
              <a:rPr lang="en-CA" baseline="0" dirty="0" smtClean="0"/>
              <a:t> uses a different approach.  Since </a:t>
            </a:r>
            <a:r>
              <a:rPr lang="en-CA" baseline="0" dirty="0" err="1" smtClean="0"/>
              <a:t>McVM</a:t>
            </a:r>
            <a:r>
              <a:rPr lang="en-CA" baseline="0" dirty="0" smtClean="0"/>
              <a:t> supports a garbage-collected system, rather than reference counted,  we use static analysis to determine when copies are needed, and the best place to insert such copies.    This is reported in the paper "Staged Static Techniques to Efficiently Implement Array Copy Semantics in a MATLAB JIT Compiler",  published in CC 2011.</a:t>
            </a:r>
          </a:p>
          <a:p>
            <a:endParaRPr lang="en-CA" baseline="0" dirty="0" smtClean="0"/>
          </a:p>
          <a:p>
            <a:r>
              <a:rPr lang="en-CA" baseline="0" dirty="0" smtClean="0"/>
              <a:t>Also note that fresh copies of arrays may need to be allocated if an element is assigned outside of the current range.  Thus, in </a:t>
            </a:r>
            <a:r>
              <a:rPr lang="en-CA" baseline="0" dirty="0" err="1" smtClean="0"/>
              <a:t>CopyEx</a:t>
            </a:r>
            <a:r>
              <a:rPr lang="en-CA" baseline="0" dirty="0" smtClean="0"/>
              <a:t>, line 4,  on each iteration of the for loop it will cause a fresh copy to be created, which is one element larger.</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Ok, now we understand functions.... what about variables in</a:t>
            </a:r>
            <a:r>
              <a:rPr lang="en-CA" baseline="0" dirty="0" smtClean="0"/>
              <a:t> MATLAB.</a:t>
            </a:r>
          </a:p>
          <a:p>
            <a:endParaRPr lang="en-CA" baseline="0" dirty="0" smtClean="0"/>
          </a:p>
          <a:p>
            <a:r>
              <a:rPr lang="en-CA" baseline="0" dirty="0" smtClean="0"/>
              <a:t>We already know they are not explicitly declared.</a:t>
            </a:r>
            <a:endParaRPr lang="en-CA" dirty="0"/>
          </a:p>
        </p:txBody>
      </p:sp>
      <p:sp>
        <p:nvSpPr>
          <p:cNvPr id="4" name="Slide Number Placeholder 3"/>
          <p:cNvSpPr>
            <a:spLocks noGrp="1"/>
          </p:cNvSpPr>
          <p:nvPr>
            <p:ph type="sldNum" sz="quarter" idx="10"/>
          </p:nvPr>
        </p:nvSpPr>
        <p:spPr/>
        <p:txBody>
          <a:bodyPr/>
          <a:lstStyle/>
          <a:p>
            <a:fld id="{97E27E98-08A1-4EC9-BEEE-10E80F7BC77D}" type="slidenum">
              <a:rPr lang="en-US" smtClean="0"/>
              <a:pPr/>
              <a:t>12</a:t>
            </a:fld>
            <a:endParaRPr lang="en-US" dirty="0"/>
          </a:p>
        </p:txBody>
      </p:sp>
      <p:sp>
        <p:nvSpPr>
          <p:cNvPr id="5" name="Date Placeholder 4"/>
          <p:cNvSpPr>
            <a:spLocks noGrp="1"/>
          </p:cNvSpPr>
          <p:nvPr>
            <p:ph type="dt" idx="11"/>
          </p:nvPr>
        </p:nvSpPr>
        <p:spPr/>
        <p:txBody>
          <a:bodyPr/>
          <a:lstStyle/>
          <a:p>
            <a:r>
              <a:rPr lang="en-US" smtClean="0"/>
              <a:t>June 4th, 2011</a:t>
            </a:r>
            <a:endParaRPr lang="en-US"/>
          </a:p>
        </p:txBody>
      </p:sp>
      <p:sp>
        <p:nvSpPr>
          <p:cNvPr id="6" name="Footer Placeholder 5"/>
          <p:cNvSpPr>
            <a:spLocks noGrp="1"/>
          </p:cNvSpPr>
          <p:nvPr>
            <p:ph type="ftr" sz="quarter" idx="12"/>
          </p:nvPr>
        </p:nvSpPr>
        <p:spPr/>
        <p:txBody>
          <a:bodyPr/>
          <a:lstStyle/>
          <a:p>
            <a:r>
              <a:rPr lang="en-US" smtClean="0"/>
              <a:t>McLab PLDI 2011 Tutorial - Laurie Hendren, Rahul Garg and Nurudeen Lameed - Part 2</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Let's first look at the base types.   </a:t>
            </a:r>
          </a:p>
          <a:p>
            <a:r>
              <a:rPr lang="en-CA" dirty="0" smtClean="0"/>
              <a:t>If</a:t>
            </a:r>
            <a:r>
              <a:rPr lang="en-CA" baseline="0" dirty="0" smtClean="0"/>
              <a:t> the programmer doesn't say anything different, then the base type is double – even if syntactically it looks like an integer.</a:t>
            </a:r>
          </a:p>
          <a:p>
            <a:r>
              <a:rPr lang="en-CA" baseline="0" dirty="0" smtClean="0"/>
              <a:t>To create an integer, one has to explicitly convert it, using a library function like "int32".</a:t>
            </a:r>
          </a:p>
          <a:p>
            <a:r>
              <a:rPr lang="en-CA" baseline="0" dirty="0" smtClean="0"/>
              <a:t>There are a number of built-in functions for testing the type,  for example "</a:t>
            </a:r>
            <a:r>
              <a:rPr lang="en-CA" baseline="0" dirty="0" err="1" smtClean="0"/>
              <a:t>isinteger</a:t>
            </a:r>
            <a:r>
              <a:rPr lang="en-CA" baseline="0" dirty="0" smtClean="0"/>
              <a:t>",  which return a variable with type "logical", although when printed out, they also look like integers.</a:t>
            </a:r>
          </a:p>
          <a:p>
            <a:r>
              <a:rPr lang="en-CA" baseline="0" dirty="0" smtClean="0"/>
              <a:t>There are also complex values,  which have two components.   These components need not be represented as doubles.</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Here is our organization</a:t>
            </a:r>
            <a:r>
              <a:rPr lang="en-CA" baseline="0" dirty="0" smtClean="0"/>
              <a:t> of the base types.  </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Operations</a:t>
            </a:r>
            <a:r>
              <a:rPr lang="en-CA" baseline="0" dirty="0" smtClean="0"/>
              <a:t> dynamically check the type of their arguments and then determine the type of their return value.   Not all of these conversions are as you might expect.</a:t>
            </a:r>
          </a:p>
          <a:p>
            <a:endParaRPr lang="en-CA" baseline="0" dirty="0" smtClean="0"/>
          </a:p>
          <a:p>
            <a:r>
              <a:rPr lang="en-CA" baseline="0" dirty="0" smtClean="0"/>
              <a:t>The first three bullet points are as you would expect,  but the fourth one shows that adding an int32 to a double results in an int32.</a:t>
            </a:r>
          </a:p>
          <a:p>
            <a:endParaRPr lang="en-CA" baseline="0" dirty="0" smtClean="0"/>
          </a:p>
          <a:p>
            <a:r>
              <a:rPr lang="en-CA" baseline="0" dirty="0" smtClean="0"/>
              <a:t>Although doubles can be combined with other types quite easily,  other combinations are not allowed, as illustrated by the final three bullet points.</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Now let's</a:t>
            </a:r>
            <a:r>
              <a:rPr lang="en-CA" baseline="0" dirty="0" smtClean="0"/>
              <a:t> look at the high-level data types.     A variable can be either data or a function handle.  If it is data, then it could be an array, which is homogenous,  a </a:t>
            </a:r>
            <a:r>
              <a:rPr lang="en-CA" baseline="0" dirty="0" err="1" smtClean="0"/>
              <a:t>cellarray</a:t>
            </a:r>
            <a:r>
              <a:rPr lang="en-CA" baseline="0" dirty="0" smtClean="0"/>
              <a:t> which is effectively an array of cells, where each cell can contain a different type,  or it can be a </a:t>
            </a:r>
            <a:r>
              <a:rPr lang="en-CA" baseline="0" dirty="0" err="1" smtClean="0"/>
              <a:t>struct</a:t>
            </a:r>
            <a:r>
              <a:rPr lang="en-CA" baseline="0" dirty="0" smtClean="0"/>
              <a:t> with named fields.</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Cell arrays</a:t>
            </a:r>
            <a:r>
              <a:rPr lang="en-CA" baseline="0" dirty="0" smtClean="0"/>
              <a:t> can contain any type of data.   Cell arrays are created using the { } syntax, rather than [ ] for normal arrays.   Indexing into a cell array is done using x(</a:t>
            </a:r>
            <a:r>
              <a:rPr lang="en-CA" baseline="0" dirty="0" err="1" smtClean="0"/>
              <a:t>i</a:t>
            </a:r>
            <a:r>
              <a:rPr lang="en-CA" baseline="0" dirty="0" smtClean="0"/>
              <a:t>) to get the </a:t>
            </a:r>
            <a:r>
              <a:rPr lang="en-CA" baseline="0" dirty="0" err="1" smtClean="0"/>
              <a:t>i'th</a:t>
            </a:r>
            <a:r>
              <a:rPr lang="en-CA" baseline="0" dirty="0" smtClean="0"/>
              <a:t> cell,   and x{</a:t>
            </a:r>
            <a:r>
              <a:rPr lang="en-CA" baseline="0" dirty="0" err="1" smtClean="0"/>
              <a:t>i</a:t>
            </a:r>
            <a:r>
              <a:rPr lang="en-CA" baseline="0" dirty="0" smtClean="0"/>
              <a:t>} to get the contents of the </a:t>
            </a:r>
            <a:r>
              <a:rPr lang="en-CA" baseline="0" dirty="0" err="1" smtClean="0"/>
              <a:t>i'th</a:t>
            </a:r>
            <a:r>
              <a:rPr lang="en-CA" baseline="0" dirty="0" smtClean="0"/>
              <a:t> cell.</a:t>
            </a:r>
          </a:p>
          <a:p>
            <a:endParaRPr lang="en-CA" baseline="0" dirty="0" smtClean="0"/>
          </a:p>
          <a:p>
            <a:r>
              <a:rPr lang="en-CA" baseline="0" dirty="0" err="1" smtClean="0"/>
              <a:t>Structs</a:t>
            </a:r>
            <a:r>
              <a:rPr lang="en-CA" baseline="0" dirty="0" smtClean="0"/>
              <a:t> are created using the </a:t>
            </a:r>
            <a:r>
              <a:rPr lang="en-CA" baseline="0" dirty="0" err="1" smtClean="0"/>
              <a:t>struct</a:t>
            </a:r>
            <a:r>
              <a:rPr lang="en-CA" baseline="0" dirty="0" smtClean="0"/>
              <a:t> function, as shown at the top of the 2</a:t>
            </a:r>
            <a:r>
              <a:rPr lang="en-CA" baseline="30000" dirty="0" smtClean="0"/>
              <a:t>nd</a:t>
            </a:r>
            <a:r>
              <a:rPr lang="en-CA" baseline="0" dirty="0" smtClean="0"/>
              <a:t> column.   Note that in this example, since students has shape 1x3 the created </a:t>
            </a:r>
            <a:r>
              <a:rPr lang="en-CA" baseline="0" dirty="0" err="1" smtClean="0"/>
              <a:t>struct</a:t>
            </a:r>
            <a:r>
              <a:rPr lang="en-CA" baseline="0" dirty="0" smtClean="0"/>
              <a:t> is a 1x3 </a:t>
            </a:r>
            <a:r>
              <a:rPr lang="en-CA" baseline="0" dirty="0" err="1" smtClean="0"/>
              <a:t>struct</a:t>
            </a:r>
            <a:r>
              <a:rPr lang="en-CA" baseline="0" dirty="0" smtClean="0"/>
              <a:t> array with each </a:t>
            </a:r>
            <a:r>
              <a:rPr lang="en-CA" baseline="0" dirty="0" err="1" smtClean="0"/>
              <a:t>struct</a:t>
            </a:r>
            <a:r>
              <a:rPr lang="en-CA" baseline="0" dirty="0" smtClean="0"/>
              <a:t> containing a name field with 'Laurie' and the </a:t>
            </a:r>
            <a:r>
              <a:rPr lang="en-CA" baseline="0" dirty="0" err="1" smtClean="0"/>
              <a:t>i'th</a:t>
            </a:r>
            <a:r>
              <a:rPr lang="en-CA" baseline="0" dirty="0" smtClean="0"/>
              <a:t>  </a:t>
            </a:r>
            <a:r>
              <a:rPr lang="en-CA" baseline="0" dirty="0" err="1" smtClean="0"/>
              <a:t>struct</a:t>
            </a:r>
            <a:r>
              <a:rPr lang="en-CA" baseline="0" dirty="0" smtClean="0"/>
              <a:t> containing the </a:t>
            </a:r>
            <a:r>
              <a:rPr lang="en-CA" baseline="0" dirty="0" err="1" smtClean="0"/>
              <a:t>i'th</a:t>
            </a:r>
            <a:r>
              <a:rPr lang="en-CA" baseline="0" dirty="0" smtClean="0"/>
              <a:t> element of students.</a:t>
            </a:r>
          </a:p>
          <a:p>
            <a:endParaRPr lang="en-CA" baseline="0" dirty="0" smtClean="0"/>
          </a:p>
          <a:p>
            <a:r>
              <a:rPr lang="en-CA" baseline="0" dirty="0" smtClean="0"/>
              <a:t>If we take out the first </a:t>
            </a:r>
            <a:r>
              <a:rPr lang="en-CA" baseline="0" dirty="0" err="1" smtClean="0"/>
              <a:t>struct</a:t>
            </a:r>
            <a:r>
              <a:rPr lang="en-CA" baseline="0" dirty="0" smtClean="0"/>
              <a:t>, and assign to a, then we have a single </a:t>
            </a:r>
            <a:r>
              <a:rPr lang="en-CA" baseline="0" dirty="0" err="1" smtClean="0"/>
              <a:t>struct</a:t>
            </a:r>
            <a:r>
              <a:rPr lang="en-CA" baseline="0" dirty="0" smtClean="0"/>
              <a:t>.   We can add more fields to this </a:t>
            </a:r>
            <a:r>
              <a:rPr lang="en-CA" baseline="0" dirty="0" err="1" smtClean="0"/>
              <a:t>struct</a:t>
            </a:r>
            <a:r>
              <a:rPr lang="en-CA" baseline="0" dirty="0" smtClean="0"/>
              <a:t> by assigning to a field which doesn't yet exist,  for example  </a:t>
            </a:r>
            <a:r>
              <a:rPr lang="en-CA" baseline="0" dirty="0" err="1" smtClean="0"/>
              <a:t>a.age</a:t>
            </a:r>
            <a:r>
              <a:rPr lang="en-CA" baseline="0" dirty="0" smtClean="0"/>
              <a:t> = 21 causes a new field to be added.</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Variables</a:t>
            </a:r>
            <a:r>
              <a:rPr lang="en-CA" baseline="0" dirty="0" smtClean="0"/>
              <a:t> are by default local.   They are implicitly declared through assignments, or through load statements.    Variables can hold different types at different places in the body of a function/script.</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It is possible to explicitly declare a variable to be global or persistent.</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There are two main ways</a:t>
            </a:r>
            <a:r>
              <a:rPr lang="en-CA" baseline="0" dirty="0" smtClean="0"/>
              <a:t> of defining MATLAB computations,  through functions which have input and output parameters,  and through scripts which have no parameters, and are effectively just a sequence of statements.    Let's look at functions first.</a:t>
            </a:r>
            <a:endParaRPr lang="en-CA" dirty="0"/>
          </a:p>
        </p:txBody>
      </p:sp>
      <p:sp>
        <p:nvSpPr>
          <p:cNvPr id="4" name="Slide Number Placeholder 3"/>
          <p:cNvSpPr>
            <a:spLocks noGrp="1"/>
          </p:cNvSpPr>
          <p:nvPr>
            <p:ph type="sldNum" sz="quarter" idx="10"/>
          </p:nvPr>
        </p:nvSpPr>
        <p:spPr/>
        <p:txBody>
          <a:bodyPr/>
          <a:lstStyle/>
          <a:p>
            <a:fld id="{97E27E98-08A1-4EC9-BEEE-10E80F7BC77D}" type="slidenum">
              <a:rPr lang="en-US" smtClean="0"/>
              <a:pPr/>
              <a:t>2</a:t>
            </a:fld>
            <a:endParaRPr lang="en-US" dirty="0"/>
          </a:p>
        </p:txBody>
      </p:sp>
      <p:sp>
        <p:nvSpPr>
          <p:cNvPr id="5" name="Date Placeholder 4"/>
          <p:cNvSpPr>
            <a:spLocks noGrp="1"/>
          </p:cNvSpPr>
          <p:nvPr>
            <p:ph type="dt" idx="11"/>
          </p:nvPr>
        </p:nvSpPr>
        <p:spPr/>
        <p:txBody>
          <a:bodyPr/>
          <a:lstStyle/>
          <a:p>
            <a:r>
              <a:rPr lang="en-US" smtClean="0"/>
              <a:t>June 4th, 2011</a:t>
            </a:r>
            <a:endParaRPr lang="en-US"/>
          </a:p>
        </p:txBody>
      </p:sp>
      <p:sp>
        <p:nvSpPr>
          <p:cNvPr id="6" name="Footer Placeholder 5"/>
          <p:cNvSpPr>
            <a:spLocks noGrp="1"/>
          </p:cNvSpPr>
          <p:nvPr>
            <p:ph type="ftr" sz="quarter" idx="12"/>
          </p:nvPr>
        </p:nvSpPr>
        <p:spPr/>
        <p:txBody>
          <a:bodyPr/>
          <a:lstStyle/>
          <a:p>
            <a:r>
              <a:rPr lang="en-US" smtClean="0"/>
              <a:t>McLab PLDI 2011 Tutorial - Laurie Hendren, Rahul Garg and Nurudeen Lameed - Part 2</a:t>
            </a: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We can think of the environment</a:t>
            </a:r>
            <a:r>
              <a:rPr lang="en-CA" baseline="0" dirty="0" smtClean="0"/>
              <a:t> as being a collection of workspace,  one for </a:t>
            </a:r>
            <a:r>
              <a:rPr lang="en-CA" baseline="0" dirty="0" err="1" smtClean="0"/>
              <a:t>globals</a:t>
            </a:r>
            <a:r>
              <a:rPr lang="en-CA" baseline="0" dirty="0" smtClean="0"/>
              <a:t> and </a:t>
            </a:r>
            <a:r>
              <a:rPr lang="en-CA" baseline="0" dirty="0" err="1" smtClean="0"/>
              <a:t>persistents</a:t>
            </a:r>
            <a:r>
              <a:rPr lang="en-CA" baseline="0" dirty="0" smtClean="0"/>
              <a:t>, one for the read-</a:t>
            </a:r>
            <a:r>
              <a:rPr lang="en-CA" baseline="0" dirty="0" err="1" smtClean="0"/>
              <a:t>eval</a:t>
            </a:r>
            <a:r>
              <a:rPr lang="en-CA" baseline="0" dirty="0" smtClean="0"/>
              <a:t>-print-loop and one for each function call.</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How are variables looked up?    If global/persistent,</a:t>
            </a:r>
            <a:r>
              <a:rPr lang="en-CA" baseline="0" dirty="0" smtClean="0"/>
              <a:t> look in the global/persistent workspace, otherwise lookup in the current workspace.  If not found, then may trigger a run-time error.</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1</a:t>
            </a:r>
            <a:r>
              <a:rPr lang="en-CA" baseline="30000" dirty="0" smtClean="0"/>
              <a:t>st</a:t>
            </a:r>
            <a:r>
              <a:rPr lang="en-CA" dirty="0" smtClean="0"/>
              <a:t> click:  Let's look at a variation of our example where sum is a global variable instead of an input parameter.</a:t>
            </a:r>
          </a:p>
          <a:p>
            <a:r>
              <a:rPr lang="en-CA" dirty="0" smtClean="0"/>
              <a:t>2</a:t>
            </a:r>
            <a:r>
              <a:rPr lang="en-CA" baseline="30000" dirty="0" smtClean="0"/>
              <a:t>nd</a:t>
            </a:r>
            <a:r>
              <a:rPr lang="en-CA" baseline="0" dirty="0" smtClean="0"/>
              <a:t> click: In the calling context we must also declare sum to be global and give it an </a:t>
            </a:r>
            <a:r>
              <a:rPr lang="en-CA" baseline="0" dirty="0" err="1" smtClean="0"/>
              <a:t>intitial</a:t>
            </a:r>
            <a:r>
              <a:rPr lang="en-CA" baseline="0" dirty="0" smtClean="0"/>
              <a:t> value.   The default value is the </a:t>
            </a:r>
            <a:r>
              <a:rPr lang="en-CA" baseline="0" dirty="0" err="1" smtClean="0"/>
              <a:t>the</a:t>
            </a:r>
            <a:r>
              <a:rPr lang="en-CA" baseline="0" dirty="0" smtClean="0"/>
              <a:t> empty array, so in this case we initialize it to 0.</a:t>
            </a:r>
          </a:p>
          <a:p>
            <a:r>
              <a:rPr lang="en-CA" baseline="0" dirty="0" smtClean="0"/>
              <a:t>After calling the function,  the global now has accumulated the sum of a.   We can see that </a:t>
            </a:r>
            <a:r>
              <a:rPr lang="en-CA" baseline="0" dirty="0" err="1" smtClean="0"/>
              <a:t>globals</a:t>
            </a:r>
            <a:r>
              <a:rPr lang="en-CA" baseline="0" dirty="0" smtClean="0"/>
              <a:t> have a global attribute, when displayed with "</a:t>
            </a:r>
            <a:r>
              <a:rPr lang="en-CA" baseline="0" dirty="0" err="1" smtClean="0"/>
              <a:t>whos</a:t>
            </a:r>
            <a:r>
              <a:rPr lang="en-CA" baseline="0" dirty="0" smtClean="0"/>
              <a:t>".</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There are some tricky</a:t>
            </a:r>
            <a:r>
              <a:rPr lang="en-CA" baseline="0" dirty="0" smtClean="0"/>
              <a:t> and non-obvious features in MATLAB.</a:t>
            </a:r>
            <a:endParaRPr lang="en-CA" dirty="0"/>
          </a:p>
        </p:txBody>
      </p:sp>
      <p:sp>
        <p:nvSpPr>
          <p:cNvPr id="4" name="Slide Number Placeholder 3"/>
          <p:cNvSpPr>
            <a:spLocks noGrp="1"/>
          </p:cNvSpPr>
          <p:nvPr>
            <p:ph type="sldNum" sz="quarter" idx="10"/>
          </p:nvPr>
        </p:nvSpPr>
        <p:spPr/>
        <p:txBody>
          <a:bodyPr/>
          <a:lstStyle/>
          <a:p>
            <a:fld id="{97E27E98-08A1-4EC9-BEEE-10E80F7BC77D}" type="slidenum">
              <a:rPr lang="en-US" smtClean="0"/>
              <a:pPr/>
              <a:t>23</a:t>
            </a:fld>
            <a:endParaRPr lang="en-US" dirty="0"/>
          </a:p>
        </p:txBody>
      </p:sp>
      <p:sp>
        <p:nvSpPr>
          <p:cNvPr id="5" name="Date Placeholder 4"/>
          <p:cNvSpPr>
            <a:spLocks noGrp="1"/>
          </p:cNvSpPr>
          <p:nvPr>
            <p:ph type="dt" idx="11"/>
          </p:nvPr>
        </p:nvSpPr>
        <p:spPr/>
        <p:txBody>
          <a:bodyPr/>
          <a:lstStyle/>
          <a:p>
            <a:r>
              <a:rPr lang="en-US" smtClean="0"/>
              <a:t>June 4th, 2011</a:t>
            </a:r>
            <a:endParaRPr lang="en-US"/>
          </a:p>
        </p:txBody>
      </p:sp>
      <p:sp>
        <p:nvSpPr>
          <p:cNvPr id="6" name="Footer Placeholder 5"/>
          <p:cNvSpPr>
            <a:spLocks noGrp="1"/>
          </p:cNvSpPr>
          <p:nvPr>
            <p:ph type="ftr" sz="quarter" idx="12"/>
          </p:nvPr>
        </p:nvSpPr>
        <p:spPr/>
        <p:txBody>
          <a:bodyPr/>
          <a:lstStyle/>
          <a:p>
            <a:r>
              <a:rPr lang="en-US" smtClean="0"/>
              <a:t>McLab PLDI 2011 Tutorial - Laurie Hendren, Rahul Garg and Nurudeen Lameed - Part 2</a:t>
            </a: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There are two styles of looking up an identifier,  the old</a:t>
            </a:r>
            <a:r>
              <a:rPr lang="en-CA" baseline="0" dirty="0" smtClean="0"/>
              <a:t> style interpreter based lookup,  and a new lookup implemented in MATLAB 7, which has a JIT.   This change in lookup has effectively changed the semantics of MATLAB, and so all tools that handle modern MATLAB must implement the new semantics.</a:t>
            </a:r>
          </a:p>
          <a:p>
            <a:endParaRPr lang="en-CA" baseline="0" dirty="0" smtClean="0"/>
          </a:p>
          <a:p>
            <a:r>
              <a:rPr lang="en-CA" baseline="0" dirty="0" smtClean="0"/>
              <a:t>In the new semantics,  at first load time each identifier is assigned a kind.  This is, presumably, to allow for more efficient code generation.  The kinds are VAR, FN and ID.</a:t>
            </a:r>
          </a:p>
          <a:p>
            <a:endParaRPr lang="en-CA" baseline="0" dirty="0" smtClean="0"/>
          </a:p>
          <a:p>
            <a:r>
              <a:rPr lang="en-CA" baseline="0" dirty="0" smtClean="0"/>
              <a:t>We cannot find any documentation on this,  but have written a paper on this topic, submitted to OOPSLA.</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Let's take a</a:t>
            </a:r>
            <a:r>
              <a:rPr lang="en-CA" baseline="0" dirty="0" smtClean="0"/>
              <a:t> quick look at the kind assignment algorithm.   Effectively it must visit all statements in the body of the function and assign a kind.  The algorithm implemented by MATHWORKs is neither flow-sensitive nor flow-insensitive,  but traversal-sensitive.    In this example, "a" and "r" are parameters, so they are variables.   "x" and "f" are assigned-to, so they are variables.   "sin" has its handle taken, so it is a FN.  "</a:t>
            </a:r>
            <a:r>
              <a:rPr lang="en-CA" baseline="0" dirty="0" err="1" smtClean="0"/>
              <a:t>i</a:t>
            </a:r>
            <a:r>
              <a:rPr lang="en-CA" baseline="0" dirty="0" smtClean="0"/>
              <a:t>", "j", "sum" are also FN because:  (a) they are not VAR, and (b) they can be found when looked in the current fn/file/directory/path.   Identifier "s" is not directly </a:t>
            </a:r>
            <a:r>
              <a:rPr lang="en-CA" baseline="0" dirty="0" err="1" smtClean="0"/>
              <a:t>definded</a:t>
            </a:r>
            <a:r>
              <a:rPr lang="en-CA" baseline="0" dirty="0" smtClean="0"/>
              <a:t>, nor can it be found upon a function lookup,  so its kind is left as ID, and a fully dynamic lookup will be used at runtime.  In this case when you run the program, "s" will be found in the workspace.</a:t>
            </a:r>
          </a:p>
          <a:p>
            <a:endParaRPr lang="en-CA" baseline="0" dirty="0" smtClean="0"/>
          </a:p>
          <a:p>
            <a:r>
              <a:rPr lang="en-CA" baseline="0" dirty="0" smtClean="0"/>
              <a:t>2</a:t>
            </a:r>
            <a:r>
              <a:rPr lang="en-CA" baseline="30000" dirty="0" smtClean="0"/>
              <a:t>nd</a:t>
            </a:r>
            <a:r>
              <a:rPr lang="en-CA" baseline="0" dirty="0" smtClean="0"/>
              <a:t> click:  trace of running,  note that the statements in the body of </a:t>
            </a:r>
            <a:r>
              <a:rPr lang="en-CA" baseline="0" dirty="0" err="1" smtClean="0"/>
              <a:t>KindEx</a:t>
            </a:r>
            <a:r>
              <a:rPr lang="en-CA" baseline="0" dirty="0" smtClean="0"/>
              <a:t> are not terminated by ";",  so the results of the statements are echoed at run-time.</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There are quite a few irritating issues with the MATLAB syntax</a:t>
            </a:r>
            <a:r>
              <a:rPr lang="en-CA" baseline="0" dirty="0" smtClean="0"/>
              <a:t> that are hard to handle with standard parsing tools.  </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There are also</a:t>
            </a:r>
            <a:r>
              <a:rPr lang="en-CA" baseline="0" dirty="0" smtClean="0"/>
              <a:t> several potentially evil dynamic features.</a:t>
            </a:r>
          </a:p>
          <a:p>
            <a:endParaRPr lang="en-CA" baseline="0" dirty="0" smtClean="0"/>
          </a:p>
          <a:p>
            <a:r>
              <a:rPr lang="en-CA" baseline="0" dirty="0" smtClean="0"/>
              <a:t>First, when a function is called, not all arguments need to be provided.   In the body of the function one can check to see how many arguments were provided, and then assign a default value to the missing ones (as in line 2 of </a:t>
            </a:r>
            <a:r>
              <a:rPr lang="en-CA" baseline="0" dirty="0" err="1" smtClean="0"/>
              <a:t>ProdSumNargs</a:t>
            </a:r>
            <a:r>
              <a:rPr lang="en-CA" baseline="0" dirty="0" smtClean="0"/>
              <a:t>).</a:t>
            </a:r>
          </a:p>
          <a:p>
            <a:endParaRPr lang="en-CA" baseline="0" dirty="0" smtClean="0"/>
          </a:p>
          <a:p>
            <a:r>
              <a:rPr lang="en-CA" baseline="0" dirty="0" smtClean="0"/>
              <a:t>Similarly a call to a function need not capture all of the output arguments.</a:t>
            </a:r>
          </a:p>
          <a:p>
            <a:endParaRPr lang="en-CA" baseline="0" dirty="0" smtClean="0"/>
          </a:p>
          <a:p>
            <a:r>
              <a:rPr lang="en-CA" baseline="0" dirty="0" smtClean="0"/>
              <a:t>There are several kinds of </a:t>
            </a:r>
            <a:r>
              <a:rPr lang="en-CA" baseline="0" dirty="0" err="1" smtClean="0"/>
              <a:t>eval</a:t>
            </a:r>
            <a:r>
              <a:rPr lang="en-CA" baseline="0" dirty="0" smtClean="0"/>
              <a:t>,  including the ordinary one,  </a:t>
            </a:r>
            <a:r>
              <a:rPr lang="en-CA" baseline="0" dirty="0" err="1" smtClean="0"/>
              <a:t>evalin</a:t>
            </a:r>
            <a:r>
              <a:rPr lang="en-CA" baseline="0" dirty="0" smtClean="0"/>
              <a:t> – which is used to </a:t>
            </a:r>
            <a:r>
              <a:rPr lang="en-CA" baseline="0" dirty="0" err="1" smtClean="0"/>
              <a:t>eval</a:t>
            </a:r>
            <a:r>
              <a:rPr lang="en-CA" baseline="0" dirty="0" smtClean="0"/>
              <a:t> an expression is a different context (such as the calling functions context) and </a:t>
            </a:r>
            <a:r>
              <a:rPr lang="en-CA" baseline="0" dirty="0" err="1" smtClean="0"/>
              <a:t>assignin</a:t>
            </a:r>
            <a:r>
              <a:rPr lang="en-CA" baseline="0" dirty="0" smtClean="0"/>
              <a:t> which is used to assign to a variable in the calling context.</a:t>
            </a:r>
          </a:p>
          <a:p>
            <a:endParaRPr lang="en-CA" baseline="0" dirty="0" smtClean="0"/>
          </a:p>
          <a:p>
            <a:r>
              <a:rPr lang="en-CA" baseline="0" dirty="0" err="1" smtClean="0"/>
              <a:t>Cd</a:t>
            </a:r>
            <a:r>
              <a:rPr lang="en-CA" baseline="0" dirty="0" smtClean="0"/>
              <a:t> and </a:t>
            </a:r>
            <a:r>
              <a:rPr lang="en-CA" baseline="0" dirty="0" err="1" smtClean="0"/>
              <a:t>addpath</a:t>
            </a:r>
            <a:r>
              <a:rPr lang="en-CA" baseline="0" dirty="0" smtClean="0"/>
              <a:t> can be used to dynamically change the current directory or modify the path, which causes a change in function lookup.</a:t>
            </a:r>
          </a:p>
          <a:p>
            <a:endParaRPr lang="en-CA" baseline="0" dirty="0" smtClean="0"/>
          </a:p>
          <a:p>
            <a:r>
              <a:rPr lang="en-CA" baseline="0" dirty="0" smtClean="0"/>
              <a:t>Load can be used to load stored variables from a file, and so may cause new variables to be created in the current workspace.</a:t>
            </a:r>
          </a:p>
          <a:p>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CA" dirty="0" smtClean="0"/>
              <a:t>On</a:t>
            </a:r>
            <a:r>
              <a:rPr lang="en-CA" baseline="0" dirty="0" smtClean="0"/>
              <a:t> first click:</a:t>
            </a:r>
          </a:p>
          <a:p>
            <a:r>
              <a:rPr lang="en-CA" baseline="0" dirty="0" smtClean="0"/>
              <a:t>Here is an example of a function definition of a function called </a:t>
            </a:r>
            <a:r>
              <a:rPr lang="en-CA" baseline="0" dirty="0" err="1" smtClean="0"/>
              <a:t>ProdSum</a:t>
            </a:r>
            <a:r>
              <a:rPr lang="en-CA" baseline="0" dirty="0" smtClean="0"/>
              <a:t>.   It has two input parameters, "a" and "n", and two output parameters, </a:t>
            </a:r>
            <a:r>
              <a:rPr lang="en-CA" baseline="0" dirty="0" smtClean="0"/>
              <a:t>"</a:t>
            </a:r>
            <a:r>
              <a:rPr lang="en-CA" baseline="0" dirty="0" smtClean="0"/>
              <a:t>prod" and "sum".   There is also a local variable "</a:t>
            </a:r>
            <a:r>
              <a:rPr lang="en-CA" baseline="0" dirty="0" err="1" smtClean="0"/>
              <a:t>i</a:t>
            </a:r>
            <a:r>
              <a:rPr lang="en-CA" baseline="0" dirty="0" smtClean="0"/>
              <a:t>".</a:t>
            </a:r>
          </a:p>
          <a:p>
            <a:endParaRPr lang="en-CA" baseline="0" dirty="0" smtClean="0"/>
          </a:p>
          <a:p>
            <a:r>
              <a:rPr lang="en-CA" baseline="0" dirty="0" smtClean="0"/>
              <a:t>This function should be stored in a file called </a:t>
            </a:r>
            <a:r>
              <a:rPr lang="en-CA" baseline="0" dirty="0" err="1" smtClean="0"/>
              <a:t>ProdSum.m</a:t>
            </a:r>
            <a:r>
              <a:rPr lang="en-CA" baseline="0" dirty="0" smtClean="0"/>
              <a:t>.   If it is stored in a file of another name,  say "</a:t>
            </a:r>
            <a:r>
              <a:rPr lang="en-CA" baseline="0" dirty="0" err="1" smtClean="0"/>
              <a:t>foo.m</a:t>
            </a:r>
            <a:r>
              <a:rPr lang="en-CA" baseline="0" dirty="0" smtClean="0"/>
              <a:t>" then the function can only be called as </a:t>
            </a:r>
            <a:r>
              <a:rPr lang="en-CA" baseline="0" dirty="0" err="1" smtClean="0"/>
              <a:t>foo</a:t>
            </a:r>
            <a:r>
              <a:rPr lang="en-CA" baseline="0" dirty="0" smtClean="0"/>
              <a:t>(...).</a:t>
            </a:r>
          </a:p>
          <a:p>
            <a:endParaRPr lang="en-CA" baseline="0" dirty="0" smtClean="0"/>
          </a:p>
          <a:p>
            <a:r>
              <a:rPr lang="en-CA" baseline="0" dirty="0" smtClean="0"/>
              <a:t>Note that there are no type declarations and no explicit declarations of variables.    "</a:t>
            </a:r>
            <a:r>
              <a:rPr lang="en-CA" baseline="0" dirty="0" err="1" smtClean="0"/>
              <a:t>i</a:t>
            </a:r>
            <a:r>
              <a:rPr lang="en-CA" baseline="0" dirty="0" smtClean="0"/>
              <a:t>" is a variable because it is defined (i.e. it is assigned to in the header of the for loop.</a:t>
            </a:r>
          </a:p>
          <a:p>
            <a:endParaRPr lang="en-CA" baseline="0" dirty="0" smtClean="0"/>
          </a:p>
          <a:p>
            <a:r>
              <a:rPr lang="en-CA" baseline="0" dirty="0" smtClean="0"/>
              <a:t>There are no return statements for returning the values of the output parameters,   the values returned are simply the values those variables contain when the function returns.</a:t>
            </a:r>
          </a:p>
          <a:p>
            <a:endParaRPr lang="en-CA" baseline="0" dirty="0" smtClean="0"/>
          </a:p>
          <a:p>
            <a:r>
              <a:rPr lang="en-CA" baseline="0" dirty="0" smtClean="0"/>
              <a:t>On second click:</a:t>
            </a:r>
          </a:p>
          <a:p>
            <a:r>
              <a:rPr lang="en-CA" baseline="0" dirty="0" smtClean="0"/>
              <a:t>Here is an example of an interaction with the MATLAB read-</a:t>
            </a:r>
            <a:r>
              <a:rPr lang="en-CA" baseline="0" dirty="0" err="1" smtClean="0"/>
              <a:t>eval</a:t>
            </a:r>
            <a:r>
              <a:rPr lang="en-CA" baseline="0" dirty="0" smtClean="0"/>
              <a:t>-print loop.   The user types in the statement after the "&gt;&gt;" prompt and the statement is evaluated and the result printed.   If an explicit assignment is made in the statement,  the values of the lhs are printed,  otherwise the result of evaluating the expression is assigned to a variable called "</a:t>
            </a:r>
            <a:r>
              <a:rPr lang="en-CA" baseline="0" dirty="0" err="1" smtClean="0"/>
              <a:t>ans</a:t>
            </a:r>
            <a:r>
              <a:rPr lang="en-CA" baseline="0" dirty="0" smtClean="0"/>
              <a:t>" and its value is printed.</a:t>
            </a:r>
          </a:p>
          <a:p>
            <a:endParaRPr lang="en-CA" baseline="0" dirty="0" smtClean="0"/>
          </a:p>
          <a:p>
            <a:r>
              <a:rPr lang="en-CA" baseline="0" dirty="0" smtClean="0"/>
              <a:t>The first call calls </a:t>
            </a:r>
            <a:r>
              <a:rPr lang="en-CA" baseline="0" dirty="0" err="1" smtClean="0"/>
              <a:t>ProdSum</a:t>
            </a:r>
            <a:r>
              <a:rPr lang="en-CA" baseline="0" dirty="0" smtClean="0"/>
              <a:t> with a 1x3 array [10,20,30] as the first argument,  and a 1x1 array 3 as the second argument.  The first return value is assigned to "a" and the second to "b".</a:t>
            </a:r>
          </a:p>
          <a:p>
            <a:endParaRPr lang="en-CA" baseline="0" dirty="0" smtClean="0"/>
          </a:p>
          <a:p>
            <a:r>
              <a:rPr lang="en-CA" baseline="0" dirty="0" smtClean="0"/>
              <a:t>The second call does not give a lhs, so the first of the return values is assigned to </a:t>
            </a:r>
            <a:r>
              <a:rPr lang="en-CA" baseline="0" dirty="0" err="1" smtClean="0"/>
              <a:t>ans</a:t>
            </a:r>
            <a:r>
              <a:rPr lang="en-CA" baseline="0" dirty="0" smtClean="0"/>
              <a:t> and the 2</a:t>
            </a:r>
            <a:r>
              <a:rPr lang="en-CA" baseline="30000" dirty="0" smtClean="0"/>
              <a:t>nd</a:t>
            </a:r>
            <a:r>
              <a:rPr lang="en-CA" baseline="0" dirty="0" smtClean="0"/>
              <a:t> return value is thrown away.  A similar thing would happen if you </a:t>
            </a:r>
            <a:r>
              <a:rPr lang="en-CA" baseline="0" dirty="0" err="1" smtClean="0"/>
              <a:t>explicity</a:t>
            </a:r>
            <a:r>
              <a:rPr lang="en-CA" baseline="0" dirty="0" smtClean="0"/>
              <a:t> said "</a:t>
            </a:r>
            <a:r>
              <a:rPr lang="en-CA" baseline="0" dirty="0" err="1" smtClean="0"/>
              <a:t>myans</a:t>
            </a:r>
            <a:r>
              <a:rPr lang="en-CA" baseline="0" dirty="0" smtClean="0"/>
              <a:t> = </a:t>
            </a:r>
            <a:r>
              <a:rPr lang="en-CA" baseline="0" dirty="0" err="1" smtClean="0"/>
              <a:t>ProdSum</a:t>
            </a:r>
            <a:r>
              <a:rPr lang="en-CA" baseline="0" dirty="0" smtClean="0"/>
              <a:t>....".</a:t>
            </a:r>
          </a:p>
          <a:p>
            <a:endParaRPr lang="en-CA" baseline="0" dirty="0" smtClean="0"/>
          </a:p>
          <a:p>
            <a:r>
              <a:rPr lang="en-CA" baseline="0" dirty="0" smtClean="0"/>
              <a:t>The third call </a:t>
            </a:r>
            <a:r>
              <a:rPr lang="en-CA" baseline="0" dirty="0" err="1" smtClean="0"/>
              <a:t>illusrates</a:t>
            </a:r>
            <a:r>
              <a:rPr lang="en-CA" baseline="0" dirty="0" smtClean="0"/>
              <a:t> that </a:t>
            </a:r>
            <a:r>
              <a:rPr lang="en-CA" baseline="0" dirty="0" err="1" smtClean="0"/>
              <a:t>ProdSum</a:t>
            </a:r>
            <a:r>
              <a:rPr lang="en-CA" baseline="0" dirty="0" smtClean="0"/>
              <a:t> works on various types.   In this case the first argument is an array of characters,  which are effectively treated as an array of ASCII values.   Thus the 4</a:t>
            </a:r>
            <a:r>
              <a:rPr lang="en-CA" baseline="30000" dirty="0" smtClean="0"/>
              <a:t>th</a:t>
            </a:r>
            <a:r>
              <a:rPr lang="en-CA" baseline="0" dirty="0" smtClean="0"/>
              <a:t> statement computes the same value as the 3</a:t>
            </a:r>
            <a:r>
              <a:rPr lang="en-CA" baseline="30000" dirty="0" smtClean="0"/>
              <a:t>rd</a:t>
            </a:r>
            <a:r>
              <a:rPr lang="en-CA" baseline="0" dirty="0" smtClean="0"/>
              <a:t>.</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1</a:t>
            </a:r>
            <a:r>
              <a:rPr lang="en-CA" baseline="30000" dirty="0" smtClean="0"/>
              <a:t>st</a:t>
            </a:r>
            <a:r>
              <a:rPr lang="en-CA" baseline="0" dirty="0" smtClean="0"/>
              <a:t> click: </a:t>
            </a:r>
            <a:r>
              <a:rPr lang="en-CA" dirty="0" smtClean="0"/>
              <a:t>On</a:t>
            </a:r>
            <a:r>
              <a:rPr lang="en-CA" baseline="0" dirty="0" smtClean="0"/>
              <a:t> the previous slide we saw that the first argument could be 1xn arrays of different types.   What else is allowed?</a:t>
            </a:r>
          </a:p>
          <a:p>
            <a:endParaRPr lang="en-CA" dirty="0" smtClean="0"/>
          </a:p>
          <a:p>
            <a:r>
              <a:rPr lang="en-CA" dirty="0" smtClean="0"/>
              <a:t>2</a:t>
            </a:r>
            <a:r>
              <a:rPr lang="en-CA" baseline="30000" dirty="0" smtClean="0"/>
              <a:t>nd</a:t>
            </a:r>
            <a:r>
              <a:rPr lang="en-CA" dirty="0" smtClean="0"/>
              <a:t> click:  The first statement shows a call usin</a:t>
            </a:r>
            <a:r>
              <a:rPr lang="en-CA" baseline="0" dirty="0" smtClean="0"/>
              <a:t>g a function handle, @sin.    This changes the meaning of a(</a:t>
            </a:r>
            <a:r>
              <a:rPr lang="en-CA" baseline="0" dirty="0" err="1" smtClean="0"/>
              <a:t>i</a:t>
            </a:r>
            <a:r>
              <a:rPr lang="en-CA" baseline="0" dirty="0" smtClean="0"/>
              <a:t>) in the body, as now it means an indirect call to sin(</a:t>
            </a:r>
            <a:r>
              <a:rPr lang="en-CA" baseline="0" dirty="0" err="1" smtClean="0"/>
              <a:t>i</a:t>
            </a:r>
            <a:r>
              <a:rPr lang="en-CA" baseline="0" dirty="0" smtClean="0"/>
              <a:t>).    Note that the syntax of an indirect call is the same as the syntax for a direct call and an array index.</a:t>
            </a:r>
          </a:p>
          <a:p>
            <a:endParaRPr lang="en-CA" baseline="0" dirty="0" smtClean="0"/>
          </a:p>
          <a:p>
            <a:r>
              <a:rPr lang="en-CA" baseline="0" dirty="0" smtClean="0"/>
              <a:t>The 2</a:t>
            </a:r>
            <a:r>
              <a:rPr lang="en-CA" baseline="30000" dirty="0" smtClean="0"/>
              <a:t>nd</a:t>
            </a:r>
            <a:r>
              <a:rPr lang="en-CA" baseline="0" dirty="0" smtClean="0"/>
              <a:t> statement illustrates an anonymous function, in this case just the identity function.</a:t>
            </a:r>
          </a:p>
          <a:p>
            <a:endParaRPr lang="en-CA" baseline="0" dirty="0" smtClean="0"/>
          </a:p>
          <a:p>
            <a:r>
              <a:rPr lang="en-CA" baseline="0" dirty="0" smtClean="0"/>
              <a:t>The 3</a:t>
            </a:r>
            <a:r>
              <a:rPr lang="en-CA" baseline="30000" dirty="0" smtClean="0"/>
              <a:t>rd</a:t>
            </a:r>
            <a:r>
              <a:rPr lang="en-CA" baseline="0" dirty="0" smtClean="0"/>
              <a:t> and 4</a:t>
            </a:r>
            <a:r>
              <a:rPr lang="en-CA" baseline="30000" dirty="0" smtClean="0"/>
              <a:t>th</a:t>
            </a:r>
            <a:r>
              <a:rPr lang="en-CA" baseline="0" dirty="0" smtClean="0"/>
              <a:t> statements illustrate what happens when you provide an array with higher dimensions that what is required by an indexing statement.   In this case we create a 3x3 magic square, using the built-in function "magic" and then provide that as the 1</a:t>
            </a:r>
            <a:r>
              <a:rPr lang="en-CA" baseline="30000" dirty="0" smtClean="0"/>
              <a:t>st</a:t>
            </a:r>
            <a:r>
              <a:rPr lang="en-CA" baseline="0" dirty="0" smtClean="0"/>
              <a:t>  argument to "</a:t>
            </a:r>
            <a:r>
              <a:rPr lang="en-CA" baseline="0" dirty="0" err="1" smtClean="0"/>
              <a:t>ProdSum</a:t>
            </a:r>
            <a:r>
              <a:rPr lang="en-CA" baseline="0" dirty="0" smtClean="0"/>
              <a:t>".   The indexing expression a(</a:t>
            </a:r>
            <a:r>
              <a:rPr lang="en-CA" baseline="0" dirty="0" err="1" smtClean="0"/>
              <a:t>i</a:t>
            </a:r>
            <a:r>
              <a:rPr lang="en-CA" baseline="0" dirty="0" smtClean="0"/>
              <a:t>) will still work,  but it will automatically use 1 for all the missing dimensions.   So, in this case it is effectively a(i,1),  and the result is the product of the first column of a.</a:t>
            </a:r>
          </a:p>
          <a:p>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1</a:t>
            </a:r>
            <a:r>
              <a:rPr lang="en-CA" baseline="30000" dirty="0" smtClean="0"/>
              <a:t>st</a:t>
            </a:r>
            <a:r>
              <a:rPr lang="en-CA" dirty="0" smtClean="0"/>
              <a:t> click:  although MATLAB tolerates many different inputs,  not all inputs will result in an answer, some will trigger</a:t>
            </a:r>
            <a:r>
              <a:rPr lang="en-CA" baseline="0" dirty="0" smtClean="0"/>
              <a:t> </a:t>
            </a:r>
            <a:r>
              <a:rPr lang="en-CA" baseline="0" dirty="0" smtClean="0"/>
              <a:t>errors, others will trigger warnings.</a:t>
            </a:r>
            <a:endParaRPr lang="en-CA" baseline="0" dirty="0" smtClean="0"/>
          </a:p>
          <a:p>
            <a:r>
              <a:rPr lang="en-CA" baseline="0" dirty="0" smtClean="0"/>
              <a:t>2</a:t>
            </a:r>
            <a:r>
              <a:rPr lang="en-CA" baseline="30000" dirty="0" smtClean="0"/>
              <a:t>nd</a:t>
            </a:r>
            <a:r>
              <a:rPr lang="en-CA" baseline="0" dirty="0" smtClean="0"/>
              <a:t> click: For example, what happens when we give a character value for n,  we might expect this to work, since characters were valid for the first argument.   However, this causes a run-time error, since the colon operator only works with characters if both the left and right operands are characters.   This is unlike the * and + operators, which tolerate arguments of different types.</a:t>
            </a:r>
          </a:p>
          <a:p>
            <a:endParaRPr lang="en-CA" baseline="0" dirty="0" smtClean="0"/>
          </a:p>
          <a:p>
            <a:r>
              <a:rPr lang="en-CA" baseline="0" dirty="0" smtClean="0"/>
              <a:t>The 2</a:t>
            </a:r>
            <a:r>
              <a:rPr lang="en-CA" baseline="30000" dirty="0" smtClean="0"/>
              <a:t>nd</a:t>
            </a:r>
            <a:r>
              <a:rPr lang="en-CA" baseline="0" dirty="0" smtClean="0"/>
              <a:t> statement using "</a:t>
            </a:r>
            <a:r>
              <a:rPr lang="en-CA" baseline="0" dirty="0" err="1" smtClean="0"/>
              <a:t>i</a:t>
            </a:r>
            <a:r>
              <a:rPr lang="en-CA" baseline="0" dirty="0" smtClean="0"/>
              <a:t>" as the 2</a:t>
            </a:r>
            <a:r>
              <a:rPr lang="en-CA" baseline="30000" dirty="0" smtClean="0"/>
              <a:t>nd</a:t>
            </a:r>
            <a:r>
              <a:rPr lang="en-CA" baseline="0" dirty="0" smtClean="0"/>
              <a:t> argument.   What does this mean.   In this case, it means the library function </a:t>
            </a:r>
            <a:r>
              <a:rPr lang="en-CA" baseline="0" dirty="0" err="1" smtClean="0"/>
              <a:t>i</a:t>
            </a:r>
            <a:r>
              <a:rPr lang="en-CA" baseline="0" dirty="0" smtClean="0"/>
              <a:t>, which returns the complex value 0+1i.   In this case a warning is issued at run-time saying the colon wants real scalars,  but it happily continues on assuming the real value 0.</a:t>
            </a:r>
          </a:p>
          <a:p>
            <a:endParaRPr lang="en-CA" baseline="0" dirty="0" smtClean="0"/>
          </a:p>
          <a:p>
            <a:r>
              <a:rPr lang="en-CA" baseline="0" dirty="0" smtClean="0"/>
              <a:t>Based on the previous error message we might expect that the colon operator only wants scalars, however if we try giving it [3,4,5], then it happily just uses the first element, 3, and produces the product of [10,20,30].</a:t>
            </a:r>
          </a:p>
          <a:p>
            <a:endParaRPr lang="en-CA" dirty="0" smtClean="0"/>
          </a:p>
          <a:p>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Although</a:t>
            </a:r>
            <a:r>
              <a:rPr lang="en-CA" baseline="0" dirty="0" smtClean="0"/>
              <a:t> MATLAB programmers tend to put only one function in a file,  there are some mechanisms for collecting together related </a:t>
            </a:r>
            <a:r>
              <a:rPr lang="en-CA" baseline="0" dirty="0" smtClean="0"/>
              <a:t>functions in the same file.</a:t>
            </a:r>
            <a:endParaRPr lang="en-CA" baseline="0" dirty="0" smtClean="0"/>
          </a:p>
          <a:p>
            <a:endParaRPr lang="en-CA" baseline="0" dirty="0" smtClean="0"/>
          </a:p>
          <a:p>
            <a:r>
              <a:rPr lang="en-CA" baseline="0" dirty="0" smtClean="0"/>
              <a:t>The first function is called the primary function, and this one should have the same name as the file.   This is the only function which is visible outside of the file.</a:t>
            </a:r>
          </a:p>
          <a:p>
            <a:endParaRPr lang="en-CA" baseline="0" dirty="0" smtClean="0"/>
          </a:p>
          <a:p>
            <a:r>
              <a:rPr lang="en-CA" baseline="0" dirty="0" smtClean="0"/>
              <a:t>Subsequent functions, defined after the primary function are called sub-functions.    Sub-functions are only visible to other functions in the same file.</a:t>
            </a:r>
          </a:p>
          <a:p>
            <a:endParaRPr lang="en-CA" baseline="0" dirty="0" smtClean="0"/>
          </a:p>
          <a:p>
            <a:r>
              <a:rPr lang="en-CA" baseline="0" dirty="0" smtClean="0"/>
              <a:t>Function definitions can also be nested,  and these follow the expected scoping rules.   The only non-obvious point is determining which function "declares" a local variable.   Effectively it is the innermost function which contains a parameter or definition of that variable.</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Now that we understand</a:t>
            </a:r>
            <a:r>
              <a:rPr lang="en-CA" baseline="0" dirty="0" smtClean="0"/>
              <a:t> functions,  let's look at something a little less structured,  scripts ....</a:t>
            </a:r>
          </a:p>
          <a:p>
            <a:endParaRPr lang="en-CA" baseline="0" dirty="0" smtClean="0"/>
          </a:p>
          <a:p>
            <a:r>
              <a:rPr lang="en-CA" baseline="0" dirty="0" smtClean="0"/>
              <a:t>1</a:t>
            </a:r>
            <a:r>
              <a:rPr lang="en-CA" baseline="30000" dirty="0" smtClean="0"/>
              <a:t>st</a:t>
            </a:r>
            <a:r>
              <a:rPr lang="en-CA" baseline="0" dirty="0" smtClean="0"/>
              <a:t> click: If a script is stored in a file </a:t>
            </a:r>
            <a:r>
              <a:rPr lang="en-CA" baseline="0" dirty="0" err="1" smtClean="0"/>
              <a:t>foo.m</a:t>
            </a:r>
            <a:r>
              <a:rPr lang="en-CA" baseline="0" dirty="0" smtClean="0"/>
              <a:t>,  then it is called by "</a:t>
            </a:r>
            <a:r>
              <a:rPr lang="en-CA" baseline="0" dirty="0" err="1" smtClean="0"/>
              <a:t>foo</a:t>
            </a:r>
            <a:r>
              <a:rPr lang="en-CA" baseline="0" dirty="0" smtClean="0"/>
              <a:t>"  or "</a:t>
            </a:r>
            <a:r>
              <a:rPr lang="en-CA" baseline="0" dirty="0" err="1" smtClean="0"/>
              <a:t>foo</a:t>
            </a:r>
            <a:r>
              <a:rPr lang="en-CA" baseline="0" dirty="0" smtClean="0"/>
              <a:t>()"</a:t>
            </a:r>
          </a:p>
          <a:p>
            <a:endParaRPr lang="en-CA" baseline="0" dirty="0" smtClean="0"/>
          </a:p>
          <a:p>
            <a:r>
              <a:rPr lang="en-CA" baseline="0" dirty="0" smtClean="0"/>
              <a:t>A script is neither a zero-argument function,  nor a macro,  but something in between.</a:t>
            </a:r>
          </a:p>
          <a:p>
            <a:endParaRPr lang="en-CA" baseline="0" dirty="0" smtClean="0"/>
          </a:p>
          <a:p>
            <a:r>
              <a:rPr lang="en-CA" baseline="0" dirty="0" smtClean="0"/>
              <a:t>Scripts use the workspace of their caller, which could be the read-</a:t>
            </a:r>
            <a:r>
              <a:rPr lang="en-CA" baseline="0" dirty="0" err="1" smtClean="0"/>
              <a:t>eval</a:t>
            </a:r>
            <a:r>
              <a:rPr lang="en-CA" baseline="0" dirty="0" smtClean="0"/>
              <a:t>-print loop,  or the last-called function.</a:t>
            </a:r>
          </a:p>
          <a:p>
            <a:endParaRPr lang="en-CA" baseline="0" dirty="0" smtClean="0"/>
          </a:p>
          <a:p>
            <a:r>
              <a:rPr lang="en-CA" baseline="0" dirty="0" smtClean="0"/>
              <a:t>2</a:t>
            </a:r>
            <a:r>
              <a:rPr lang="en-CA" baseline="30000" dirty="0" smtClean="0"/>
              <a:t>nd</a:t>
            </a:r>
            <a:r>
              <a:rPr lang="en-CA" baseline="0" dirty="0" smtClean="0"/>
              <a:t> click:  let's look at an example of calling a script from the read-</a:t>
            </a:r>
            <a:r>
              <a:rPr lang="en-CA" baseline="0" dirty="0" err="1" smtClean="0"/>
              <a:t>eval</a:t>
            </a:r>
            <a:r>
              <a:rPr lang="en-CA" baseline="0" dirty="0" smtClean="0"/>
              <a:t>-print loop.  First we have to ensure that the appropriate variables are defined (statements 1 through 3).   Note that "</a:t>
            </a:r>
            <a:r>
              <a:rPr lang="en-CA" baseline="0" dirty="0" err="1" smtClean="0"/>
              <a:t>whos</a:t>
            </a:r>
            <a:r>
              <a:rPr lang="en-CA" baseline="0" dirty="0" smtClean="0"/>
              <a:t>" is a built-in function that displays the current workspace.   We then call </a:t>
            </a:r>
            <a:r>
              <a:rPr lang="en-CA" baseline="0" dirty="0" err="1" smtClean="0"/>
              <a:t>ProdSumScript</a:t>
            </a:r>
            <a:r>
              <a:rPr lang="en-CA" baseline="0" dirty="0" smtClean="0"/>
              <a:t>, and then look in the workspace again, where we see that prod and sum have been defined.  </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MATLAB</a:t>
            </a:r>
            <a:r>
              <a:rPr lang="en-CA" baseline="0" dirty="0" smtClean="0"/>
              <a:t> programmers tend to accumulate lots of functions in their current directory.   However, there are mechanisms for grouping functions together.    </a:t>
            </a:r>
          </a:p>
          <a:p>
            <a:pPr>
              <a:buFont typeface="Arial" pitchFamily="34" charset="0"/>
              <a:buChar char="•"/>
            </a:pPr>
            <a:r>
              <a:rPr lang="en-CA" baseline="0" dirty="0" smtClean="0"/>
              <a:t> First, you can put them in a /private directory.   These functions will be visible to functions in the outer directory.  </a:t>
            </a:r>
          </a:p>
          <a:p>
            <a:pPr>
              <a:buFont typeface="Arial" pitchFamily="34" charset="0"/>
              <a:buChar char="•"/>
            </a:pPr>
            <a:r>
              <a:rPr lang="en-CA" baseline="0" dirty="0" smtClean="0"/>
              <a:t> Second you can create directories starting with "+" which correspond to packages.    Such functions must be called using </a:t>
            </a:r>
            <a:r>
              <a:rPr lang="en-CA" baseline="0" dirty="0" err="1" smtClean="0"/>
              <a:t>pkg.f</a:t>
            </a:r>
            <a:r>
              <a:rPr lang="en-CA" baseline="0" dirty="0" smtClean="0"/>
              <a:t>().   You can have sub-packages as well.    </a:t>
            </a:r>
          </a:p>
          <a:p>
            <a:pPr>
              <a:buFont typeface="Arial" pitchFamily="34" charset="0"/>
              <a:buChar char="•"/>
            </a:pPr>
            <a:r>
              <a:rPr lang="en-CA" baseline="0" dirty="0" smtClean="0"/>
              <a:t> Third, you can have type-specialized directories, which start with "@".   These will be called when the first argument matches the type of the directory name.</a:t>
            </a:r>
          </a:p>
          <a:p>
            <a:pPr>
              <a:buFont typeface="Arial" pitchFamily="34" charset="0"/>
              <a:buChar char="•"/>
            </a:pPr>
            <a:endParaRPr lang="en-CA" baseline="0" dirty="0" smtClean="0"/>
          </a:p>
          <a:p>
            <a:pPr>
              <a:buFont typeface="Arial" pitchFamily="34" charset="0"/>
              <a:buNone/>
            </a:pPr>
            <a:r>
              <a:rPr lang="en-CA" baseline="0" dirty="0" smtClean="0"/>
              <a:t>At run-time a function is looked up first in the current directory, and then if not found the directories along the path are searched.  Note that both the current directory and the path can be changed at run-time.</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Let's</a:t>
            </a:r>
            <a:r>
              <a:rPr lang="en-CA" baseline="0" dirty="0" smtClean="0"/>
              <a:t> look at the rules for looking up a function.    They are as listed on the slide.  Note that a nested, sub-function or private function takes precedence over a type-specialized function.   Hence, if you want to make a function type-specialized it must be moved out a file or private directory.</a:t>
            </a:r>
          </a:p>
          <a:p>
            <a:endParaRPr lang="en-CA" baseline="0" dirty="0" smtClean="0"/>
          </a:p>
          <a:p>
            <a:r>
              <a:rPr lang="en-CA" baseline="0" dirty="0" smtClean="0"/>
              <a:t>In the example, for the call of </a:t>
            </a:r>
            <a:r>
              <a:rPr lang="en-CA" baseline="0" dirty="0" err="1" smtClean="0"/>
              <a:t>foo</a:t>
            </a:r>
            <a:r>
              <a:rPr lang="en-CA" baseline="0" dirty="0" smtClean="0"/>
              <a:t>,   first look in the body of f, then in the file of f, then in the /private directory of the directory containing the file of f.   If not found yet, then look along the path for a type-specialized </a:t>
            </a:r>
            <a:r>
              <a:rPr lang="en-CA" baseline="0" dirty="0" err="1" smtClean="0"/>
              <a:t>foo</a:t>
            </a:r>
            <a:r>
              <a:rPr lang="en-CA" baseline="0" dirty="0" smtClean="0"/>
              <a:t> that matches the run-time type of "a",  and then if not found, look along the path for a function with name "</a:t>
            </a:r>
            <a:r>
              <a:rPr lang="en-CA" baseline="0" dirty="0" err="1" smtClean="0"/>
              <a:t>foo</a:t>
            </a:r>
            <a:r>
              <a:rPr lang="en-CA" baseline="0" dirty="0" smtClean="0"/>
              <a:t>".</a:t>
            </a:r>
            <a:endParaRPr lang="en-CA" dirty="0"/>
          </a:p>
        </p:txBody>
      </p:sp>
      <p:sp>
        <p:nvSpPr>
          <p:cNvPr id="4" name="Date Placeholder 3"/>
          <p:cNvSpPr>
            <a:spLocks noGrp="1"/>
          </p:cNvSpPr>
          <p:nvPr>
            <p:ph type="dt" idx="10"/>
          </p:nvPr>
        </p:nvSpPr>
        <p:spPr/>
        <p:txBody>
          <a:bodyPr/>
          <a:lstStyle/>
          <a:p>
            <a:r>
              <a:rPr lang="en-US" smtClean="0"/>
              <a:t>June 4th, 2011</a:t>
            </a:r>
            <a:endParaRPr lang="en-US"/>
          </a:p>
        </p:txBody>
      </p:sp>
      <p:sp>
        <p:nvSpPr>
          <p:cNvPr id="5" name="Footer Placeholder 4"/>
          <p:cNvSpPr>
            <a:spLocks noGrp="1"/>
          </p:cNvSpPr>
          <p:nvPr>
            <p:ph type="ftr" sz="quarter" idx="11"/>
          </p:nvPr>
        </p:nvSpPr>
        <p:spPr/>
        <p:txBody>
          <a:bodyPr/>
          <a:lstStyle/>
          <a:p>
            <a:r>
              <a:rPr lang="en-US" smtClean="0"/>
              <a:t>McLab PLDI 2011 Tutorial - Laurie Hendren, Rahul Garg and Nurudeen Lameed - Part 2</a:t>
            </a:r>
            <a:endParaRPr lang="en-US"/>
          </a:p>
        </p:txBody>
      </p:sp>
      <p:sp>
        <p:nvSpPr>
          <p:cNvPr id="6" name="Slide Number Placeholder 5"/>
          <p:cNvSpPr>
            <a:spLocks noGrp="1"/>
          </p:cNvSpPr>
          <p:nvPr>
            <p:ph type="sldNum" sz="quarter" idx="12"/>
          </p:nvPr>
        </p:nvSpPr>
        <p:spPr/>
        <p:txBody>
          <a:bodyPr/>
          <a:lstStyle/>
          <a:p>
            <a:fld id="{DE805F76-E96C-4986-86F1-BF280B42C55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914400" cy="365125"/>
          </a:xfrm>
        </p:spPr>
        <p:txBody>
          <a:bodyPr/>
          <a:lstStyle/>
          <a:p>
            <a:r>
              <a:rPr lang="en-US" smtClean="0"/>
              <a:t>6/4/2011</a:t>
            </a:r>
            <a:endParaRPr lang="en-US"/>
          </a:p>
        </p:txBody>
      </p:sp>
      <p:sp>
        <p:nvSpPr>
          <p:cNvPr id="5" name="Footer Placeholder 4"/>
          <p:cNvSpPr>
            <a:spLocks noGrp="1"/>
          </p:cNvSpPr>
          <p:nvPr>
            <p:ph type="ftr" sz="quarter" idx="11"/>
          </p:nvPr>
        </p:nvSpPr>
        <p:spPr>
          <a:xfrm>
            <a:off x="2286000" y="6356350"/>
            <a:ext cx="4495800" cy="365125"/>
          </a:xfrm>
        </p:spPr>
        <p:txBody>
          <a:bodyPr/>
          <a:lstStyle/>
          <a:p>
            <a:r>
              <a:rPr lang="en-US" smtClean="0"/>
              <a:t>McLab Tutorial,  Laurie Hendren, Rahul Garg and Nurudeen Lameed</a:t>
            </a:r>
            <a:endParaRPr lang="en-US"/>
          </a:p>
        </p:txBody>
      </p:sp>
      <p:sp>
        <p:nvSpPr>
          <p:cNvPr id="6" name="Slide Number Placeholder 5"/>
          <p:cNvSpPr>
            <a:spLocks noGrp="1"/>
          </p:cNvSpPr>
          <p:nvPr>
            <p:ph type="sldNum" sz="quarter" idx="12"/>
          </p:nvPr>
        </p:nvSpPr>
        <p:spPr>
          <a:xfrm>
            <a:off x="7543800" y="6356350"/>
            <a:ext cx="1143000" cy="365125"/>
          </a:xfrm>
        </p:spPr>
        <p:txBody>
          <a:bodyPr/>
          <a:lstStyle/>
          <a:p>
            <a:r>
              <a:rPr lang="en-US" dirty="0" err="1" smtClean="0"/>
              <a:t>Matlab</a:t>
            </a:r>
            <a:r>
              <a:rPr lang="en-US" dirty="0" smtClean="0"/>
              <a:t> - </a:t>
            </a:r>
            <a:fld id="{ECE31B81-7C2C-4D8B-B6F0-1768517459BF}" type="slidenum">
              <a:rPr lang="en-US" smtClean="0"/>
              <a:pPr/>
              <a:t>‹#›</a:t>
            </a:fld>
            <a:endParaRPr lang="en-US" dirty="0"/>
          </a:p>
        </p:txBody>
      </p:sp>
    </p:spTree>
    <p:extLst>
      <p:ext uri="{BB962C8B-B14F-4D97-AF65-F5344CB8AC3E}">
        <p14:creationId xmlns="" xmlns:p14="http://schemas.microsoft.com/office/powerpoint/2010/main" val="89013540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rgbClr val="002060"/>
          </a:solidFill>
        </p:spPr>
        <p:txBody>
          <a:bodyPr/>
          <a:lstStyle>
            <a:lvl1pPr>
              <a:defRPr sz="360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105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838200" cy="365125"/>
          </a:xfrm>
        </p:spPr>
        <p:txBody>
          <a:bodyPr/>
          <a:lstStyle/>
          <a:p>
            <a:r>
              <a:rPr lang="en-US" smtClean="0"/>
              <a:t>6/4/2011</a:t>
            </a:r>
            <a:endParaRPr lang="en-US"/>
          </a:p>
        </p:txBody>
      </p:sp>
      <p:sp>
        <p:nvSpPr>
          <p:cNvPr id="5" name="Footer Placeholder 4"/>
          <p:cNvSpPr>
            <a:spLocks noGrp="1"/>
          </p:cNvSpPr>
          <p:nvPr>
            <p:ph type="ftr" sz="quarter" idx="11"/>
          </p:nvPr>
        </p:nvSpPr>
        <p:spPr>
          <a:xfrm>
            <a:off x="1828800" y="6356350"/>
            <a:ext cx="4953000" cy="365125"/>
          </a:xfrm>
        </p:spPr>
        <p:txBody>
          <a:bodyPr/>
          <a:lstStyle/>
          <a:p>
            <a:r>
              <a:rPr lang="en-US" dirty="0" err="1" smtClean="0"/>
              <a:t>McLab</a:t>
            </a:r>
            <a:r>
              <a:rPr lang="en-US" dirty="0" smtClean="0"/>
              <a:t> Tutorial,  Laurie </a:t>
            </a:r>
            <a:r>
              <a:rPr lang="en-US" dirty="0" err="1" smtClean="0"/>
              <a:t>Hendren</a:t>
            </a:r>
            <a:r>
              <a:rPr lang="en-US" dirty="0" smtClean="0"/>
              <a:t>, </a:t>
            </a:r>
            <a:r>
              <a:rPr lang="en-US" dirty="0" err="1" smtClean="0"/>
              <a:t>Rahul</a:t>
            </a:r>
            <a:r>
              <a:rPr lang="en-US" dirty="0" smtClean="0"/>
              <a:t> </a:t>
            </a:r>
            <a:r>
              <a:rPr lang="en-US" dirty="0" err="1" smtClean="0"/>
              <a:t>Garg</a:t>
            </a:r>
            <a:r>
              <a:rPr lang="en-US" dirty="0" smtClean="0"/>
              <a:t> and </a:t>
            </a:r>
            <a:r>
              <a:rPr lang="en-US" dirty="0" err="1" smtClean="0"/>
              <a:t>Nurudeen</a:t>
            </a:r>
            <a:r>
              <a:rPr lang="en-US" dirty="0" smtClean="0"/>
              <a:t> </a:t>
            </a:r>
            <a:r>
              <a:rPr lang="en-US" dirty="0" err="1" smtClean="0"/>
              <a:t>Lameed</a:t>
            </a:r>
            <a:endParaRPr lang="en-US" dirty="0"/>
          </a:p>
        </p:txBody>
      </p:sp>
      <p:sp>
        <p:nvSpPr>
          <p:cNvPr id="6" name="Slide Number Placeholder 5"/>
          <p:cNvSpPr>
            <a:spLocks noGrp="1"/>
          </p:cNvSpPr>
          <p:nvPr>
            <p:ph type="sldNum" sz="quarter" idx="12"/>
          </p:nvPr>
        </p:nvSpPr>
        <p:spPr>
          <a:xfrm>
            <a:off x="7696200" y="6356350"/>
            <a:ext cx="990600" cy="365125"/>
          </a:xfrm>
        </p:spPr>
        <p:txBody>
          <a:bodyPr/>
          <a:lstStyle/>
          <a:p>
            <a:r>
              <a:rPr lang="en-US" dirty="0" err="1" smtClean="0"/>
              <a:t>Matlab</a:t>
            </a:r>
            <a:r>
              <a:rPr lang="en-US" dirty="0" smtClean="0"/>
              <a:t> - </a:t>
            </a:r>
            <a:fld id="{ECE31B81-7C2C-4D8B-B6F0-1768517459BF}" type="slidenum">
              <a:rPr lang="en-US" smtClean="0"/>
              <a:pPr/>
              <a:t>‹#›</a:t>
            </a:fld>
            <a:endParaRPr lang="en-US" dirty="0"/>
          </a:p>
        </p:txBody>
      </p:sp>
    </p:spTree>
    <p:extLst>
      <p:ext uri="{BB962C8B-B14F-4D97-AF65-F5344CB8AC3E}">
        <p14:creationId xmlns="" xmlns:p14="http://schemas.microsoft.com/office/powerpoint/2010/main" val="422017345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1143000" cy="365125"/>
          </a:xfrm>
        </p:spPr>
        <p:txBody>
          <a:bodyPr/>
          <a:lstStyle/>
          <a:p>
            <a:r>
              <a:rPr lang="en-US" smtClean="0"/>
              <a:t>6/4/2011</a:t>
            </a:r>
            <a:endParaRPr lang="en-US"/>
          </a:p>
        </p:txBody>
      </p:sp>
      <p:sp>
        <p:nvSpPr>
          <p:cNvPr id="5" name="Footer Placeholder 4"/>
          <p:cNvSpPr>
            <a:spLocks noGrp="1"/>
          </p:cNvSpPr>
          <p:nvPr>
            <p:ph type="ftr" sz="quarter" idx="11"/>
          </p:nvPr>
        </p:nvSpPr>
        <p:spPr>
          <a:xfrm>
            <a:off x="2057400" y="6356350"/>
            <a:ext cx="4953000" cy="365125"/>
          </a:xfrm>
        </p:spPr>
        <p:txBody>
          <a:bodyPr/>
          <a:lstStyle/>
          <a:p>
            <a:r>
              <a:rPr lang="en-US" dirty="0" err="1" smtClean="0"/>
              <a:t>McLab</a:t>
            </a:r>
            <a:r>
              <a:rPr lang="en-US" dirty="0" smtClean="0"/>
              <a:t> Tutorial,  Laurie </a:t>
            </a:r>
            <a:r>
              <a:rPr lang="en-US" dirty="0" err="1" smtClean="0"/>
              <a:t>Hendren</a:t>
            </a:r>
            <a:r>
              <a:rPr lang="en-US" dirty="0" smtClean="0"/>
              <a:t>, </a:t>
            </a:r>
            <a:r>
              <a:rPr lang="en-US" dirty="0" err="1" smtClean="0"/>
              <a:t>Rahul</a:t>
            </a:r>
            <a:r>
              <a:rPr lang="en-US" dirty="0" smtClean="0"/>
              <a:t> </a:t>
            </a:r>
            <a:r>
              <a:rPr lang="en-US" dirty="0" err="1" smtClean="0"/>
              <a:t>Garg</a:t>
            </a:r>
            <a:r>
              <a:rPr lang="en-US" dirty="0" smtClean="0"/>
              <a:t> and </a:t>
            </a:r>
            <a:r>
              <a:rPr lang="en-US" dirty="0" err="1" smtClean="0"/>
              <a:t>Nurudeen</a:t>
            </a:r>
            <a:r>
              <a:rPr lang="en-US" dirty="0" smtClean="0"/>
              <a:t> </a:t>
            </a:r>
            <a:r>
              <a:rPr lang="en-US" dirty="0" err="1" smtClean="0"/>
              <a:t>Lameed</a:t>
            </a:r>
            <a:endParaRPr lang="en-US" dirty="0"/>
          </a:p>
        </p:txBody>
      </p:sp>
      <p:sp>
        <p:nvSpPr>
          <p:cNvPr id="6" name="Slide Number Placeholder 5"/>
          <p:cNvSpPr>
            <a:spLocks noGrp="1"/>
          </p:cNvSpPr>
          <p:nvPr>
            <p:ph type="sldNum" sz="quarter" idx="12"/>
          </p:nvPr>
        </p:nvSpPr>
        <p:spPr>
          <a:xfrm>
            <a:off x="7696200" y="6356350"/>
            <a:ext cx="990600" cy="365125"/>
          </a:xfrm>
        </p:spPr>
        <p:txBody>
          <a:bodyPr/>
          <a:lstStyle/>
          <a:p>
            <a:r>
              <a:rPr lang="en-US" dirty="0" err="1" smtClean="0"/>
              <a:t>Matlab</a:t>
            </a:r>
            <a:r>
              <a:rPr lang="en-US" dirty="0" smtClean="0"/>
              <a:t> - </a:t>
            </a:r>
            <a:fld id="{ECE31B81-7C2C-4D8B-B6F0-1768517459BF}" type="slidenum">
              <a:rPr lang="en-US" smtClean="0"/>
              <a:pPr/>
              <a:t>‹#›</a:t>
            </a:fld>
            <a:endParaRPr lang="en-US" dirty="0"/>
          </a:p>
        </p:txBody>
      </p:sp>
    </p:spTree>
    <p:extLst>
      <p:ext uri="{BB962C8B-B14F-4D97-AF65-F5344CB8AC3E}">
        <p14:creationId xmlns="" xmlns:p14="http://schemas.microsoft.com/office/powerpoint/2010/main" val="121048032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143000"/>
            <a:ext cx="40386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72000" y="1143000"/>
            <a:ext cx="40386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990600" cy="365125"/>
          </a:xfrm>
        </p:spPr>
        <p:txBody>
          <a:bodyPr/>
          <a:lstStyle/>
          <a:p>
            <a:r>
              <a:rPr lang="en-US" smtClean="0"/>
              <a:t>6/4/2011</a:t>
            </a:r>
            <a:endParaRPr lang="en-US"/>
          </a:p>
        </p:txBody>
      </p:sp>
      <p:sp>
        <p:nvSpPr>
          <p:cNvPr id="6" name="Footer Placeholder 5"/>
          <p:cNvSpPr>
            <a:spLocks noGrp="1"/>
          </p:cNvSpPr>
          <p:nvPr>
            <p:ph type="ftr" sz="quarter" idx="11"/>
          </p:nvPr>
        </p:nvSpPr>
        <p:spPr>
          <a:xfrm>
            <a:off x="1981200" y="6356350"/>
            <a:ext cx="4724400" cy="365125"/>
          </a:xfrm>
        </p:spPr>
        <p:txBody>
          <a:bodyPr/>
          <a:lstStyle/>
          <a:p>
            <a:r>
              <a:rPr lang="en-US" dirty="0" err="1" smtClean="0"/>
              <a:t>McLab</a:t>
            </a:r>
            <a:r>
              <a:rPr lang="en-US" dirty="0" smtClean="0"/>
              <a:t> Tutorial,  Laurie </a:t>
            </a:r>
            <a:r>
              <a:rPr lang="en-US" dirty="0" err="1" smtClean="0"/>
              <a:t>Hendren</a:t>
            </a:r>
            <a:r>
              <a:rPr lang="en-US" dirty="0" smtClean="0"/>
              <a:t>, </a:t>
            </a:r>
            <a:r>
              <a:rPr lang="en-US" dirty="0" err="1" smtClean="0"/>
              <a:t>Rahul</a:t>
            </a:r>
            <a:r>
              <a:rPr lang="en-US" dirty="0" smtClean="0"/>
              <a:t> </a:t>
            </a:r>
            <a:r>
              <a:rPr lang="en-US" dirty="0" err="1" smtClean="0"/>
              <a:t>Garg</a:t>
            </a:r>
            <a:r>
              <a:rPr lang="en-US" dirty="0" smtClean="0"/>
              <a:t> and </a:t>
            </a:r>
            <a:r>
              <a:rPr lang="en-US" dirty="0" err="1" smtClean="0"/>
              <a:t>Nurudeen</a:t>
            </a:r>
            <a:r>
              <a:rPr lang="en-US" dirty="0" smtClean="0"/>
              <a:t> </a:t>
            </a:r>
            <a:r>
              <a:rPr lang="en-US" dirty="0" err="1" smtClean="0"/>
              <a:t>Lameed</a:t>
            </a:r>
            <a:endParaRPr lang="en-US" dirty="0"/>
          </a:p>
        </p:txBody>
      </p:sp>
      <p:sp>
        <p:nvSpPr>
          <p:cNvPr id="7" name="Slide Number Placeholder 6"/>
          <p:cNvSpPr>
            <a:spLocks noGrp="1"/>
          </p:cNvSpPr>
          <p:nvPr>
            <p:ph type="sldNum" sz="quarter" idx="12"/>
          </p:nvPr>
        </p:nvSpPr>
        <p:spPr>
          <a:xfrm>
            <a:off x="7543800" y="6356350"/>
            <a:ext cx="1143000" cy="365125"/>
          </a:xfrm>
        </p:spPr>
        <p:txBody>
          <a:bodyPr/>
          <a:lstStyle/>
          <a:p>
            <a:r>
              <a:rPr lang="en-US" dirty="0" err="1" smtClean="0"/>
              <a:t>Matlab</a:t>
            </a:r>
            <a:r>
              <a:rPr lang="en-US" dirty="0" smtClean="0"/>
              <a:t> - </a:t>
            </a:r>
            <a:fld id="{ECE31B81-7C2C-4D8B-B6F0-1768517459BF}" type="slidenum">
              <a:rPr lang="en-US" smtClean="0"/>
              <a:pPr/>
              <a:t>‹#›</a:t>
            </a:fld>
            <a:endParaRPr lang="en-US" dirty="0"/>
          </a:p>
        </p:txBody>
      </p:sp>
      <p:sp>
        <p:nvSpPr>
          <p:cNvPr id="10" name="Text Placeholder 9"/>
          <p:cNvSpPr>
            <a:spLocks noGrp="1"/>
          </p:cNvSpPr>
          <p:nvPr>
            <p:ph type="body" sz="quarter" idx="13" hasCustomPrompt="1"/>
          </p:nvPr>
        </p:nvSpPr>
        <p:spPr>
          <a:xfrm>
            <a:off x="381000" y="228600"/>
            <a:ext cx="8229600" cy="609600"/>
          </a:xfrm>
          <a:solidFill>
            <a:srgbClr val="002060"/>
          </a:solidFill>
        </p:spPr>
        <p:txBody>
          <a:bodyPr>
            <a:normAutofit/>
          </a:bodyPr>
          <a:lstStyle>
            <a:lvl1pPr algn="ctr">
              <a:buNone/>
              <a:defRPr sz="3600" baseline="0">
                <a:solidFill>
                  <a:schemeClr val="bg1"/>
                </a:solidFill>
                <a:latin typeface="+mj-lt"/>
              </a:defRPr>
            </a:lvl1pPr>
          </a:lstStyle>
          <a:p>
            <a:pPr lvl="0"/>
            <a:r>
              <a:rPr lang="en-US" dirty="0" smtClean="0"/>
              <a:t>Click to edit Title</a:t>
            </a:r>
          </a:p>
        </p:txBody>
      </p:sp>
    </p:spTree>
    <p:extLst>
      <p:ext uri="{BB962C8B-B14F-4D97-AF65-F5344CB8AC3E}">
        <p14:creationId xmlns="" xmlns:p14="http://schemas.microsoft.com/office/powerpoint/2010/main" val="85418274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15232"/>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854994"/>
            <a:ext cx="4040188" cy="4271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21523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854994"/>
            <a:ext cx="4041775" cy="4271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990600" cy="365125"/>
          </a:xfrm>
        </p:spPr>
        <p:txBody>
          <a:bodyPr/>
          <a:lstStyle/>
          <a:p>
            <a:r>
              <a:rPr lang="en-US" smtClean="0"/>
              <a:t>6/4/2011</a:t>
            </a:r>
            <a:endParaRPr lang="en-US"/>
          </a:p>
        </p:txBody>
      </p:sp>
      <p:sp>
        <p:nvSpPr>
          <p:cNvPr id="8" name="Footer Placeholder 7"/>
          <p:cNvSpPr>
            <a:spLocks noGrp="1"/>
          </p:cNvSpPr>
          <p:nvPr>
            <p:ph type="ftr" sz="quarter" idx="11"/>
          </p:nvPr>
        </p:nvSpPr>
        <p:spPr>
          <a:xfrm>
            <a:off x="2133600" y="6356350"/>
            <a:ext cx="4724400" cy="365125"/>
          </a:xfrm>
        </p:spPr>
        <p:txBody>
          <a:bodyPr/>
          <a:lstStyle/>
          <a:p>
            <a:r>
              <a:rPr lang="en-US" dirty="0" err="1" smtClean="0"/>
              <a:t>McLab</a:t>
            </a:r>
            <a:r>
              <a:rPr lang="en-US" dirty="0" smtClean="0"/>
              <a:t> Tutorial,  Laurie </a:t>
            </a:r>
            <a:r>
              <a:rPr lang="en-US" dirty="0" err="1" smtClean="0"/>
              <a:t>Hendren</a:t>
            </a:r>
            <a:r>
              <a:rPr lang="en-US" dirty="0" smtClean="0"/>
              <a:t>, </a:t>
            </a:r>
            <a:r>
              <a:rPr lang="en-US" dirty="0" err="1" smtClean="0"/>
              <a:t>Rahul</a:t>
            </a:r>
            <a:r>
              <a:rPr lang="en-US" dirty="0" smtClean="0"/>
              <a:t> </a:t>
            </a:r>
            <a:r>
              <a:rPr lang="en-US" dirty="0" err="1" smtClean="0"/>
              <a:t>Garg</a:t>
            </a:r>
            <a:r>
              <a:rPr lang="en-US" dirty="0" smtClean="0"/>
              <a:t> and </a:t>
            </a:r>
            <a:r>
              <a:rPr lang="en-US" dirty="0" err="1" smtClean="0"/>
              <a:t>Nurudeen</a:t>
            </a:r>
            <a:r>
              <a:rPr lang="en-US" dirty="0" smtClean="0"/>
              <a:t> </a:t>
            </a:r>
            <a:r>
              <a:rPr lang="en-US" dirty="0" err="1" smtClean="0"/>
              <a:t>Lameed</a:t>
            </a:r>
            <a:endParaRPr lang="en-US" dirty="0"/>
          </a:p>
        </p:txBody>
      </p:sp>
      <p:sp>
        <p:nvSpPr>
          <p:cNvPr id="9" name="Slide Number Placeholder 8"/>
          <p:cNvSpPr>
            <a:spLocks noGrp="1"/>
          </p:cNvSpPr>
          <p:nvPr>
            <p:ph type="sldNum" sz="quarter" idx="12"/>
          </p:nvPr>
        </p:nvSpPr>
        <p:spPr>
          <a:xfrm>
            <a:off x="7543800" y="6356350"/>
            <a:ext cx="1143000" cy="365125"/>
          </a:xfrm>
        </p:spPr>
        <p:txBody>
          <a:bodyPr/>
          <a:lstStyle/>
          <a:p>
            <a:r>
              <a:rPr lang="en-US" dirty="0" err="1" smtClean="0"/>
              <a:t>Matlab</a:t>
            </a:r>
            <a:r>
              <a:rPr lang="en-US" dirty="0" smtClean="0"/>
              <a:t> - </a:t>
            </a:r>
            <a:fld id="{ECE31B81-7C2C-4D8B-B6F0-1768517459BF}" type="slidenum">
              <a:rPr lang="en-US" smtClean="0"/>
              <a:pPr/>
              <a:t>‹#›</a:t>
            </a:fld>
            <a:endParaRPr lang="en-US" dirty="0"/>
          </a:p>
        </p:txBody>
      </p:sp>
      <p:sp>
        <p:nvSpPr>
          <p:cNvPr id="12" name="Text Placeholder 11"/>
          <p:cNvSpPr>
            <a:spLocks noGrp="1"/>
          </p:cNvSpPr>
          <p:nvPr>
            <p:ph type="body" sz="quarter" idx="13" hasCustomPrompt="1"/>
          </p:nvPr>
        </p:nvSpPr>
        <p:spPr>
          <a:xfrm>
            <a:off x="457200" y="152400"/>
            <a:ext cx="8229600" cy="715962"/>
          </a:xfrm>
          <a:solidFill>
            <a:srgbClr val="002060"/>
          </a:solidFill>
        </p:spPr>
        <p:txBody>
          <a:bodyPr/>
          <a:lstStyle>
            <a:lvl1pPr algn="ctr">
              <a:buNone/>
              <a:defRPr sz="3600">
                <a:solidFill>
                  <a:schemeClr val="bg1"/>
                </a:solidFill>
                <a:latin typeface="+mj-lt"/>
              </a:defRPr>
            </a:lvl1pPr>
            <a:lvl2pPr>
              <a:buNone/>
              <a:defRPr/>
            </a:lvl2pPr>
            <a:lvl3pPr>
              <a:buNone/>
              <a:defRPr/>
            </a:lvl3pPr>
          </a:lstStyle>
          <a:p>
            <a:pPr lvl="0"/>
            <a:r>
              <a:rPr lang="en-US" dirty="0" smtClean="0"/>
              <a:t> Click to edit Master title</a:t>
            </a:r>
          </a:p>
        </p:txBody>
      </p:sp>
    </p:spTree>
    <p:extLst>
      <p:ext uri="{BB962C8B-B14F-4D97-AF65-F5344CB8AC3E}">
        <p14:creationId xmlns="" xmlns:p14="http://schemas.microsoft.com/office/powerpoint/2010/main" val="18557594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56350"/>
            <a:ext cx="838200" cy="365125"/>
          </a:xfrm>
        </p:spPr>
        <p:txBody>
          <a:bodyPr/>
          <a:lstStyle/>
          <a:p>
            <a:r>
              <a:rPr lang="en-US" smtClean="0"/>
              <a:t>6/4/2011</a:t>
            </a:r>
            <a:endParaRPr lang="en-US"/>
          </a:p>
        </p:txBody>
      </p:sp>
      <p:sp>
        <p:nvSpPr>
          <p:cNvPr id="4" name="Footer Placeholder 3"/>
          <p:cNvSpPr>
            <a:spLocks noGrp="1"/>
          </p:cNvSpPr>
          <p:nvPr>
            <p:ph type="ftr" sz="quarter" idx="11"/>
          </p:nvPr>
        </p:nvSpPr>
        <p:spPr>
          <a:xfrm>
            <a:off x="1828800" y="6356350"/>
            <a:ext cx="5257800" cy="365125"/>
          </a:xfrm>
        </p:spPr>
        <p:txBody>
          <a:bodyPr/>
          <a:lstStyle/>
          <a:p>
            <a:r>
              <a:rPr lang="en-US" dirty="0" err="1" smtClean="0"/>
              <a:t>McLab</a:t>
            </a:r>
            <a:r>
              <a:rPr lang="en-US" dirty="0" smtClean="0"/>
              <a:t> Tutorial,  Laurie </a:t>
            </a:r>
            <a:r>
              <a:rPr lang="en-US" dirty="0" err="1" smtClean="0"/>
              <a:t>Hendren</a:t>
            </a:r>
            <a:r>
              <a:rPr lang="en-US" dirty="0" smtClean="0"/>
              <a:t>, </a:t>
            </a:r>
            <a:r>
              <a:rPr lang="en-US" dirty="0" err="1" smtClean="0"/>
              <a:t>Rahul</a:t>
            </a:r>
            <a:r>
              <a:rPr lang="en-US" dirty="0" smtClean="0"/>
              <a:t> </a:t>
            </a:r>
            <a:r>
              <a:rPr lang="en-US" dirty="0" err="1" smtClean="0"/>
              <a:t>Garg</a:t>
            </a:r>
            <a:r>
              <a:rPr lang="en-US" dirty="0" smtClean="0"/>
              <a:t> and </a:t>
            </a:r>
            <a:r>
              <a:rPr lang="en-US" dirty="0" err="1" smtClean="0"/>
              <a:t>Nurudeen</a:t>
            </a:r>
            <a:r>
              <a:rPr lang="en-US" dirty="0" smtClean="0"/>
              <a:t> </a:t>
            </a:r>
            <a:r>
              <a:rPr lang="en-US" dirty="0" err="1" smtClean="0"/>
              <a:t>Lameed</a:t>
            </a:r>
            <a:endParaRPr lang="en-US" dirty="0"/>
          </a:p>
        </p:txBody>
      </p:sp>
      <p:sp>
        <p:nvSpPr>
          <p:cNvPr id="5" name="Slide Number Placeholder 4"/>
          <p:cNvSpPr>
            <a:spLocks noGrp="1"/>
          </p:cNvSpPr>
          <p:nvPr>
            <p:ph type="sldNum" sz="quarter" idx="12"/>
          </p:nvPr>
        </p:nvSpPr>
        <p:spPr>
          <a:xfrm>
            <a:off x="7696200" y="6356350"/>
            <a:ext cx="990600" cy="365125"/>
          </a:xfrm>
        </p:spPr>
        <p:txBody>
          <a:bodyPr/>
          <a:lstStyle/>
          <a:p>
            <a:r>
              <a:rPr lang="en-US" dirty="0" err="1" smtClean="0"/>
              <a:t>Matlab</a:t>
            </a:r>
            <a:r>
              <a:rPr lang="en-US" dirty="0" smtClean="0"/>
              <a:t> - </a:t>
            </a:r>
            <a:fld id="{ECE31B81-7C2C-4D8B-B6F0-1768517459BF}" type="slidenum">
              <a:rPr lang="en-US" smtClean="0"/>
              <a:pPr/>
              <a:t>‹#›</a:t>
            </a:fld>
            <a:endParaRPr lang="en-US" dirty="0"/>
          </a:p>
        </p:txBody>
      </p:sp>
      <p:sp>
        <p:nvSpPr>
          <p:cNvPr id="8" name="Text Placeholder 7"/>
          <p:cNvSpPr>
            <a:spLocks noGrp="1"/>
          </p:cNvSpPr>
          <p:nvPr>
            <p:ph type="body" sz="quarter" idx="13"/>
          </p:nvPr>
        </p:nvSpPr>
        <p:spPr>
          <a:xfrm>
            <a:off x="304800" y="152400"/>
            <a:ext cx="8610600" cy="609600"/>
          </a:xfrm>
          <a:solidFill>
            <a:srgbClr val="002060"/>
          </a:solidFill>
        </p:spPr>
        <p:txBody>
          <a:bodyPr>
            <a:normAutofit/>
          </a:bodyPr>
          <a:lstStyle>
            <a:lvl1pPr algn="ctr">
              <a:buNone/>
              <a:defRPr sz="3600">
                <a:solidFill>
                  <a:schemeClr val="bg1"/>
                </a:solidFill>
                <a:latin typeface="+mj-lt"/>
              </a:defRPr>
            </a:lvl1pPr>
          </a:lstStyle>
          <a:p>
            <a:pPr lvl="0"/>
            <a:r>
              <a:rPr lang="en-US" dirty="0" smtClean="0"/>
              <a:t>Click to edit Master text styles</a:t>
            </a:r>
          </a:p>
        </p:txBody>
      </p:sp>
    </p:spTree>
    <p:extLst>
      <p:ext uri="{BB962C8B-B14F-4D97-AF65-F5344CB8AC3E}">
        <p14:creationId xmlns="" xmlns:p14="http://schemas.microsoft.com/office/powerpoint/2010/main" val="426541225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914400" cy="365125"/>
          </a:xfrm>
        </p:spPr>
        <p:txBody>
          <a:bodyPr/>
          <a:lstStyle/>
          <a:p>
            <a:r>
              <a:rPr lang="en-US" smtClean="0"/>
              <a:t>6/4/2011</a:t>
            </a:r>
            <a:endParaRPr lang="en-US"/>
          </a:p>
        </p:txBody>
      </p:sp>
      <p:sp>
        <p:nvSpPr>
          <p:cNvPr id="3" name="Footer Placeholder 2"/>
          <p:cNvSpPr>
            <a:spLocks noGrp="1"/>
          </p:cNvSpPr>
          <p:nvPr>
            <p:ph type="ftr" sz="quarter" idx="11"/>
          </p:nvPr>
        </p:nvSpPr>
        <p:spPr>
          <a:xfrm>
            <a:off x="1752600" y="6356350"/>
            <a:ext cx="5867400" cy="365125"/>
          </a:xfrm>
        </p:spPr>
        <p:txBody>
          <a:bodyPr/>
          <a:lstStyle/>
          <a:p>
            <a:r>
              <a:rPr lang="en-US" dirty="0" err="1" smtClean="0"/>
              <a:t>McLab</a:t>
            </a:r>
            <a:r>
              <a:rPr lang="en-US" dirty="0" smtClean="0"/>
              <a:t> Tutorial,  Laurie </a:t>
            </a:r>
            <a:r>
              <a:rPr lang="en-US" dirty="0" err="1" smtClean="0"/>
              <a:t>Hendren</a:t>
            </a:r>
            <a:r>
              <a:rPr lang="en-US" dirty="0" smtClean="0"/>
              <a:t>, </a:t>
            </a:r>
            <a:r>
              <a:rPr lang="en-US" dirty="0" err="1" smtClean="0"/>
              <a:t>Rahul</a:t>
            </a:r>
            <a:r>
              <a:rPr lang="en-US" dirty="0" smtClean="0"/>
              <a:t> </a:t>
            </a:r>
            <a:r>
              <a:rPr lang="en-US" dirty="0" err="1" smtClean="0"/>
              <a:t>Garg</a:t>
            </a:r>
            <a:r>
              <a:rPr lang="en-US" dirty="0" smtClean="0"/>
              <a:t> and </a:t>
            </a:r>
            <a:r>
              <a:rPr lang="en-US" dirty="0" err="1" smtClean="0"/>
              <a:t>Nurudeen</a:t>
            </a:r>
            <a:r>
              <a:rPr lang="en-US" dirty="0" smtClean="0"/>
              <a:t> </a:t>
            </a:r>
            <a:r>
              <a:rPr lang="en-US" dirty="0" err="1" smtClean="0"/>
              <a:t>Lameed</a:t>
            </a:r>
            <a:endParaRPr lang="en-US" dirty="0"/>
          </a:p>
        </p:txBody>
      </p:sp>
      <p:sp>
        <p:nvSpPr>
          <p:cNvPr id="4" name="Slide Number Placeholder 3"/>
          <p:cNvSpPr>
            <a:spLocks noGrp="1"/>
          </p:cNvSpPr>
          <p:nvPr>
            <p:ph type="sldNum" sz="quarter" idx="12"/>
          </p:nvPr>
        </p:nvSpPr>
        <p:spPr>
          <a:xfrm>
            <a:off x="8077200" y="6356350"/>
            <a:ext cx="609600" cy="365125"/>
          </a:xfrm>
        </p:spPr>
        <p:txBody>
          <a:bodyPr/>
          <a:lstStyle/>
          <a:p>
            <a:fld id="{ECE31B81-7C2C-4D8B-B6F0-1768517459BF}" type="slidenum">
              <a:rPr lang="en-US" smtClean="0"/>
              <a:pPr/>
              <a:t>‹#›</a:t>
            </a:fld>
            <a:endParaRPr lang="en-US"/>
          </a:p>
        </p:txBody>
      </p:sp>
    </p:spTree>
    <p:extLst>
      <p:ext uri="{BB962C8B-B14F-4D97-AF65-F5344CB8AC3E}">
        <p14:creationId xmlns="" xmlns:p14="http://schemas.microsoft.com/office/powerpoint/2010/main" val="285585314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1066800" cy="365125"/>
          </a:xfrm>
        </p:spPr>
        <p:txBody>
          <a:bodyPr/>
          <a:lstStyle/>
          <a:p>
            <a:r>
              <a:rPr lang="en-US" smtClean="0"/>
              <a:t>6/4/2011</a:t>
            </a:r>
            <a:endParaRPr lang="en-US"/>
          </a:p>
        </p:txBody>
      </p:sp>
      <p:sp>
        <p:nvSpPr>
          <p:cNvPr id="6" name="Footer Placeholder 5"/>
          <p:cNvSpPr>
            <a:spLocks noGrp="1"/>
          </p:cNvSpPr>
          <p:nvPr>
            <p:ph type="ftr" sz="quarter" idx="11"/>
          </p:nvPr>
        </p:nvSpPr>
        <p:spPr>
          <a:xfrm>
            <a:off x="2209800" y="6356350"/>
            <a:ext cx="4953000" cy="365125"/>
          </a:xfrm>
        </p:spPr>
        <p:txBody>
          <a:bodyPr/>
          <a:lstStyle/>
          <a:p>
            <a:r>
              <a:rPr lang="en-US" dirty="0" err="1" smtClean="0"/>
              <a:t>McLab</a:t>
            </a:r>
            <a:r>
              <a:rPr lang="en-US" dirty="0" smtClean="0"/>
              <a:t> Tutorial,  Laurie </a:t>
            </a:r>
            <a:r>
              <a:rPr lang="en-US" dirty="0" err="1" smtClean="0"/>
              <a:t>Hendren</a:t>
            </a:r>
            <a:r>
              <a:rPr lang="en-US" dirty="0" smtClean="0"/>
              <a:t>, </a:t>
            </a:r>
            <a:r>
              <a:rPr lang="en-US" dirty="0" err="1" smtClean="0"/>
              <a:t>Rahul</a:t>
            </a:r>
            <a:r>
              <a:rPr lang="en-US" dirty="0" smtClean="0"/>
              <a:t> </a:t>
            </a:r>
            <a:r>
              <a:rPr lang="en-US" dirty="0" err="1" smtClean="0"/>
              <a:t>Garg</a:t>
            </a:r>
            <a:r>
              <a:rPr lang="en-US" dirty="0" smtClean="0"/>
              <a:t> and </a:t>
            </a:r>
            <a:r>
              <a:rPr lang="en-US" dirty="0" err="1" smtClean="0"/>
              <a:t>Nurudeen</a:t>
            </a:r>
            <a:r>
              <a:rPr lang="en-US" dirty="0" smtClean="0"/>
              <a:t> </a:t>
            </a:r>
            <a:r>
              <a:rPr lang="en-US" dirty="0" err="1" smtClean="0"/>
              <a:t>Lameed</a:t>
            </a:r>
            <a:endParaRPr lang="en-US" dirty="0"/>
          </a:p>
        </p:txBody>
      </p:sp>
      <p:sp>
        <p:nvSpPr>
          <p:cNvPr id="7" name="Slide Number Placeholder 6"/>
          <p:cNvSpPr>
            <a:spLocks noGrp="1"/>
          </p:cNvSpPr>
          <p:nvPr>
            <p:ph type="sldNum" sz="quarter" idx="12"/>
          </p:nvPr>
        </p:nvSpPr>
        <p:spPr>
          <a:xfrm>
            <a:off x="7848600" y="6356350"/>
            <a:ext cx="838200" cy="365125"/>
          </a:xfrm>
        </p:spPr>
        <p:txBody>
          <a:bodyPr/>
          <a:lstStyle/>
          <a:p>
            <a:fld id="{ECE31B81-7C2C-4D8B-B6F0-1768517459BF}" type="slidenum">
              <a:rPr lang="en-US" smtClean="0"/>
              <a:pPr/>
              <a:t>‹#›</a:t>
            </a:fld>
            <a:endParaRPr lang="en-US"/>
          </a:p>
        </p:txBody>
      </p:sp>
    </p:spTree>
    <p:extLst>
      <p:ext uri="{BB962C8B-B14F-4D97-AF65-F5344CB8AC3E}">
        <p14:creationId xmlns="" xmlns:p14="http://schemas.microsoft.com/office/powerpoint/2010/main" val="243410806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990600" cy="365125"/>
          </a:xfrm>
        </p:spPr>
        <p:txBody>
          <a:bodyPr/>
          <a:lstStyle/>
          <a:p>
            <a:r>
              <a:rPr lang="en-US" smtClean="0"/>
              <a:t>6/4/2011</a:t>
            </a:r>
            <a:endParaRPr lang="en-US"/>
          </a:p>
        </p:txBody>
      </p:sp>
      <p:sp>
        <p:nvSpPr>
          <p:cNvPr id="6" name="Footer Placeholder 5"/>
          <p:cNvSpPr>
            <a:spLocks noGrp="1"/>
          </p:cNvSpPr>
          <p:nvPr>
            <p:ph type="ftr" sz="quarter" idx="11"/>
          </p:nvPr>
        </p:nvSpPr>
        <p:spPr>
          <a:xfrm>
            <a:off x="2057400" y="6356350"/>
            <a:ext cx="4953000" cy="365125"/>
          </a:xfrm>
        </p:spPr>
        <p:txBody>
          <a:bodyPr/>
          <a:lstStyle/>
          <a:p>
            <a:r>
              <a:rPr lang="en-US" dirty="0" err="1" smtClean="0"/>
              <a:t>McLab</a:t>
            </a:r>
            <a:r>
              <a:rPr lang="en-US" dirty="0" smtClean="0"/>
              <a:t> Tutorial,  Laurie </a:t>
            </a:r>
            <a:r>
              <a:rPr lang="en-US" dirty="0" err="1" smtClean="0"/>
              <a:t>Hendren</a:t>
            </a:r>
            <a:r>
              <a:rPr lang="en-US" dirty="0" smtClean="0"/>
              <a:t>, </a:t>
            </a:r>
            <a:r>
              <a:rPr lang="en-US" dirty="0" err="1" smtClean="0"/>
              <a:t>Rahul</a:t>
            </a:r>
            <a:r>
              <a:rPr lang="en-US" dirty="0" smtClean="0"/>
              <a:t> </a:t>
            </a:r>
            <a:r>
              <a:rPr lang="en-US" dirty="0" err="1" smtClean="0"/>
              <a:t>Garg</a:t>
            </a:r>
            <a:r>
              <a:rPr lang="en-US" dirty="0" smtClean="0"/>
              <a:t> and </a:t>
            </a:r>
            <a:r>
              <a:rPr lang="en-US" dirty="0" err="1" smtClean="0"/>
              <a:t>Nurudeen</a:t>
            </a:r>
            <a:r>
              <a:rPr lang="en-US" dirty="0" smtClean="0"/>
              <a:t> </a:t>
            </a:r>
            <a:r>
              <a:rPr lang="en-US" dirty="0" err="1" smtClean="0"/>
              <a:t>Lameed</a:t>
            </a:r>
            <a:endParaRPr lang="en-US" dirty="0"/>
          </a:p>
        </p:txBody>
      </p:sp>
      <p:sp>
        <p:nvSpPr>
          <p:cNvPr id="7" name="Slide Number Placeholder 6"/>
          <p:cNvSpPr>
            <a:spLocks noGrp="1"/>
          </p:cNvSpPr>
          <p:nvPr>
            <p:ph type="sldNum" sz="quarter" idx="12"/>
          </p:nvPr>
        </p:nvSpPr>
        <p:spPr>
          <a:xfrm>
            <a:off x="7620000" y="6356350"/>
            <a:ext cx="1066800" cy="365125"/>
          </a:xfrm>
        </p:spPr>
        <p:txBody>
          <a:bodyPr/>
          <a:lstStyle/>
          <a:p>
            <a:r>
              <a:rPr lang="en-US" dirty="0" err="1" smtClean="0"/>
              <a:t>Matlab</a:t>
            </a:r>
            <a:r>
              <a:rPr lang="en-US" dirty="0" smtClean="0"/>
              <a:t> - </a:t>
            </a:r>
            <a:fld id="{ECE31B81-7C2C-4D8B-B6F0-1768517459BF}" type="slidenum">
              <a:rPr lang="en-US" smtClean="0"/>
              <a:pPr/>
              <a:t>‹#›</a:t>
            </a:fld>
            <a:endParaRPr lang="en-US" dirty="0"/>
          </a:p>
        </p:txBody>
      </p:sp>
    </p:spTree>
    <p:extLst>
      <p:ext uri="{BB962C8B-B14F-4D97-AF65-F5344CB8AC3E}">
        <p14:creationId xmlns="" xmlns:p14="http://schemas.microsoft.com/office/powerpoint/2010/main" val="14367537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990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6/4/2011</a:t>
            </a:r>
            <a:endParaRPr lang="en-US"/>
          </a:p>
        </p:txBody>
      </p:sp>
      <p:sp>
        <p:nvSpPr>
          <p:cNvPr id="5" name="Footer Placeholder 4"/>
          <p:cNvSpPr>
            <a:spLocks noGrp="1"/>
          </p:cNvSpPr>
          <p:nvPr>
            <p:ph type="ftr" sz="quarter" idx="3"/>
          </p:nvPr>
        </p:nvSpPr>
        <p:spPr>
          <a:xfrm>
            <a:off x="2057400" y="6356350"/>
            <a:ext cx="5181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err="1" smtClean="0"/>
              <a:t>McLab</a:t>
            </a:r>
            <a:r>
              <a:rPr lang="en-US" dirty="0" smtClean="0"/>
              <a:t> Tutorial,  Laurie </a:t>
            </a:r>
            <a:r>
              <a:rPr lang="en-US" dirty="0" err="1" smtClean="0"/>
              <a:t>Hendren</a:t>
            </a:r>
            <a:r>
              <a:rPr lang="en-US" dirty="0" smtClean="0"/>
              <a:t>, </a:t>
            </a:r>
            <a:r>
              <a:rPr lang="en-US" dirty="0" err="1" smtClean="0"/>
              <a:t>Rahul</a:t>
            </a:r>
            <a:r>
              <a:rPr lang="en-US" dirty="0" smtClean="0"/>
              <a:t> </a:t>
            </a:r>
            <a:r>
              <a:rPr lang="en-US" dirty="0" err="1" smtClean="0"/>
              <a:t>Garg</a:t>
            </a:r>
            <a:r>
              <a:rPr lang="en-US" dirty="0" smtClean="0"/>
              <a:t> and </a:t>
            </a:r>
            <a:r>
              <a:rPr lang="en-US" dirty="0" err="1" smtClean="0"/>
              <a:t>Nurudeen</a:t>
            </a:r>
            <a:r>
              <a:rPr lang="en-US" dirty="0" smtClean="0"/>
              <a:t> </a:t>
            </a:r>
            <a:r>
              <a:rPr lang="en-US" dirty="0" err="1" smtClean="0"/>
              <a:t>Lameed</a:t>
            </a:r>
            <a:endParaRPr lang="en-US" dirty="0"/>
          </a:p>
        </p:txBody>
      </p:sp>
      <p:sp>
        <p:nvSpPr>
          <p:cNvPr id="6" name="Slide Number Placeholder 5"/>
          <p:cNvSpPr>
            <a:spLocks noGrp="1"/>
          </p:cNvSpPr>
          <p:nvPr>
            <p:ph type="sldNum" sz="quarter" idx="4"/>
          </p:nvPr>
        </p:nvSpPr>
        <p:spPr>
          <a:xfrm>
            <a:off x="7696200" y="635635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err="1" smtClean="0"/>
              <a:t>Matlab</a:t>
            </a:r>
            <a:r>
              <a:rPr lang="en-US" dirty="0" smtClean="0"/>
              <a:t> -</a:t>
            </a:r>
            <a:fld id="{ECE31B81-7C2C-4D8B-B6F0-1768517459BF}" type="slidenum">
              <a:rPr lang="en-US" smtClean="0"/>
              <a:pPr/>
              <a:t>‹#›</a:t>
            </a:fld>
            <a:endParaRPr lang="en-US" dirty="0"/>
          </a:p>
        </p:txBody>
      </p:sp>
    </p:spTree>
    <p:extLst>
      <p:ext uri="{BB962C8B-B14F-4D97-AF65-F5344CB8AC3E}">
        <p14:creationId xmlns="" xmlns:p14="http://schemas.microsoft.com/office/powerpoint/2010/main" val="1467380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mc:AlternateContent xmlns:mc="http://schemas.openxmlformats.org/markup-compatibility/2006">
    <mc:Choice xmlns="" xmlns:p14="http://schemas.microsoft.com/office/powerpoint/2010/main" Requires="p14">
      <p:transition spd="slow" p14:dur="2000"/>
    </mc:Choice>
    <mc:Fallback>
      <p:transition spd="slow"/>
    </mc:Fallback>
  </mc:AlternateConten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9.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0.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1.emf"/></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3.e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4.e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0" y="685800"/>
            <a:ext cx="6096000" cy="1066799"/>
          </a:xfrm>
        </p:spPr>
        <p:txBody>
          <a:bodyPr>
            <a:normAutofit fontScale="90000"/>
          </a:bodyPr>
          <a:lstStyle/>
          <a:p>
            <a:r>
              <a:rPr lang="en-US" b="1" dirty="0" err="1" smtClean="0">
                <a:solidFill>
                  <a:schemeClr val="tx1"/>
                </a:solidFill>
              </a:rPr>
              <a:t>McLab</a:t>
            </a:r>
            <a:r>
              <a:rPr lang="en-US" b="1" dirty="0" smtClean="0">
                <a:solidFill>
                  <a:schemeClr val="tx1"/>
                </a:solidFill>
              </a:rPr>
              <a:t> Tutorial</a:t>
            </a:r>
            <a:br>
              <a:rPr lang="en-US" b="1" dirty="0" smtClean="0">
                <a:solidFill>
                  <a:schemeClr val="tx1"/>
                </a:solidFill>
              </a:rPr>
            </a:br>
            <a:r>
              <a:rPr lang="en-US" b="1" dirty="0" smtClean="0"/>
              <a:t>www.sable.mcgill.ca/mclab</a:t>
            </a:r>
            <a:endParaRPr lang="en-US" b="1" dirty="0">
              <a:solidFill>
                <a:schemeClr val="tx1"/>
              </a:solidFill>
            </a:endParaRPr>
          </a:p>
        </p:txBody>
      </p:sp>
      <p:sp>
        <p:nvSpPr>
          <p:cNvPr id="3" name="Subtitle 2"/>
          <p:cNvSpPr>
            <a:spLocks noGrp="1"/>
          </p:cNvSpPr>
          <p:nvPr>
            <p:ph type="subTitle" idx="1"/>
          </p:nvPr>
        </p:nvSpPr>
        <p:spPr>
          <a:xfrm>
            <a:off x="2209800" y="3048000"/>
            <a:ext cx="6553200" cy="2438400"/>
          </a:xfrm>
        </p:spPr>
        <p:txBody>
          <a:bodyPr>
            <a:normAutofit/>
          </a:bodyPr>
          <a:lstStyle/>
          <a:p>
            <a:r>
              <a:rPr lang="en-US" dirty="0" smtClean="0">
                <a:solidFill>
                  <a:schemeClr val="accent2">
                    <a:lumMod val="50000"/>
                  </a:schemeClr>
                </a:solidFill>
              </a:rPr>
              <a:t>Part 2 – Introduction to MATLAB</a:t>
            </a:r>
          </a:p>
          <a:p>
            <a:pPr>
              <a:buFont typeface="Arial" pitchFamily="34" charset="0"/>
              <a:buChar char="•"/>
            </a:pPr>
            <a:r>
              <a:rPr lang="en-US" dirty="0" smtClean="0">
                <a:solidFill>
                  <a:schemeClr val="accent2">
                    <a:lumMod val="50000"/>
                  </a:schemeClr>
                </a:solidFill>
              </a:rPr>
              <a:t> Functions and Scripts</a:t>
            </a:r>
          </a:p>
          <a:p>
            <a:pPr>
              <a:buFont typeface="Arial" pitchFamily="34" charset="0"/>
              <a:buChar char="•"/>
            </a:pPr>
            <a:r>
              <a:rPr lang="en-US" dirty="0" smtClean="0">
                <a:solidFill>
                  <a:schemeClr val="accent2">
                    <a:lumMod val="50000"/>
                  </a:schemeClr>
                </a:solidFill>
              </a:rPr>
              <a:t> Data and Variables</a:t>
            </a:r>
          </a:p>
          <a:p>
            <a:pPr>
              <a:buFont typeface="Arial" pitchFamily="34" charset="0"/>
              <a:buChar char="•"/>
            </a:pPr>
            <a:r>
              <a:rPr lang="en-US" dirty="0" smtClean="0">
                <a:solidFill>
                  <a:schemeClr val="accent2">
                    <a:lumMod val="50000"/>
                  </a:schemeClr>
                </a:solidFill>
              </a:rPr>
              <a:t> Other Tricky "Features"</a:t>
            </a:r>
          </a:p>
          <a:p>
            <a:endParaRPr lang="en-US" dirty="0" smtClean="0">
              <a:solidFill>
                <a:schemeClr val="accent2">
                  <a:lumMod val="50000"/>
                </a:schemeClr>
              </a:solidFill>
            </a:endParaRPr>
          </a:p>
          <a:p>
            <a:endParaRPr lang="en-US" dirty="0" smtClean="0">
              <a:solidFill>
                <a:schemeClr val="accent2">
                  <a:lumMod val="50000"/>
                </a:schemeClr>
              </a:solidFill>
            </a:endParaRPr>
          </a:p>
          <a:p>
            <a:endParaRPr lang="en-US" dirty="0">
              <a:solidFill>
                <a:schemeClr val="accent2">
                  <a:lumMod val="50000"/>
                </a:schemeClr>
              </a:solidFill>
            </a:endParaRPr>
          </a:p>
        </p:txBody>
      </p:sp>
      <p:pic>
        <p:nvPicPr>
          <p:cNvPr id="1026" name="Picture 2"/>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04800" y="2008187"/>
            <a:ext cx="2084387" cy="2079625"/>
          </a:xfrm>
          <a:prstGeom prst="rect">
            <a:avLst/>
          </a:prstGeom>
          <a:solidFill>
            <a:schemeClr val="tx1"/>
          </a:solid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Date Placeholder 4"/>
          <p:cNvSpPr>
            <a:spLocks noGrp="1"/>
          </p:cNvSpPr>
          <p:nvPr>
            <p:ph type="dt" sz="half" idx="10"/>
          </p:nvPr>
        </p:nvSpPr>
        <p:spPr/>
        <p:txBody>
          <a:bodyPr/>
          <a:lstStyle/>
          <a:p>
            <a:r>
              <a:rPr lang="en-US" smtClean="0"/>
              <a:t>6/4/2011</a:t>
            </a:r>
            <a:endParaRPr lang="en-US"/>
          </a:p>
        </p:txBody>
      </p:sp>
      <p:sp>
        <p:nvSpPr>
          <p:cNvPr id="6" name="Slide Number Placeholder 5"/>
          <p:cNvSpPr>
            <a:spLocks noGrp="1"/>
          </p:cNvSpPr>
          <p:nvPr>
            <p:ph type="sldNum" sz="quarter" idx="12"/>
          </p:nvPr>
        </p:nvSpPr>
        <p:spPr>
          <a:xfrm>
            <a:off x="7848600" y="6356350"/>
            <a:ext cx="838200" cy="365125"/>
          </a:xfrm>
        </p:spPr>
        <p:txBody>
          <a:bodyPr/>
          <a:lstStyle/>
          <a:p>
            <a:r>
              <a:rPr lang="en-US" dirty="0" err="1" smtClean="0"/>
              <a:t>Matlab</a:t>
            </a:r>
            <a:r>
              <a:rPr lang="en-US" dirty="0" smtClean="0"/>
              <a:t>- </a:t>
            </a:r>
            <a:fld id="{ECE31B81-7C2C-4D8B-B6F0-1768517459BF}" type="slidenum">
              <a:rPr lang="en-US" smtClean="0"/>
              <a:pPr/>
              <a:t>1</a:t>
            </a:fld>
            <a:endParaRPr lang="en-US" dirty="0"/>
          </a:p>
        </p:txBody>
      </p:sp>
      <p:sp>
        <p:nvSpPr>
          <p:cNvPr id="7" name="Footer Placeholder 6"/>
          <p:cNvSpPr>
            <a:spLocks noGrp="1"/>
          </p:cNvSpPr>
          <p:nvPr>
            <p:ph type="ftr" sz="quarter" idx="11"/>
          </p:nvPr>
        </p:nvSpPr>
        <p:spPr>
          <a:xfrm>
            <a:off x="2209800" y="6356350"/>
            <a:ext cx="5638800" cy="365125"/>
          </a:xfrm>
        </p:spPr>
        <p:txBody>
          <a:bodyPr/>
          <a:lstStyle/>
          <a:p>
            <a:r>
              <a:rPr lang="en-US" dirty="0" err="1" smtClean="0"/>
              <a:t>McLab</a:t>
            </a:r>
            <a:r>
              <a:rPr lang="en-US" dirty="0" smtClean="0"/>
              <a:t> Tutorial,  Laurie </a:t>
            </a:r>
            <a:r>
              <a:rPr lang="en-US" dirty="0" err="1" smtClean="0"/>
              <a:t>Hendren</a:t>
            </a:r>
            <a:r>
              <a:rPr lang="en-US" dirty="0" smtClean="0"/>
              <a:t>, </a:t>
            </a:r>
            <a:r>
              <a:rPr lang="en-US" dirty="0" err="1" smtClean="0"/>
              <a:t>Rahul</a:t>
            </a:r>
            <a:r>
              <a:rPr lang="en-US" dirty="0" smtClean="0"/>
              <a:t> </a:t>
            </a:r>
            <a:r>
              <a:rPr lang="en-US" dirty="0" err="1" smtClean="0"/>
              <a:t>Garg</a:t>
            </a:r>
            <a:r>
              <a:rPr lang="en-US" dirty="0" smtClean="0"/>
              <a:t> and </a:t>
            </a:r>
            <a:r>
              <a:rPr lang="en-US" dirty="0" err="1" smtClean="0"/>
              <a:t>Nurudeen</a:t>
            </a:r>
            <a:r>
              <a:rPr lang="en-US" dirty="0" smtClean="0"/>
              <a:t> </a:t>
            </a:r>
            <a:r>
              <a:rPr lang="en-US" dirty="0" err="1" smtClean="0"/>
              <a:t>Lameed</a:t>
            </a:r>
            <a:endParaRPr lang="en-US" dirty="0"/>
          </a:p>
        </p:txBody>
      </p:sp>
      <p:sp>
        <p:nvSpPr>
          <p:cNvPr id="8" name="TextBox 7"/>
          <p:cNvSpPr txBox="1"/>
          <p:nvPr>
            <p:custDataLst>
              <p:tags r:id="rId1"/>
            </p:custDataLst>
          </p:nvPr>
        </p:nvSpPr>
        <p:spPr>
          <a:xfrm>
            <a:off x="0" y="7112000"/>
            <a:ext cx="9144000" cy="646331"/>
          </a:xfrm>
          <a:prstGeom prst="rect">
            <a:avLst/>
          </a:prstGeom>
          <a:noFill/>
        </p:spPr>
        <p:txBody>
          <a:bodyPr vert="horz" rtlCol="0">
            <a:spAutoFit/>
          </a:bodyPr>
          <a:lstStyle/>
          <a:p>
            <a:r>
              <a:rPr lang="en-CA" smtClean="0"/>
              <a:t>TexPoint fonts used in EMF. </a:t>
            </a:r>
          </a:p>
          <a:p>
            <a:r>
              <a:rPr lang="en-CA" smtClean="0"/>
              <a:t>Read the TexPoint manual before you delete this box.: </a:t>
            </a:r>
            <a:r>
              <a:rPr lang="en-CA" smtClean="0">
                <a:latin typeface="TIMES-ROMAN"/>
              </a:rPr>
              <a:t>A</a:t>
            </a:r>
            <a:r>
              <a:rPr lang="en-CA" smtClean="0">
                <a:latin typeface="TIMES-BOLD"/>
              </a:rPr>
              <a:t>A</a:t>
            </a:r>
            <a:r>
              <a:rPr lang="en-CA" smtClean="0">
                <a:latin typeface="CMSY10ORIG"/>
              </a:rPr>
              <a:t>A</a:t>
            </a:r>
            <a:r>
              <a:rPr lang="en-CA" smtClean="0">
                <a:latin typeface="CMR5"/>
              </a:rPr>
              <a:t>A</a:t>
            </a:r>
            <a:r>
              <a:rPr lang="en-CA" smtClean="0">
                <a:latin typeface="CMR12"/>
              </a:rPr>
              <a:t>A</a:t>
            </a:r>
            <a:r>
              <a:rPr lang="en-CA" smtClean="0">
                <a:latin typeface="CMR8"/>
              </a:rPr>
              <a:t>A</a:t>
            </a:r>
            <a:r>
              <a:rPr lang="en-CA" smtClean="0">
                <a:latin typeface="CMBX12"/>
              </a:rPr>
              <a:t>A</a:t>
            </a:r>
            <a:r>
              <a:rPr lang="en-CA" smtClean="0">
                <a:latin typeface="CMBSY10"/>
              </a:rPr>
              <a:t>A</a:t>
            </a:r>
            <a:r>
              <a:rPr lang="en-CA" smtClean="0">
                <a:latin typeface="CMR9"/>
              </a:rPr>
              <a:t>A</a:t>
            </a:r>
            <a:r>
              <a:rPr lang="en-CA" smtClean="0">
                <a:latin typeface="CMTT10"/>
              </a:rPr>
              <a:t>A</a:t>
            </a:r>
            <a:r>
              <a:rPr lang="en-CA" smtClean="0">
                <a:latin typeface="CMR7"/>
              </a:rPr>
              <a:t>A</a:t>
            </a:r>
            <a:r>
              <a:rPr lang="en-CA" smtClean="0">
                <a:latin typeface="CMITT10"/>
              </a:rPr>
              <a:t>A</a:t>
            </a:r>
            <a:r>
              <a:rPr lang="en-CA" smtClean="0">
                <a:latin typeface="CMBX8"/>
              </a:rPr>
              <a:t>A</a:t>
            </a:r>
            <a:endParaRPr lang="en-CA"/>
          </a:p>
        </p:txBody>
      </p:sp>
    </p:spTree>
    <p:extLst>
      <p:ext uri="{BB962C8B-B14F-4D97-AF65-F5344CB8AC3E}">
        <p14:creationId xmlns="" xmlns:p14="http://schemas.microsoft.com/office/powerpoint/2010/main" val="373469322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638800" cy="868362"/>
          </a:xfrm>
        </p:spPr>
        <p:txBody>
          <a:bodyPr>
            <a:normAutofit fontScale="90000"/>
          </a:bodyPr>
          <a:lstStyle/>
          <a:p>
            <a:r>
              <a:rPr lang="en-CA" dirty="0" smtClean="0"/>
              <a:t>Function/Script Lookup Order </a:t>
            </a:r>
            <a:br>
              <a:rPr lang="en-CA" dirty="0" smtClean="0"/>
            </a:br>
            <a:r>
              <a:rPr lang="en-CA" dirty="0" smtClean="0"/>
              <a:t>(call in the body of a script s)</a:t>
            </a:r>
            <a:endParaRPr lang="en-CA" dirty="0"/>
          </a:p>
        </p:txBody>
      </p:sp>
      <p:sp>
        <p:nvSpPr>
          <p:cNvPr id="3" name="Content Placeholder 2"/>
          <p:cNvSpPr>
            <a:spLocks noGrp="1"/>
          </p:cNvSpPr>
          <p:nvPr>
            <p:ph idx="1"/>
          </p:nvPr>
        </p:nvSpPr>
        <p:spPr>
          <a:xfrm>
            <a:off x="457200" y="1447800"/>
            <a:ext cx="8229600" cy="3016250"/>
          </a:xfrm>
        </p:spPr>
        <p:txBody>
          <a:bodyPr>
            <a:normAutofit fontScale="92500" lnSpcReduction="20000"/>
          </a:bodyPr>
          <a:lstStyle/>
          <a:p>
            <a:pPr>
              <a:buNone/>
            </a:pPr>
            <a:endParaRPr lang="en-CA" dirty="0" smtClean="0"/>
          </a:p>
          <a:p>
            <a:r>
              <a:rPr lang="en-CA" dirty="0" smtClean="0"/>
              <a:t>Function in /private sub-directory of directory of last called function (not the /private sub-directory  of the directory containing s).</a:t>
            </a:r>
          </a:p>
          <a:p>
            <a:r>
              <a:rPr lang="en-CA" dirty="0" smtClean="0"/>
              <a:t>1</a:t>
            </a:r>
            <a:r>
              <a:rPr lang="en-CA" baseline="30000" dirty="0" smtClean="0"/>
              <a:t>st</a:t>
            </a:r>
            <a:r>
              <a:rPr lang="en-CA" dirty="0" smtClean="0"/>
              <a:t> matching function/script, based on function name, looking first in current directory and then along path.</a:t>
            </a:r>
            <a:endParaRPr lang="en-CA" dirty="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10</a:t>
            </a:fld>
            <a:endParaRPr lang="en-US" dirty="0"/>
          </a:p>
        </p:txBody>
      </p:sp>
      <p:sp>
        <p:nvSpPr>
          <p:cNvPr id="7" name="TextBox 6"/>
          <p:cNvSpPr txBox="1"/>
          <p:nvPr/>
        </p:nvSpPr>
        <p:spPr>
          <a:xfrm>
            <a:off x="1600200" y="4267200"/>
            <a:ext cx="6477000" cy="1938992"/>
          </a:xfrm>
          <a:prstGeom prst="rect">
            <a:avLst/>
          </a:prstGeom>
          <a:noFill/>
        </p:spPr>
        <p:txBody>
          <a:bodyPr wrap="square" rtlCol="0">
            <a:spAutoFit/>
          </a:bodyPr>
          <a:lstStyle/>
          <a:p>
            <a:r>
              <a:rPr lang="nb-NO" sz="2400" dirty="0" smtClean="0">
                <a:latin typeface="Courier New" pitchFamily="49" charset="0"/>
                <a:cs typeface="Courier New" pitchFamily="49" charset="0"/>
              </a:rPr>
              <a:t>dir1/               dir2/</a:t>
            </a:r>
          </a:p>
          <a:p>
            <a:r>
              <a:rPr lang="nb-NO" sz="2400" dirty="0" smtClean="0">
                <a:latin typeface="Courier New" pitchFamily="49" charset="0"/>
                <a:cs typeface="Courier New" pitchFamily="49" charset="0"/>
              </a:rPr>
              <a:t>  f.m                 s.m</a:t>
            </a:r>
          </a:p>
          <a:p>
            <a:r>
              <a:rPr lang="nb-NO" sz="2400" dirty="0" smtClean="0">
                <a:latin typeface="Courier New" pitchFamily="49" charset="0"/>
                <a:cs typeface="Courier New" pitchFamily="49" charset="0"/>
              </a:rPr>
              <a:t>  g.m                 h.m</a:t>
            </a:r>
          </a:p>
          <a:p>
            <a:r>
              <a:rPr lang="nb-NO" sz="2400" dirty="0" smtClean="0">
                <a:latin typeface="Courier New" pitchFamily="49" charset="0"/>
                <a:cs typeface="Courier New" pitchFamily="49" charset="0"/>
              </a:rPr>
              <a:t>  private/            private/</a:t>
            </a:r>
          </a:p>
          <a:p>
            <a:r>
              <a:rPr lang="nb-NO" sz="2400" dirty="0" smtClean="0">
                <a:latin typeface="Courier New" pitchFamily="49" charset="0"/>
                <a:cs typeface="Courier New" pitchFamily="49" charset="0"/>
              </a:rPr>
              <a:t>    foo.m               foo.m</a:t>
            </a:r>
            <a:endParaRPr lang="en-CA" sz="2400" dirty="0" smtClean="0">
              <a:latin typeface="Courier New" pitchFamily="49" charset="0"/>
              <a:cs typeface="Courier New" pitchFamily="49" charset="0"/>
            </a:endParaRPr>
          </a:p>
        </p:txBody>
      </p:sp>
      <p:sp>
        <p:nvSpPr>
          <p:cNvPr id="8" name="TextBox 7"/>
          <p:cNvSpPr txBox="1"/>
          <p:nvPr/>
        </p:nvSpPr>
        <p:spPr>
          <a:xfrm>
            <a:off x="6400800" y="274638"/>
            <a:ext cx="2133600" cy="1569660"/>
          </a:xfrm>
          <a:prstGeom prst="rect">
            <a:avLst/>
          </a:prstGeom>
          <a:solidFill>
            <a:schemeClr val="tx2">
              <a:lumMod val="20000"/>
              <a:lumOff val="80000"/>
            </a:schemeClr>
          </a:solidFill>
          <a:ln>
            <a:solidFill>
              <a:schemeClr val="tx2">
                <a:lumMod val="50000"/>
              </a:schemeClr>
            </a:solidFill>
          </a:ln>
        </p:spPr>
        <p:txBody>
          <a:bodyPr wrap="square" rtlCol="0">
            <a:spAutoFit/>
          </a:bodyPr>
          <a:lstStyle/>
          <a:p>
            <a:r>
              <a:rPr lang="en-CA" sz="2400" dirty="0" smtClean="0"/>
              <a:t>% in </a:t>
            </a:r>
            <a:r>
              <a:rPr lang="en-CA" sz="2400" dirty="0" err="1" smtClean="0"/>
              <a:t>s.m</a:t>
            </a:r>
            <a:endParaRPr lang="en-CA" sz="2400" dirty="0" smtClean="0"/>
          </a:p>
          <a:p>
            <a:r>
              <a:rPr lang="en-CA" sz="2400" dirty="0" smtClean="0"/>
              <a:t>...</a:t>
            </a:r>
          </a:p>
          <a:p>
            <a:r>
              <a:rPr lang="en-CA" sz="2400" dirty="0" err="1" smtClean="0"/>
              <a:t>foo</a:t>
            </a:r>
            <a:r>
              <a:rPr lang="en-CA" sz="2400" dirty="0" smtClean="0"/>
              <a:t>(a);</a:t>
            </a:r>
          </a:p>
          <a:p>
            <a:r>
              <a:rPr lang="en-CA" sz="2400" dirty="0" smtClean="0"/>
              <a:t>...</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Copy Semantics </a:t>
            </a:r>
            <a:endParaRPr lang="en-CA" dirty="0"/>
          </a:p>
        </p:txBody>
      </p:sp>
      <p:pic>
        <p:nvPicPr>
          <p:cNvPr id="10" name="Picture 9" descr="TP_tmp.emf"/>
          <p:cNvPicPr>
            <a:picLocks noChangeAspect="1"/>
          </p:cNvPicPr>
          <p:nvPr>
            <p:custDataLst>
              <p:tags r:id="rId1"/>
            </p:custDataLst>
          </p:nvPr>
        </p:nvPicPr>
        <p:blipFill>
          <a:blip r:embed="rId4" cstate="print"/>
          <a:stretch>
            <a:fillRect/>
          </a:stretch>
        </p:blipFill>
        <p:spPr bwMode="auto">
          <a:xfrm>
            <a:off x="914435" y="1315993"/>
            <a:ext cx="4340503" cy="2065647"/>
          </a:xfrm>
          <a:prstGeom prst="rect">
            <a:avLst/>
          </a:prstGeom>
          <a:noFill/>
          <a:ln/>
          <a:effectLst/>
        </p:spPr>
      </p:pic>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11</a:t>
            </a:fld>
            <a:endParaRPr lang="en-US" dirty="0"/>
          </a:p>
        </p:txBody>
      </p:sp>
      <p:sp>
        <p:nvSpPr>
          <p:cNvPr id="21" name="Rectangle 20"/>
          <p:cNvSpPr/>
          <p:nvPr/>
        </p:nvSpPr>
        <p:spPr>
          <a:xfrm>
            <a:off x="5143500" y="2209800"/>
            <a:ext cx="3276600" cy="380999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pt-BR" sz="1600" dirty="0" smtClean="0">
              <a:solidFill>
                <a:schemeClr val="tx1"/>
              </a:solidFill>
              <a:latin typeface="Courier New" pitchFamily="49" charset="0"/>
              <a:cs typeface="Courier New" pitchFamily="49" charset="0"/>
            </a:endParaRPr>
          </a:p>
          <a:p>
            <a:r>
              <a:rPr lang="pt-BR" sz="1600" dirty="0" smtClean="0">
                <a:solidFill>
                  <a:schemeClr val="tx1"/>
                </a:solidFill>
                <a:cs typeface="Courier New" pitchFamily="49" charset="0"/>
              </a:rPr>
              <a:t>&gt;&gt; m = [10, 20, 30]</a:t>
            </a:r>
          </a:p>
          <a:p>
            <a:r>
              <a:rPr lang="pt-BR" sz="1600" dirty="0" smtClean="0">
                <a:solidFill>
                  <a:schemeClr val="tx1"/>
                </a:solidFill>
                <a:cs typeface="Courier New" pitchFamily="49" charset="0"/>
              </a:rPr>
              <a:t>m =  10    20    30</a:t>
            </a:r>
          </a:p>
          <a:p>
            <a:endParaRPr lang="pt-BR" sz="1600" dirty="0" smtClean="0">
              <a:solidFill>
                <a:schemeClr val="tx1"/>
              </a:solidFill>
              <a:cs typeface="Courier New" pitchFamily="49" charset="0"/>
            </a:endParaRPr>
          </a:p>
          <a:p>
            <a:r>
              <a:rPr lang="pt-BR" sz="1600" dirty="0" smtClean="0">
                <a:solidFill>
                  <a:schemeClr val="tx1"/>
                </a:solidFill>
                <a:cs typeface="Courier New" pitchFamily="49" charset="0"/>
              </a:rPr>
              <a:t>&gt;&gt; n = 2 * a</a:t>
            </a:r>
          </a:p>
          <a:p>
            <a:r>
              <a:rPr lang="pt-BR" sz="1600" dirty="0" smtClean="0">
                <a:solidFill>
                  <a:schemeClr val="tx1"/>
                </a:solidFill>
                <a:cs typeface="Courier New" pitchFamily="49" charset="0"/>
              </a:rPr>
              <a:t>n = 20    40    60</a:t>
            </a:r>
          </a:p>
          <a:p>
            <a:endParaRPr lang="pt-BR" sz="1600" dirty="0" smtClean="0">
              <a:solidFill>
                <a:schemeClr val="tx1"/>
              </a:solidFill>
              <a:cs typeface="Courier New" pitchFamily="49" charset="0"/>
            </a:endParaRPr>
          </a:p>
          <a:p>
            <a:r>
              <a:rPr lang="pt-BR" sz="1600" dirty="0" smtClean="0">
                <a:solidFill>
                  <a:schemeClr val="tx1"/>
                </a:solidFill>
                <a:cs typeface="Courier New" pitchFamily="49" charset="0"/>
              </a:rPr>
              <a:t>&gt;&gt; </a:t>
            </a:r>
            <a:r>
              <a:rPr lang="pt-BR" sz="1600" dirty="0" err="1" smtClean="0">
                <a:solidFill>
                  <a:schemeClr val="tx1"/>
                </a:solidFill>
                <a:cs typeface="Courier New" pitchFamily="49" charset="0"/>
              </a:rPr>
              <a:t>CopyEx</a:t>
            </a:r>
            <a:r>
              <a:rPr lang="pt-BR" sz="1600" dirty="0" smtClean="0">
                <a:solidFill>
                  <a:schemeClr val="tx1"/>
                </a:solidFill>
                <a:cs typeface="Courier New" pitchFamily="49" charset="0"/>
              </a:rPr>
              <a:t>(m,n)</a:t>
            </a:r>
          </a:p>
          <a:p>
            <a:r>
              <a:rPr lang="pt-BR" sz="1600" dirty="0" err="1" smtClean="0">
                <a:solidFill>
                  <a:schemeClr val="tx1"/>
                </a:solidFill>
                <a:cs typeface="Courier New" pitchFamily="49" charset="0"/>
              </a:rPr>
              <a:t>ans</a:t>
            </a:r>
            <a:r>
              <a:rPr lang="pt-BR" sz="1600" dirty="0" smtClean="0">
                <a:solidFill>
                  <a:schemeClr val="tx1"/>
                </a:solidFill>
                <a:cs typeface="Courier New" pitchFamily="49" charset="0"/>
              </a:rPr>
              <a:t> = 1.3210    0.0782   -1.2572</a:t>
            </a:r>
          </a:p>
          <a:p>
            <a:endParaRPr lang="pt-BR" sz="1600" dirty="0" smtClean="0">
              <a:solidFill>
                <a:schemeClr val="tx1"/>
              </a:solidFill>
              <a:cs typeface="Courier New" pitchFamily="49" charset="0"/>
            </a:endParaRPr>
          </a:p>
          <a:p>
            <a:r>
              <a:rPr lang="pt-BR" sz="1600" dirty="0" smtClean="0">
                <a:solidFill>
                  <a:schemeClr val="tx1"/>
                </a:solidFill>
                <a:cs typeface="Courier New" pitchFamily="49" charset="0"/>
              </a:rPr>
              <a:t>&gt;&gt; m = </a:t>
            </a:r>
            <a:r>
              <a:rPr lang="pt-BR" sz="1600" dirty="0" err="1" smtClean="0">
                <a:solidFill>
                  <a:schemeClr val="tx1"/>
                </a:solidFill>
                <a:cs typeface="Courier New" pitchFamily="49" charset="0"/>
              </a:rPr>
              <a:t>CopyEx</a:t>
            </a:r>
            <a:r>
              <a:rPr lang="pt-BR" sz="1600" dirty="0" smtClean="0">
                <a:solidFill>
                  <a:schemeClr val="tx1"/>
                </a:solidFill>
                <a:cs typeface="Courier New" pitchFamily="49" charset="0"/>
              </a:rPr>
              <a:t>(m,n)</a:t>
            </a:r>
          </a:p>
          <a:p>
            <a:r>
              <a:rPr lang="pt-BR" sz="1600" dirty="0" smtClean="0">
                <a:solidFill>
                  <a:schemeClr val="tx1"/>
                </a:solidFill>
                <a:cs typeface="Courier New" pitchFamily="49" charset="0"/>
              </a:rPr>
              <a:t>m = 1.3210   0.0782  -1.2572</a:t>
            </a:r>
          </a:p>
          <a:p>
            <a:endParaRPr lang="pt-BR" sz="1600" dirty="0" smtClean="0">
              <a:solidFill>
                <a:schemeClr val="tx1"/>
              </a:solidFill>
              <a:cs typeface="Courier New" pitchFamily="49" charset="0"/>
            </a:endParaRPr>
          </a:p>
          <a:p>
            <a:endParaRPr lang="en-CA" sz="1600" dirty="0" smtClean="0">
              <a:solidFill>
                <a:schemeClr val="tx1"/>
              </a:solidFill>
              <a:cs typeface="Courier New" pitchFamily="49" charset="0"/>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004048" y="0"/>
            <a:ext cx="4361138" cy="7848656"/>
          </a:xfrm>
          <a:prstGeom prst="rect">
            <a:avLst/>
          </a:prstGeom>
          <a:solidFill>
            <a:schemeClr val="bg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descr="declare_var.jpg"/>
          <p:cNvPicPr>
            <a:picLocks noChangeAspect="1"/>
          </p:cNvPicPr>
          <p:nvPr/>
        </p:nvPicPr>
        <p:blipFill>
          <a:blip r:embed="rId3" cstate="print"/>
          <a:stretch>
            <a:fillRect/>
          </a:stretch>
        </p:blipFill>
        <p:spPr>
          <a:xfrm>
            <a:off x="5410200" y="1981201"/>
            <a:ext cx="3094403" cy="4022724"/>
          </a:xfrm>
          <a:prstGeom prst="rect">
            <a:avLst/>
          </a:prstGeom>
        </p:spPr>
      </p:pic>
      <p:sp>
        <p:nvSpPr>
          <p:cNvPr id="2" name="Slide Number Placeholder 1"/>
          <p:cNvSpPr>
            <a:spLocks noGrp="1"/>
          </p:cNvSpPr>
          <p:nvPr>
            <p:ph type="sldNum" sz="quarter" idx="12"/>
          </p:nvPr>
        </p:nvSpPr>
        <p:spPr/>
        <p:txBody>
          <a:bodyPr/>
          <a:lstStyle/>
          <a:p>
            <a:fld id="{E1ACA1A9-5D0D-4912-8B92-F352DF36540E}" type="slidenum">
              <a:rPr lang="en-CA" smtClean="0"/>
              <a:pPr/>
              <a:t>12</a:t>
            </a:fld>
            <a:endParaRPr lang="en-CA" dirty="0"/>
          </a:p>
        </p:txBody>
      </p:sp>
      <p:sp>
        <p:nvSpPr>
          <p:cNvPr id="4" name="Rectangle 3"/>
          <p:cNvSpPr/>
          <p:nvPr/>
        </p:nvSpPr>
        <p:spPr>
          <a:xfrm>
            <a:off x="5004048" y="228600"/>
            <a:ext cx="4000528" cy="2800767"/>
          </a:xfrm>
          <a:prstGeom prst="rect">
            <a:avLst/>
          </a:prstGeom>
        </p:spPr>
        <p:txBody>
          <a:bodyPr wrap="square">
            <a:spAutoFit/>
          </a:bodyPr>
          <a:lstStyle/>
          <a:p>
            <a:pPr lvl="0" algn="ctr">
              <a:spcBef>
                <a:spcPct val="0"/>
              </a:spcBef>
              <a:defRPr/>
            </a:pPr>
            <a:r>
              <a:rPr lang="en-US" sz="4400" b="1" dirty="0" smtClean="0">
                <a:ln w="12700">
                  <a:solidFill>
                    <a:schemeClr val="accent1">
                      <a:shade val="2500"/>
                      <a:alpha val="6500"/>
                    </a:schemeClr>
                  </a:solidFill>
                  <a:prstDash val="solid"/>
                </a:ln>
                <a:solidFill>
                  <a:schemeClr val="accent4">
                    <a:lumMod val="50000"/>
                  </a:schemeClr>
                </a:solidFill>
                <a:effectLst>
                  <a:innerShdw blurRad="50800" dist="50800" dir="13500000">
                    <a:srgbClr val="000000">
                      <a:alpha val="45000"/>
                    </a:srgbClr>
                  </a:innerShdw>
                </a:effectLst>
                <a:latin typeface="+mj-lt"/>
                <a:ea typeface="+mj-ea"/>
                <a:cs typeface="+mj-cs"/>
              </a:rPr>
              <a:t>Variables and Data in MATLAB</a:t>
            </a:r>
          </a:p>
          <a:p>
            <a:pPr lvl="0" algn="ctr">
              <a:spcBef>
                <a:spcPct val="0"/>
              </a:spcBef>
              <a:defRPr/>
            </a:pPr>
            <a:endParaRPr lang="en-US" sz="4400" b="1" dirty="0" smtClean="0">
              <a:ln w="12700">
                <a:solidFill>
                  <a:schemeClr val="accent1">
                    <a:shade val="2500"/>
                    <a:alpha val="6500"/>
                  </a:schemeClr>
                </a:solidFill>
                <a:prstDash val="solid"/>
              </a:ln>
              <a:solidFill>
                <a:schemeClr val="accent1">
                  <a:tint val="60000"/>
                </a:schemeClr>
              </a:solidFill>
              <a:effectLst>
                <a:innerShdw blurRad="50800" dist="50800" dir="13500000">
                  <a:srgbClr val="000000">
                    <a:alpha val="45000"/>
                  </a:srgbClr>
                </a:innerShdw>
              </a:effectLst>
              <a:latin typeface="+mj-lt"/>
              <a:ea typeface="+mj-ea"/>
              <a:cs typeface="+mj-cs"/>
            </a:endParaRPr>
          </a:p>
          <a:p>
            <a:pPr lvl="0" algn="ctr">
              <a:spcBef>
                <a:spcPct val="0"/>
              </a:spcBef>
              <a:defRPr/>
            </a:pPr>
            <a:endParaRPr lang="en-US" sz="4400" b="1" dirty="0" smtClean="0">
              <a:ln w="12700">
                <a:solidFill>
                  <a:schemeClr val="accent1">
                    <a:shade val="2500"/>
                    <a:alpha val="6500"/>
                  </a:schemeClr>
                </a:solidFill>
                <a:prstDash val="solid"/>
              </a:ln>
              <a:solidFill>
                <a:schemeClr val="accent4">
                  <a:lumMod val="75000"/>
                </a:schemeClr>
              </a:solidFill>
              <a:effectLst>
                <a:innerShdw blurRad="50800" dist="50800" dir="13500000">
                  <a:srgbClr val="000000">
                    <a:alpha val="45000"/>
                  </a:srgbClr>
                </a:innerShdw>
              </a:effectLst>
              <a:latin typeface="+mj-lt"/>
              <a:ea typeface="+mj-ea"/>
              <a:cs typeface="+mj-cs"/>
            </a:endParaRPr>
          </a:p>
        </p:txBody>
      </p:sp>
      <p:sp>
        <p:nvSpPr>
          <p:cNvPr id="7" name="Date Placeholder 6"/>
          <p:cNvSpPr>
            <a:spLocks noGrp="1"/>
          </p:cNvSpPr>
          <p:nvPr>
            <p:ph type="dt" sz="half" idx="10"/>
          </p:nvPr>
        </p:nvSpPr>
        <p:spPr/>
        <p:txBody>
          <a:bodyPr/>
          <a:lstStyle/>
          <a:p>
            <a:r>
              <a:rPr lang="en-US" smtClean="0"/>
              <a:t>6/4/2011</a:t>
            </a:r>
            <a:endParaRPr lang="en-US"/>
          </a:p>
        </p:txBody>
      </p:sp>
      <p:sp>
        <p:nvSpPr>
          <p:cNvPr id="9" name="Footer Placeholder 8"/>
          <p:cNvSpPr>
            <a:spLocks noGrp="1"/>
          </p:cNvSpPr>
          <p:nvPr>
            <p:ph type="ftr" sz="quarter" idx="11"/>
          </p:nvPr>
        </p:nvSpPr>
        <p:spPr/>
        <p:txBody>
          <a:bodyPr/>
          <a:lstStyle/>
          <a:p>
            <a:r>
              <a:rPr lang="en-US" smtClean="0"/>
              <a:t>McLab Tutorial,  Laurie Hendren, Rahul Garg and Nurudeen Lameed</a:t>
            </a:r>
            <a:endParaRPr lang="en-US" dirty="0"/>
          </a:p>
        </p:txBody>
      </p:sp>
      <p:pic>
        <p:nvPicPr>
          <p:cNvPr id="12" name="Picture 11" descr="TalkingData.jpg"/>
          <p:cNvPicPr>
            <a:picLocks noChangeAspect="1"/>
          </p:cNvPicPr>
          <p:nvPr/>
        </p:nvPicPr>
        <p:blipFill>
          <a:blip r:embed="rId4" cstate="print"/>
          <a:stretch>
            <a:fillRect/>
          </a:stretch>
        </p:blipFill>
        <p:spPr>
          <a:xfrm>
            <a:off x="110553" y="1981201"/>
            <a:ext cx="4690047" cy="3973512"/>
          </a:xfrm>
          <a:prstGeom prst="rect">
            <a:avLst/>
          </a:prstGeom>
        </p:spPr>
      </p:pic>
      <p:cxnSp>
        <p:nvCxnSpPr>
          <p:cNvPr id="16" name="Straight Connector 15"/>
          <p:cNvCxnSpPr/>
          <p:nvPr/>
        </p:nvCxnSpPr>
        <p:spPr>
          <a:xfrm flipV="1">
            <a:off x="5715000" y="4114800"/>
            <a:ext cx="914400" cy="15240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6937">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
          </p:nvPr>
        </p:nvSpPr>
        <p:spPr>
          <a:xfrm>
            <a:off x="381000" y="1143000"/>
            <a:ext cx="3657600" cy="5029200"/>
          </a:xfrm>
          <a:solidFill>
            <a:schemeClr val="accent1">
              <a:lumMod val="20000"/>
              <a:lumOff val="80000"/>
            </a:schemeClr>
          </a:solidFill>
          <a:ln>
            <a:solidFill>
              <a:srgbClr val="002060"/>
            </a:solidFill>
          </a:ln>
        </p:spPr>
        <p:txBody>
          <a:bodyPr>
            <a:noAutofit/>
          </a:bodyPr>
          <a:lstStyle/>
          <a:p>
            <a:pPr>
              <a:buNone/>
            </a:pPr>
            <a:r>
              <a:rPr lang="en-CA" sz="2000" dirty="0" smtClean="0"/>
              <a:t>&gt;&gt; clear</a:t>
            </a:r>
          </a:p>
          <a:p>
            <a:pPr>
              <a:buNone/>
            </a:pPr>
            <a:r>
              <a:rPr lang="en-CA" sz="2000" dirty="0" smtClean="0"/>
              <a:t>&gt;&gt; a = [10, 20, 30]</a:t>
            </a:r>
          </a:p>
          <a:p>
            <a:pPr>
              <a:buNone/>
            </a:pPr>
            <a:r>
              <a:rPr lang="en-CA" sz="2000" dirty="0" smtClean="0"/>
              <a:t>a = 10    20    30</a:t>
            </a:r>
          </a:p>
          <a:p>
            <a:pPr>
              <a:buNone/>
            </a:pPr>
            <a:endParaRPr lang="en-CA" sz="2000" dirty="0" smtClean="0"/>
          </a:p>
          <a:p>
            <a:pPr>
              <a:buNone/>
            </a:pPr>
            <a:r>
              <a:rPr lang="en-CA" sz="2000" dirty="0" smtClean="0"/>
              <a:t>&gt;&gt; b = int32(a)</a:t>
            </a:r>
          </a:p>
          <a:p>
            <a:pPr>
              <a:buNone/>
            </a:pPr>
            <a:r>
              <a:rPr lang="en-CA" sz="2000" dirty="0" smtClean="0"/>
              <a:t>b = 10    20    30</a:t>
            </a:r>
          </a:p>
          <a:p>
            <a:pPr>
              <a:buNone/>
            </a:pPr>
            <a:endParaRPr lang="en-CA" sz="2000" dirty="0" smtClean="0"/>
          </a:p>
          <a:p>
            <a:pPr>
              <a:buNone/>
            </a:pPr>
            <a:r>
              <a:rPr lang="en-CA" sz="2000" dirty="0" smtClean="0"/>
              <a:t>&gt;&gt; c = </a:t>
            </a:r>
            <a:r>
              <a:rPr lang="en-CA" sz="2000" dirty="0" err="1" smtClean="0"/>
              <a:t>isinteger</a:t>
            </a:r>
            <a:r>
              <a:rPr lang="en-CA" sz="2000" dirty="0" smtClean="0"/>
              <a:t>(b)</a:t>
            </a:r>
          </a:p>
          <a:p>
            <a:pPr>
              <a:buNone/>
            </a:pPr>
            <a:r>
              <a:rPr lang="en-CA" sz="2000" dirty="0" smtClean="0"/>
              <a:t>c = 1</a:t>
            </a:r>
          </a:p>
          <a:p>
            <a:pPr>
              <a:buNone/>
            </a:pPr>
            <a:endParaRPr lang="en-CA" sz="2000" dirty="0" smtClean="0"/>
          </a:p>
          <a:p>
            <a:pPr>
              <a:buNone/>
            </a:pPr>
            <a:r>
              <a:rPr lang="en-CA" sz="2000" dirty="0" smtClean="0"/>
              <a:t>&gt;&gt; d = complex(int32(4),int32(3))</a:t>
            </a:r>
          </a:p>
          <a:p>
            <a:pPr>
              <a:buNone/>
            </a:pPr>
            <a:r>
              <a:rPr lang="en-CA" sz="2000" dirty="0" smtClean="0"/>
              <a:t>d = 4 + 3i</a:t>
            </a:r>
          </a:p>
          <a:p>
            <a:pPr>
              <a:buNone/>
            </a:pPr>
            <a:endParaRPr lang="en-CA" sz="1800" dirty="0" smtClean="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dirty="0" err="1" smtClean="0"/>
              <a:t>McLab</a:t>
            </a:r>
            <a:r>
              <a:rPr lang="en-US" dirty="0" smtClean="0"/>
              <a:t> Tutorial,  Laurie </a:t>
            </a:r>
            <a:r>
              <a:rPr lang="en-US" dirty="0" err="1" smtClean="0"/>
              <a:t>Hendren</a:t>
            </a:r>
            <a:r>
              <a:rPr lang="en-US" dirty="0" smtClean="0"/>
              <a:t>, </a:t>
            </a:r>
            <a:r>
              <a:rPr lang="en-US" dirty="0" err="1" smtClean="0"/>
              <a:t>Rahul</a:t>
            </a:r>
            <a:r>
              <a:rPr lang="en-US" dirty="0" smtClean="0"/>
              <a:t> </a:t>
            </a:r>
            <a:r>
              <a:rPr lang="en-US" dirty="0" err="1" smtClean="0"/>
              <a:t>Garg</a:t>
            </a:r>
            <a:r>
              <a:rPr lang="en-US" dirty="0" smtClean="0"/>
              <a:t> and </a:t>
            </a:r>
            <a:r>
              <a:rPr lang="en-US" dirty="0" err="1" smtClean="0"/>
              <a:t>Nurudeen</a:t>
            </a:r>
            <a:r>
              <a:rPr lang="en-US" dirty="0" smtClean="0"/>
              <a:t> </a:t>
            </a:r>
            <a:r>
              <a:rPr lang="en-US" dirty="0" err="1" smtClean="0"/>
              <a:t>Lameed</a:t>
            </a:r>
            <a:endParaRPr lang="en-US" dirty="0"/>
          </a:p>
        </p:txBody>
      </p:sp>
      <p:sp>
        <p:nvSpPr>
          <p:cNvPr id="6" name="Slide Number Placeholder 5"/>
          <p:cNvSpPr>
            <a:spLocks noGrp="1"/>
          </p:cNvSpPr>
          <p:nvPr>
            <p:ph type="sldNum" sz="quarter" idx="12"/>
          </p:nvPr>
        </p:nvSpPr>
        <p:spPr/>
        <p:txBody>
          <a:bodyPr/>
          <a:lstStyle/>
          <a:p>
            <a:r>
              <a:rPr lang="en-US" dirty="0" err="1" smtClean="0"/>
              <a:t>Matlab</a:t>
            </a:r>
            <a:r>
              <a:rPr lang="en-US" dirty="0" smtClean="0"/>
              <a:t> - </a:t>
            </a:r>
            <a:fld id="{ECE31B81-7C2C-4D8B-B6F0-1768517459BF}" type="slidenum">
              <a:rPr lang="en-US" smtClean="0"/>
              <a:pPr/>
              <a:t>13</a:t>
            </a:fld>
            <a:endParaRPr lang="en-US" dirty="0"/>
          </a:p>
        </p:txBody>
      </p:sp>
      <p:sp>
        <p:nvSpPr>
          <p:cNvPr id="9" name="Text Placeholder 8"/>
          <p:cNvSpPr>
            <a:spLocks noGrp="1"/>
          </p:cNvSpPr>
          <p:nvPr>
            <p:ph type="body" sz="quarter" idx="13"/>
          </p:nvPr>
        </p:nvSpPr>
        <p:spPr/>
        <p:txBody>
          <a:bodyPr>
            <a:normAutofit lnSpcReduction="10000"/>
          </a:bodyPr>
          <a:lstStyle/>
          <a:p>
            <a:r>
              <a:rPr lang="en-CA" dirty="0" smtClean="0"/>
              <a:t>Examples of base types</a:t>
            </a:r>
            <a:endParaRPr lang="en-CA" dirty="0"/>
          </a:p>
        </p:txBody>
      </p:sp>
      <p:sp>
        <p:nvSpPr>
          <p:cNvPr id="16" name="Content Placeholder 6"/>
          <p:cNvSpPr>
            <a:spLocks noGrp="1"/>
          </p:cNvSpPr>
          <p:nvPr>
            <p:ph sz="half" idx="1"/>
          </p:nvPr>
        </p:nvSpPr>
        <p:spPr>
          <a:xfrm>
            <a:off x="4191000" y="1143000"/>
            <a:ext cx="4724400" cy="5029200"/>
          </a:xfrm>
          <a:solidFill>
            <a:schemeClr val="accent1">
              <a:lumMod val="20000"/>
              <a:lumOff val="80000"/>
            </a:schemeClr>
          </a:solidFill>
          <a:ln>
            <a:solidFill>
              <a:schemeClr val="tx2">
                <a:lumMod val="50000"/>
              </a:schemeClr>
            </a:solidFill>
          </a:ln>
        </p:spPr>
        <p:txBody>
          <a:bodyPr>
            <a:noAutofit/>
          </a:bodyPr>
          <a:lstStyle/>
          <a:p>
            <a:pPr>
              <a:buNone/>
            </a:pPr>
            <a:r>
              <a:rPr lang="en-CA" sz="1800" dirty="0" smtClean="0"/>
              <a:t>&gt;&gt; </a:t>
            </a:r>
            <a:r>
              <a:rPr lang="en-CA" sz="1800" dirty="0" err="1" smtClean="0"/>
              <a:t>whos</a:t>
            </a:r>
            <a:endParaRPr lang="en-CA" sz="1800" dirty="0" smtClean="0"/>
          </a:p>
          <a:p>
            <a:pPr>
              <a:buNone/>
            </a:pPr>
            <a:r>
              <a:rPr lang="en-CA" sz="1600" dirty="0" smtClean="0">
                <a:latin typeface="Courier New" pitchFamily="49" charset="0"/>
                <a:cs typeface="Courier New" pitchFamily="49" charset="0"/>
              </a:rPr>
              <a:t>Name  Size Bytes  Class   Attributes</a:t>
            </a:r>
          </a:p>
          <a:p>
            <a:pPr>
              <a:buNone/>
            </a:pPr>
            <a:r>
              <a:rPr lang="en-CA" sz="1600" dirty="0" smtClean="0">
                <a:latin typeface="Courier New" pitchFamily="49" charset="0"/>
                <a:cs typeface="Courier New" pitchFamily="49" charset="0"/>
              </a:rPr>
              <a:t>  a    1x3  24    double               </a:t>
            </a:r>
          </a:p>
          <a:p>
            <a:pPr>
              <a:buNone/>
            </a:pPr>
            <a:r>
              <a:rPr lang="en-CA" sz="1600" dirty="0" smtClean="0">
                <a:latin typeface="Courier New" pitchFamily="49" charset="0"/>
                <a:cs typeface="Courier New" pitchFamily="49" charset="0"/>
              </a:rPr>
              <a:t>  b    1x3  12    int32                </a:t>
            </a:r>
          </a:p>
          <a:p>
            <a:pPr>
              <a:buNone/>
            </a:pPr>
            <a:r>
              <a:rPr lang="en-CA" sz="1600" dirty="0" smtClean="0">
                <a:latin typeface="Courier New" pitchFamily="49" charset="0"/>
                <a:cs typeface="Courier New" pitchFamily="49" charset="0"/>
              </a:rPr>
              <a:t>  c    1x1   1    logical              </a:t>
            </a:r>
          </a:p>
          <a:p>
            <a:pPr>
              <a:buNone/>
            </a:pPr>
            <a:r>
              <a:rPr lang="en-CA" sz="1600" dirty="0" smtClean="0">
                <a:latin typeface="Courier New" pitchFamily="49" charset="0"/>
                <a:cs typeface="Courier New" pitchFamily="49" charset="0"/>
              </a:rPr>
              <a:t>  d    1x1   8    int32    complex </a:t>
            </a:r>
            <a:r>
              <a:rPr lang="en-CA" sz="1600" dirty="0" smtClean="0"/>
              <a:t>  </a:t>
            </a:r>
          </a:p>
          <a:p>
            <a:pPr>
              <a:buNone/>
            </a:pPr>
            <a:endParaRPr lang="en-CA" sz="1800" dirty="0" smtClean="0"/>
          </a:p>
          <a:p>
            <a:pPr>
              <a:buNone/>
            </a:pPr>
            <a:r>
              <a:rPr lang="en-CA" sz="1800" dirty="0" smtClean="0"/>
              <a:t>&gt;&gt; </a:t>
            </a:r>
            <a:r>
              <a:rPr lang="en-CA" sz="1800" dirty="0" err="1" smtClean="0"/>
              <a:t>isinteger</a:t>
            </a:r>
            <a:r>
              <a:rPr lang="en-CA" sz="1800" dirty="0" smtClean="0"/>
              <a:t>(c)</a:t>
            </a:r>
          </a:p>
          <a:p>
            <a:pPr>
              <a:buNone/>
            </a:pPr>
            <a:r>
              <a:rPr lang="en-CA" sz="1800" dirty="0" err="1" smtClean="0"/>
              <a:t>ans</a:t>
            </a:r>
            <a:r>
              <a:rPr lang="en-CA" sz="1800" dirty="0" smtClean="0"/>
              <a:t> = 0</a:t>
            </a:r>
          </a:p>
          <a:p>
            <a:pPr>
              <a:buNone/>
            </a:pPr>
            <a:r>
              <a:rPr lang="en-CA" sz="1800" dirty="0" smtClean="0"/>
              <a:t>&gt;&gt; </a:t>
            </a:r>
            <a:r>
              <a:rPr lang="en-CA" sz="1800" dirty="0" err="1" smtClean="0"/>
              <a:t>isnumeric</a:t>
            </a:r>
            <a:r>
              <a:rPr lang="en-CA" sz="1800" dirty="0" smtClean="0"/>
              <a:t>(a)</a:t>
            </a:r>
          </a:p>
          <a:p>
            <a:pPr>
              <a:buNone/>
            </a:pPr>
            <a:r>
              <a:rPr lang="en-CA" sz="1800" dirty="0" err="1" smtClean="0"/>
              <a:t>ans</a:t>
            </a:r>
            <a:r>
              <a:rPr lang="en-CA" sz="1800" dirty="0" smtClean="0"/>
              <a:t> = 1</a:t>
            </a:r>
          </a:p>
          <a:p>
            <a:pPr>
              <a:buNone/>
            </a:pPr>
            <a:r>
              <a:rPr lang="en-CA" sz="1800" dirty="0" smtClean="0"/>
              <a:t>&gt;&gt; </a:t>
            </a:r>
            <a:r>
              <a:rPr lang="en-CA" sz="1800" dirty="0" err="1" smtClean="0"/>
              <a:t>isnumeric</a:t>
            </a:r>
            <a:r>
              <a:rPr lang="en-CA" sz="1800" dirty="0" smtClean="0"/>
              <a:t>(c)</a:t>
            </a:r>
          </a:p>
          <a:p>
            <a:pPr>
              <a:buNone/>
            </a:pPr>
            <a:r>
              <a:rPr lang="en-CA" sz="1800" dirty="0" err="1" smtClean="0"/>
              <a:t>ans</a:t>
            </a:r>
            <a:r>
              <a:rPr lang="en-CA" sz="1800" dirty="0" smtClean="0"/>
              <a:t> = 0</a:t>
            </a:r>
          </a:p>
          <a:p>
            <a:pPr>
              <a:buNone/>
            </a:pPr>
            <a:r>
              <a:rPr lang="en-CA" sz="1800" dirty="0" smtClean="0"/>
              <a:t>&gt;&gt; </a:t>
            </a:r>
            <a:r>
              <a:rPr lang="en-CA" sz="1800" dirty="0" err="1" smtClean="0"/>
              <a:t>isreal</a:t>
            </a:r>
            <a:r>
              <a:rPr lang="en-CA" sz="1800" dirty="0" smtClean="0"/>
              <a:t>(d)</a:t>
            </a:r>
          </a:p>
          <a:p>
            <a:pPr>
              <a:buNone/>
            </a:pPr>
            <a:r>
              <a:rPr lang="en-CA" sz="1800" dirty="0" err="1" smtClean="0"/>
              <a:t>ans</a:t>
            </a:r>
            <a:r>
              <a:rPr lang="en-CA" sz="1800" dirty="0" smtClean="0"/>
              <a:t> = 0</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
                                            <p:bg/>
                                          </p:spTgt>
                                        </p:tgtEl>
                                        <p:attrNameLst>
                                          <p:attrName>style.visibility</p:attrName>
                                        </p:attrNameLst>
                                      </p:cBhvr>
                                      <p:to>
                                        <p:strVal val="visible"/>
                                      </p:to>
                                    </p:set>
                                    <p:animEffect transition="in" filter="fade">
                                      <p:cBhvr>
                                        <p:cTn id="7" dur="500"/>
                                        <p:tgtEl>
                                          <p:spTgt spid="16">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xEl>
                                              <p:pRg st="0" end="0"/>
                                            </p:txEl>
                                          </p:spTgt>
                                        </p:tgtEl>
                                        <p:attrNameLst>
                                          <p:attrName>style.visibility</p:attrName>
                                        </p:attrNameLst>
                                      </p:cBhvr>
                                      <p:to>
                                        <p:strVal val="visible"/>
                                      </p:to>
                                    </p:set>
                                    <p:animEffect transition="in" filter="fade">
                                      <p:cBhvr>
                                        <p:cTn id="10" dur="500"/>
                                        <p:tgtEl>
                                          <p:spTgt spid="16">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6">
                                            <p:txEl>
                                              <p:pRg st="1" end="1"/>
                                            </p:txEl>
                                          </p:spTgt>
                                        </p:tgtEl>
                                        <p:attrNameLst>
                                          <p:attrName>style.visibility</p:attrName>
                                        </p:attrNameLst>
                                      </p:cBhvr>
                                      <p:to>
                                        <p:strVal val="visible"/>
                                      </p:to>
                                    </p:set>
                                    <p:animEffect transition="in" filter="fade">
                                      <p:cBhvr>
                                        <p:cTn id="13" dur="500"/>
                                        <p:tgtEl>
                                          <p:spTgt spid="16">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fade">
                                      <p:cBhvr>
                                        <p:cTn id="16" dur="500"/>
                                        <p:tgtEl>
                                          <p:spTgt spid="16">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animEffect transition="in" filter="fade">
                                      <p:cBhvr>
                                        <p:cTn id="19" dur="500"/>
                                        <p:tgtEl>
                                          <p:spTgt spid="16">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6">
                                            <p:txEl>
                                              <p:pRg st="4" end="4"/>
                                            </p:txEl>
                                          </p:spTgt>
                                        </p:tgtEl>
                                        <p:attrNameLst>
                                          <p:attrName>style.visibility</p:attrName>
                                        </p:attrNameLst>
                                      </p:cBhvr>
                                      <p:to>
                                        <p:strVal val="visible"/>
                                      </p:to>
                                    </p:set>
                                    <p:animEffect transition="in" filter="fade">
                                      <p:cBhvr>
                                        <p:cTn id="22" dur="500"/>
                                        <p:tgtEl>
                                          <p:spTgt spid="16">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animEffect transition="in" filter="fade">
                                      <p:cBhvr>
                                        <p:cTn id="25" dur="500"/>
                                        <p:tgtEl>
                                          <p:spTgt spid="16">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6">
                                            <p:txEl>
                                              <p:pRg st="7" end="7"/>
                                            </p:txEl>
                                          </p:spTgt>
                                        </p:tgtEl>
                                        <p:attrNameLst>
                                          <p:attrName>style.visibility</p:attrName>
                                        </p:attrNameLst>
                                      </p:cBhvr>
                                      <p:to>
                                        <p:strVal val="visible"/>
                                      </p:to>
                                    </p:set>
                                    <p:animEffect transition="in" filter="fade">
                                      <p:cBhvr>
                                        <p:cTn id="30" dur="500"/>
                                        <p:tgtEl>
                                          <p:spTgt spid="16">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6">
                                            <p:txEl>
                                              <p:pRg st="8" end="8"/>
                                            </p:txEl>
                                          </p:spTgt>
                                        </p:tgtEl>
                                        <p:attrNameLst>
                                          <p:attrName>style.visibility</p:attrName>
                                        </p:attrNameLst>
                                      </p:cBhvr>
                                      <p:to>
                                        <p:strVal val="visible"/>
                                      </p:to>
                                    </p:set>
                                    <p:animEffect transition="in" filter="fade">
                                      <p:cBhvr>
                                        <p:cTn id="33" dur="500"/>
                                        <p:tgtEl>
                                          <p:spTgt spid="16">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6">
                                            <p:txEl>
                                              <p:pRg st="9" end="9"/>
                                            </p:txEl>
                                          </p:spTgt>
                                        </p:tgtEl>
                                        <p:attrNameLst>
                                          <p:attrName>style.visibility</p:attrName>
                                        </p:attrNameLst>
                                      </p:cBhvr>
                                      <p:to>
                                        <p:strVal val="visible"/>
                                      </p:to>
                                    </p:set>
                                    <p:animEffect transition="in" filter="fade">
                                      <p:cBhvr>
                                        <p:cTn id="36" dur="500"/>
                                        <p:tgtEl>
                                          <p:spTgt spid="16">
                                            <p:txEl>
                                              <p:pRg st="9" end="9"/>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6">
                                            <p:txEl>
                                              <p:pRg st="10" end="10"/>
                                            </p:txEl>
                                          </p:spTgt>
                                        </p:tgtEl>
                                        <p:attrNameLst>
                                          <p:attrName>style.visibility</p:attrName>
                                        </p:attrNameLst>
                                      </p:cBhvr>
                                      <p:to>
                                        <p:strVal val="visible"/>
                                      </p:to>
                                    </p:set>
                                    <p:animEffect transition="in" filter="fade">
                                      <p:cBhvr>
                                        <p:cTn id="39" dur="500"/>
                                        <p:tgtEl>
                                          <p:spTgt spid="16">
                                            <p:txEl>
                                              <p:pRg st="10" end="10"/>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6">
                                            <p:txEl>
                                              <p:pRg st="11" end="11"/>
                                            </p:txEl>
                                          </p:spTgt>
                                        </p:tgtEl>
                                        <p:attrNameLst>
                                          <p:attrName>style.visibility</p:attrName>
                                        </p:attrNameLst>
                                      </p:cBhvr>
                                      <p:to>
                                        <p:strVal val="visible"/>
                                      </p:to>
                                    </p:set>
                                    <p:animEffect transition="in" filter="fade">
                                      <p:cBhvr>
                                        <p:cTn id="42" dur="500"/>
                                        <p:tgtEl>
                                          <p:spTgt spid="16">
                                            <p:txEl>
                                              <p:pRg st="11" end="11"/>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6">
                                            <p:txEl>
                                              <p:pRg st="12" end="12"/>
                                            </p:txEl>
                                          </p:spTgt>
                                        </p:tgtEl>
                                        <p:attrNameLst>
                                          <p:attrName>style.visibility</p:attrName>
                                        </p:attrNameLst>
                                      </p:cBhvr>
                                      <p:to>
                                        <p:strVal val="visible"/>
                                      </p:to>
                                    </p:set>
                                    <p:animEffect transition="in" filter="fade">
                                      <p:cBhvr>
                                        <p:cTn id="45" dur="500"/>
                                        <p:tgtEl>
                                          <p:spTgt spid="16">
                                            <p:txEl>
                                              <p:pRg st="12" end="12"/>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6">
                                            <p:txEl>
                                              <p:pRg st="13" end="13"/>
                                            </p:txEl>
                                          </p:spTgt>
                                        </p:tgtEl>
                                        <p:attrNameLst>
                                          <p:attrName>style.visibility</p:attrName>
                                        </p:attrNameLst>
                                      </p:cBhvr>
                                      <p:to>
                                        <p:strVal val="visible"/>
                                      </p:to>
                                    </p:set>
                                    <p:animEffect transition="in" filter="fade">
                                      <p:cBhvr>
                                        <p:cTn id="48" dur="500"/>
                                        <p:tgtEl>
                                          <p:spTgt spid="16">
                                            <p:txEl>
                                              <p:pRg st="13" end="13"/>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6">
                                            <p:txEl>
                                              <p:pRg st="14" end="14"/>
                                            </p:txEl>
                                          </p:spTgt>
                                        </p:tgtEl>
                                        <p:attrNameLst>
                                          <p:attrName>style.visibility</p:attrName>
                                        </p:attrNameLst>
                                      </p:cBhvr>
                                      <p:to>
                                        <p:strVal val="visible"/>
                                      </p:to>
                                    </p:set>
                                    <p:animEffect transition="in" filter="fade">
                                      <p:cBhvr>
                                        <p:cTn id="51" dur="500"/>
                                        <p:tgtEl>
                                          <p:spTgt spid="16">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uiExpand="1"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5943600" y="3695700"/>
            <a:ext cx="685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 name="Picture 9" descr="TP_tmp.emf"/>
          <p:cNvPicPr>
            <a:picLocks noChangeAspect="1"/>
          </p:cNvPicPr>
          <p:nvPr>
            <p:custDataLst>
              <p:tags r:id="rId1"/>
            </p:custDataLst>
          </p:nvPr>
        </p:nvPicPr>
        <p:blipFill>
          <a:blip r:embed="rId4" cstate="print"/>
          <a:stretch>
            <a:fillRect/>
          </a:stretch>
        </p:blipFill>
        <p:spPr bwMode="auto">
          <a:xfrm>
            <a:off x="990600" y="990600"/>
            <a:ext cx="7395340" cy="5442849"/>
          </a:xfrm>
          <a:prstGeom prst="rect">
            <a:avLst/>
          </a:prstGeom>
          <a:noFill/>
          <a:ln/>
          <a:effectLst/>
        </p:spPr>
      </p:pic>
      <p:sp>
        <p:nvSpPr>
          <p:cNvPr id="2" name="Title 1"/>
          <p:cNvSpPr>
            <a:spLocks noGrp="1"/>
          </p:cNvSpPr>
          <p:nvPr>
            <p:ph type="title"/>
          </p:nvPr>
        </p:nvSpPr>
        <p:spPr/>
        <p:txBody>
          <a:bodyPr/>
          <a:lstStyle/>
          <a:p>
            <a:r>
              <a:rPr lang="en-CA" dirty="0" smtClean="0"/>
              <a:t>MATLAB base data types</a:t>
            </a:r>
            <a:endParaRPr lang="en-CA" dirty="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14</a:t>
            </a:fld>
            <a:endParaRPr lang="en-US" dirty="0"/>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Data Conversions</a:t>
            </a:r>
            <a:endParaRPr lang="en-CA" dirty="0"/>
          </a:p>
        </p:txBody>
      </p:sp>
      <p:sp>
        <p:nvSpPr>
          <p:cNvPr id="3" name="Content Placeholder 2"/>
          <p:cNvSpPr>
            <a:spLocks noGrp="1"/>
          </p:cNvSpPr>
          <p:nvPr>
            <p:ph idx="1"/>
          </p:nvPr>
        </p:nvSpPr>
        <p:spPr>
          <a:xfrm>
            <a:off x="152400" y="1600200"/>
            <a:ext cx="8686800" cy="4114800"/>
          </a:xfrm>
        </p:spPr>
        <p:txBody>
          <a:bodyPr>
            <a:normAutofit fontScale="92500" lnSpcReduction="20000"/>
          </a:bodyPr>
          <a:lstStyle/>
          <a:p>
            <a:r>
              <a:rPr lang="en-CA" dirty="0" smtClean="0"/>
              <a:t>double + double </a:t>
            </a:r>
            <a:r>
              <a:rPr lang="en-CA" dirty="0" smtClean="0">
                <a:sym typeface="Wingdings" pitchFamily="2" charset="2"/>
              </a:rPr>
              <a:t></a:t>
            </a:r>
            <a:r>
              <a:rPr lang="en-CA" dirty="0" smtClean="0"/>
              <a:t> double</a:t>
            </a:r>
          </a:p>
          <a:p>
            <a:r>
              <a:rPr lang="en-CA" dirty="0" smtClean="0"/>
              <a:t>single + double </a:t>
            </a:r>
            <a:r>
              <a:rPr lang="en-CA" dirty="0" smtClean="0">
                <a:sym typeface="Wingdings" pitchFamily="2" charset="2"/>
              </a:rPr>
              <a:t></a:t>
            </a:r>
            <a:r>
              <a:rPr lang="en-CA" dirty="0" smtClean="0"/>
              <a:t> double</a:t>
            </a:r>
          </a:p>
          <a:p>
            <a:r>
              <a:rPr lang="en-CA" dirty="0" err="1" smtClean="0"/>
              <a:t>double:complex</a:t>
            </a:r>
            <a:r>
              <a:rPr lang="en-CA" dirty="0" smtClean="0"/>
              <a:t> + double </a:t>
            </a:r>
            <a:r>
              <a:rPr lang="en-CA" dirty="0" smtClean="0">
                <a:sym typeface="Wingdings" pitchFamily="2" charset="2"/>
              </a:rPr>
              <a:t></a:t>
            </a:r>
            <a:r>
              <a:rPr lang="en-CA" dirty="0" smtClean="0"/>
              <a:t> </a:t>
            </a:r>
            <a:r>
              <a:rPr lang="en-CA" dirty="0" err="1" smtClean="0"/>
              <a:t>double:complex</a:t>
            </a:r>
            <a:endParaRPr lang="en-CA" dirty="0" smtClean="0"/>
          </a:p>
          <a:p>
            <a:r>
              <a:rPr lang="en-CA" dirty="0" smtClean="0"/>
              <a:t>int32 + double </a:t>
            </a:r>
            <a:r>
              <a:rPr lang="en-CA" dirty="0" smtClean="0">
                <a:sym typeface="Wingdings" pitchFamily="2" charset="2"/>
              </a:rPr>
              <a:t></a:t>
            </a:r>
            <a:r>
              <a:rPr lang="en-CA" dirty="0" smtClean="0"/>
              <a:t> int32</a:t>
            </a:r>
          </a:p>
          <a:p>
            <a:pPr>
              <a:buNone/>
            </a:pPr>
            <a:endParaRPr lang="en-CA" dirty="0" smtClean="0"/>
          </a:p>
          <a:p>
            <a:r>
              <a:rPr lang="en-CA" dirty="0" smtClean="0"/>
              <a:t>logical + double </a:t>
            </a:r>
            <a:r>
              <a:rPr lang="en-CA" dirty="0" smtClean="0">
                <a:sym typeface="Wingdings" pitchFamily="2" charset="2"/>
              </a:rPr>
              <a:t></a:t>
            </a:r>
            <a:r>
              <a:rPr lang="en-CA" dirty="0" smtClean="0"/>
              <a:t> error, not allowed</a:t>
            </a:r>
          </a:p>
          <a:p>
            <a:r>
              <a:rPr lang="en-CA" dirty="0" smtClean="0"/>
              <a:t>int16 + int32 </a:t>
            </a:r>
            <a:r>
              <a:rPr lang="en-CA" dirty="0" smtClean="0">
                <a:sym typeface="Wingdings" pitchFamily="2" charset="2"/>
              </a:rPr>
              <a:t></a:t>
            </a:r>
            <a:r>
              <a:rPr lang="en-CA" dirty="0" smtClean="0"/>
              <a:t>  error, not allowed</a:t>
            </a:r>
          </a:p>
          <a:p>
            <a:r>
              <a:rPr lang="en-CA" dirty="0" smtClean="0"/>
              <a:t>int32:complex + int32:complex </a:t>
            </a:r>
            <a:r>
              <a:rPr lang="en-CA" dirty="0" smtClean="0">
                <a:sym typeface="Wingdings" pitchFamily="2" charset="2"/>
              </a:rPr>
              <a:t></a:t>
            </a:r>
            <a:r>
              <a:rPr lang="en-CA" dirty="0" smtClean="0"/>
              <a:t> error, not defined</a:t>
            </a:r>
          </a:p>
          <a:p>
            <a:pPr>
              <a:buNone/>
            </a:pPr>
            <a:r>
              <a:rPr lang="en-CA" dirty="0" smtClean="0"/>
              <a:t> </a:t>
            </a:r>
            <a:endParaRPr lang="en-CA" dirty="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15</a:t>
            </a:fld>
            <a:endParaRPr lang="en-US" dirty="0"/>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MATLAB types: high-level</a:t>
            </a:r>
            <a:endParaRPr lang="en-CA" dirty="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16</a:t>
            </a:fld>
            <a:endParaRPr lang="en-US" dirty="0"/>
          </a:p>
        </p:txBody>
      </p:sp>
      <p:pic>
        <p:nvPicPr>
          <p:cNvPr id="11" name="Picture 10" descr="TP_tmp.emf"/>
          <p:cNvPicPr>
            <a:picLocks noChangeAspect="1"/>
          </p:cNvPicPr>
          <p:nvPr>
            <p:custDataLst>
              <p:tags r:id="rId1"/>
            </p:custDataLst>
          </p:nvPr>
        </p:nvPicPr>
        <p:blipFill>
          <a:blip r:embed="rId4" cstate="print"/>
          <a:stretch>
            <a:fillRect/>
          </a:stretch>
        </p:blipFill>
        <p:spPr bwMode="auto">
          <a:xfrm>
            <a:off x="1295400" y="2415313"/>
            <a:ext cx="6034396" cy="2087426"/>
          </a:xfrm>
          <a:prstGeom prst="rect">
            <a:avLst/>
          </a:prstGeom>
          <a:noFill/>
          <a:ln/>
          <a:effectLst/>
        </p:spPr>
      </p:pic>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Cell array and </a:t>
            </a:r>
            <a:r>
              <a:rPr lang="en-CA" dirty="0" err="1" smtClean="0"/>
              <a:t>struct</a:t>
            </a:r>
            <a:r>
              <a:rPr lang="en-CA" dirty="0" smtClean="0"/>
              <a:t> example</a:t>
            </a:r>
            <a:endParaRPr lang="en-CA" dirty="0"/>
          </a:p>
        </p:txBody>
      </p:sp>
      <p:sp>
        <p:nvSpPr>
          <p:cNvPr id="3" name="Content Placeholder 2"/>
          <p:cNvSpPr>
            <a:spLocks noGrp="1"/>
          </p:cNvSpPr>
          <p:nvPr>
            <p:ph idx="1"/>
          </p:nvPr>
        </p:nvSpPr>
        <p:spPr>
          <a:xfrm>
            <a:off x="5029200" y="1295400"/>
            <a:ext cx="3962400" cy="5105400"/>
          </a:xfrm>
          <a:solidFill>
            <a:schemeClr val="tx2">
              <a:lumMod val="20000"/>
              <a:lumOff val="80000"/>
            </a:schemeClr>
          </a:solidFill>
          <a:ln>
            <a:solidFill>
              <a:schemeClr val="tx2">
                <a:lumMod val="50000"/>
              </a:schemeClr>
            </a:solidFill>
          </a:ln>
        </p:spPr>
        <p:txBody>
          <a:bodyPr>
            <a:normAutofit/>
          </a:bodyPr>
          <a:lstStyle/>
          <a:p>
            <a:pPr>
              <a:buNone/>
            </a:pPr>
            <a:r>
              <a:rPr lang="en-CA" sz="1800" dirty="0" smtClean="0"/>
              <a:t>&gt;&gt; s = </a:t>
            </a:r>
            <a:r>
              <a:rPr lang="en-CA" sz="1800" dirty="0" err="1" smtClean="0"/>
              <a:t>struct</a:t>
            </a:r>
            <a:r>
              <a:rPr lang="en-CA" sz="1800" dirty="0" smtClean="0"/>
              <a:t>('name</a:t>
            </a:r>
            <a:r>
              <a:rPr lang="en-CA" sz="1800" dirty="0" smtClean="0"/>
              <a:t>', 'Laurie</a:t>
            </a:r>
            <a:r>
              <a:rPr lang="en-CA" sz="1800" dirty="0" smtClean="0"/>
              <a:t>',</a:t>
            </a:r>
          </a:p>
          <a:p>
            <a:pPr>
              <a:buNone/>
            </a:pPr>
            <a:r>
              <a:rPr lang="en-CA" sz="1800" dirty="0" smtClean="0"/>
              <a:t>           'student</a:t>
            </a:r>
            <a:r>
              <a:rPr lang="en-CA" sz="1800" dirty="0" smtClean="0"/>
              <a:t>', students</a:t>
            </a:r>
            <a:r>
              <a:rPr lang="en-CA" sz="1800" dirty="0" smtClean="0"/>
              <a:t>)</a:t>
            </a:r>
          </a:p>
          <a:p>
            <a:pPr>
              <a:buNone/>
            </a:pPr>
            <a:r>
              <a:rPr lang="en-CA" sz="1800" dirty="0" smtClean="0"/>
              <a:t>s = 1x3 </a:t>
            </a:r>
            <a:r>
              <a:rPr lang="en-CA" sz="1800" dirty="0" err="1" smtClean="0"/>
              <a:t>struct</a:t>
            </a:r>
            <a:r>
              <a:rPr lang="en-CA" sz="1800" dirty="0" smtClean="0"/>
              <a:t> array with fields:</a:t>
            </a:r>
          </a:p>
          <a:p>
            <a:pPr>
              <a:buNone/>
            </a:pPr>
            <a:r>
              <a:rPr lang="en-CA" sz="1800" dirty="0" smtClean="0"/>
              <a:t>        name</a:t>
            </a:r>
          </a:p>
          <a:p>
            <a:pPr>
              <a:buNone/>
            </a:pPr>
            <a:r>
              <a:rPr lang="en-CA" sz="1800" dirty="0" smtClean="0"/>
              <a:t>        student</a:t>
            </a:r>
          </a:p>
          <a:p>
            <a:pPr>
              <a:buNone/>
            </a:pPr>
            <a:endParaRPr lang="en-CA" sz="1800" dirty="0" smtClean="0"/>
          </a:p>
          <a:p>
            <a:pPr>
              <a:buNone/>
            </a:pPr>
            <a:r>
              <a:rPr lang="en-CA" sz="1800" dirty="0" smtClean="0"/>
              <a:t>&gt;&gt; a = s(1)</a:t>
            </a:r>
          </a:p>
          <a:p>
            <a:pPr>
              <a:buNone/>
            </a:pPr>
            <a:r>
              <a:rPr lang="en-CA" sz="1800" dirty="0" smtClean="0"/>
              <a:t>a = name: 'Laurie'</a:t>
            </a:r>
          </a:p>
          <a:p>
            <a:pPr>
              <a:buNone/>
            </a:pPr>
            <a:r>
              <a:rPr lang="en-CA" sz="1800" dirty="0" smtClean="0"/>
              <a:t>      student: '</a:t>
            </a:r>
            <a:r>
              <a:rPr lang="en-CA" sz="1800" dirty="0" err="1" smtClean="0"/>
              <a:t>Nurudeen</a:t>
            </a:r>
            <a:r>
              <a:rPr lang="en-CA" sz="1800" dirty="0" smtClean="0"/>
              <a:t>'</a:t>
            </a:r>
          </a:p>
          <a:p>
            <a:pPr>
              <a:buNone/>
            </a:pPr>
            <a:endParaRPr lang="en-CA" sz="1800" dirty="0" smtClean="0"/>
          </a:p>
          <a:p>
            <a:pPr>
              <a:buNone/>
            </a:pPr>
            <a:r>
              <a:rPr lang="en-CA" sz="1800" dirty="0" smtClean="0"/>
              <a:t>&gt;&gt; </a:t>
            </a:r>
            <a:r>
              <a:rPr lang="en-CA" sz="1800" dirty="0" err="1" smtClean="0"/>
              <a:t>a.age</a:t>
            </a:r>
            <a:r>
              <a:rPr lang="en-CA" sz="1800" dirty="0" smtClean="0"/>
              <a:t> = 21</a:t>
            </a:r>
          </a:p>
          <a:p>
            <a:pPr>
              <a:buNone/>
            </a:pPr>
            <a:r>
              <a:rPr lang="en-CA" sz="1800" dirty="0" smtClean="0"/>
              <a:t>a = name: 'Laurie'</a:t>
            </a:r>
          </a:p>
          <a:p>
            <a:pPr>
              <a:buNone/>
            </a:pPr>
            <a:r>
              <a:rPr lang="en-CA" sz="1800" dirty="0" smtClean="0"/>
              <a:t>      students: '</a:t>
            </a:r>
            <a:r>
              <a:rPr lang="en-CA" sz="1800" dirty="0" err="1" smtClean="0"/>
              <a:t>Nurudeen</a:t>
            </a:r>
            <a:r>
              <a:rPr lang="en-CA" sz="1800" dirty="0" smtClean="0"/>
              <a:t>'</a:t>
            </a:r>
          </a:p>
          <a:p>
            <a:pPr>
              <a:buNone/>
            </a:pPr>
            <a:r>
              <a:rPr lang="en-CA" sz="1800" dirty="0" smtClean="0"/>
              <a:t>      age:  21</a:t>
            </a:r>
          </a:p>
          <a:p>
            <a:pPr>
              <a:buNone/>
            </a:pPr>
            <a:endParaRPr lang="en-CA" dirty="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17</a:t>
            </a:fld>
            <a:endParaRPr lang="en-US" dirty="0"/>
          </a:p>
        </p:txBody>
      </p:sp>
      <p:sp>
        <p:nvSpPr>
          <p:cNvPr id="7" name="Content Placeholder 2"/>
          <p:cNvSpPr txBox="1">
            <a:spLocks/>
          </p:cNvSpPr>
          <p:nvPr/>
        </p:nvSpPr>
        <p:spPr>
          <a:xfrm>
            <a:off x="152400" y="1295400"/>
            <a:ext cx="4495800" cy="5105400"/>
          </a:xfrm>
          <a:prstGeom prst="rect">
            <a:avLst/>
          </a:prstGeom>
          <a:solidFill>
            <a:schemeClr val="tx2">
              <a:lumMod val="20000"/>
              <a:lumOff val="80000"/>
            </a:schemeClr>
          </a:solidFill>
          <a:ln>
            <a:solidFill>
              <a:schemeClr val="tx2">
                <a:lumMod val="50000"/>
              </a:schemeClr>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CA" sz="1900" b="0" i="0" u="none" strike="noStrike" kern="1200" cap="none" spc="0" normalizeH="0" baseline="0" noProof="0" dirty="0" smtClean="0">
                <a:ln>
                  <a:noFill/>
                </a:ln>
                <a:solidFill>
                  <a:schemeClr val="tx1"/>
                </a:solidFill>
                <a:effectLst/>
                <a:uLnTx/>
                <a:uFillTx/>
                <a:latin typeface="+mn-lt"/>
                <a:ea typeface="+mn-ea"/>
                <a:cs typeface="+mn-cs"/>
              </a:rPr>
              <a:t>&gt;&gt; students</a:t>
            </a:r>
            <a:r>
              <a:rPr kumimoji="0" lang="en-CA" sz="1900" b="0" i="0" u="none" strike="noStrike" kern="1200" cap="none" spc="0" normalizeH="0" noProof="0" dirty="0" smtClean="0">
                <a:ln>
                  <a:noFill/>
                </a:ln>
                <a:solidFill>
                  <a:schemeClr val="tx1"/>
                </a:solidFill>
                <a:effectLst/>
                <a:uLnTx/>
                <a:uFillTx/>
                <a:latin typeface="+mn-lt"/>
                <a:ea typeface="+mn-ea"/>
                <a:cs typeface="+mn-cs"/>
              </a:rPr>
              <a:t> = </a:t>
            </a:r>
            <a:r>
              <a:rPr kumimoji="0" lang="en-CA" sz="1900" b="0" i="0" u="none" strike="noStrike" kern="1200" cap="none" spc="0" normalizeH="0" baseline="0" noProof="0" dirty="0" smtClean="0">
                <a:ln>
                  <a:noFill/>
                </a:ln>
                <a:solidFill>
                  <a:schemeClr val="tx1"/>
                </a:solidFill>
                <a:effectLst/>
                <a:uLnTx/>
                <a:uFillTx/>
                <a:latin typeface="+mn-lt"/>
                <a:ea typeface="+mn-ea"/>
                <a:cs typeface="+mn-cs"/>
              </a:rPr>
              <a:t>{'</a:t>
            </a:r>
            <a:r>
              <a:rPr kumimoji="0" lang="en-CA" sz="1900" b="0" i="0" u="none" strike="noStrike" kern="1200" cap="none" spc="0" normalizeH="0" baseline="0" noProof="0" dirty="0" err="1" smtClean="0">
                <a:ln>
                  <a:noFill/>
                </a:ln>
                <a:solidFill>
                  <a:schemeClr val="tx1"/>
                </a:solidFill>
                <a:effectLst/>
                <a:uLnTx/>
                <a:uFillTx/>
                <a:latin typeface="+mn-lt"/>
                <a:ea typeface="+mn-ea"/>
                <a:cs typeface="+mn-cs"/>
              </a:rPr>
              <a:t>Nurudeen</a:t>
            </a:r>
            <a:r>
              <a:rPr kumimoji="0" lang="en-CA" sz="1900" b="0" i="0" u="none" strike="noStrike" kern="1200" cap="none" spc="0" normalizeH="0" baseline="0" noProof="0" dirty="0" smtClean="0">
                <a:ln>
                  <a:noFill/>
                </a:ln>
                <a:solidFill>
                  <a:schemeClr val="tx1"/>
                </a:solidFill>
                <a:effectLst/>
                <a:uLnTx/>
                <a:uFillTx/>
                <a:latin typeface="+mn-lt"/>
                <a:ea typeface="+mn-ea"/>
                <a:cs typeface="+mn-cs"/>
              </a:rPr>
              <a:t>', '</a:t>
            </a:r>
            <a:r>
              <a:rPr kumimoji="0" lang="en-CA" sz="1900" b="0" i="0" u="none" strike="noStrike" kern="1200" cap="none" spc="0" normalizeH="0" baseline="0" noProof="0" dirty="0" err="1" smtClean="0">
                <a:ln>
                  <a:noFill/>
                </a:ln>
                <a:solidFill>
                  <a:schemeClr val="tx1"/>
                </a:solidFill>
                <a:effectLst/>
                <a:uLnTx/>
                <a:uFillTx/>
                <a:latin typeface="+mn-lt"/>
                <a:ea typeface="+mn-ea"/>
                <a:cs typeface="+mn-cs"/>
              </a:rPr>
              <a:t>Rahul</a:t>
            </a:r>
            <a:r>
              <a:rPr kumimoji="0" lang="en-CA" sz="1900" b="0" i="0" u="none" strike="noStrike" kern="1200" cap="none" spc="0" normalizeH="0" baseline="0" noProof="0" dirty="0" smtClean="0">
                <a:ln>
                  <a:noFill/>
                </a:ln>
                <a:solidFill>
                  <a:schemeClr val="tx1"/>
                </a:solidFill>
                <a:effectLst/>
                <a:uLnTx/>
                <a:uFillTx/>
                <a:latin typeface="+mn-lt"/>
                <a:ea typeface="+mn-ea"/>
                <a:cs typeface="+mn-cs"/>
              </a:rPr>
              <a:t>', 'Jesse'}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CA" sz="1900" b="0" i="0" u="none" strike="noStrike" kern="1200" cap="none" spc="0" normalizeH="0" baseline="0" noProof="0" dirty="0" smtClean="0">
                <a:ln>
                  <a:noFill/>
                </a:ln>
                <a:solidFill>
                  <a:schemeClr val="tx1"/>
                </a:solidFill>
                <a:effectLst/>
                <a:uLnTx/>
                <a:uFillTx/>
                <a:latin typeface="+mn-lt"/>
                <a:ea typeface="+mn-ea"/>
                <a:cs typeface="+mn-cs"/>
              </a:rPr>
              <a:t>students =  '</a:t>
            </a:r>
            <a:r>
              <a:rPr kumimoji="0" lang="en-CA" sz="1900" b="0" i="0" u="none" strike="noStrike" kern="1200" cap="none" spc="0" normalizeH="0" baseline="0" noProof="0" dirty="0" err="1" smtClean="0">
                <a:ln>
                  <a:noFill/>
                </a:ln>
                <a:solidFill>
                  <a:schemeClr val="tx1"/>
                </a:solidFill>
                <a:effectLst/>
                <a:uLnTx/>
                <a:uFillTx/>
                <a:latin typeface="+mn-lt"/>
                <a:ea typeface="+mn-ea"/>
                <a:cs typeface="+mn-cs"/>
              </a:rPr>
              <a:t>Nurudeen</a:t>
            </a:r>
            <a:r>
              <a:rPr kumimoji="0" lang="en-CA" sz="1900" b="0" i="0" u="none" strike="noStrike" kern="1200" cap="none" spc="0" normalizeH="0" baseline="0" noProof="0" dirty="0" smtClean="0">
                <a:ln>
                  <a:noFill/>
                </a:ln>
                <a:solidFill>
                  <a:schemeClr val="tx1"/>
                </a:solidFill>
                <a:effectLst/>
                <a:uLnTx/>
                <a:uFillTx/>
                <a:latin typeface="+mn-lt"/>
                <a:ea typeface="+mn-ea"/>
                <a:cs typeface="+mn-cs"/>
              </a:rPr>
              <a:t>'   '</a:t>
            </a:r>
            <a:r>
              <a:rPr kumimoji="0" lang="en-CA" sz="1900" b="0" i="0" u="none" strike="noStrike" kern="1200" cap="none" spc="0" normalizeH="0" baseline="0" noProof="0" dirty="0" err="1" smtClean="0">
                <a:ln>
                  <a:noFill/>
                </a:ln>
                <a:solidFill>
                  <a:schemeClr val="tx1"/>
                </a:solidFill>
                <a:effectLst/>
                <a:uLnTx/>
                <a:uFillTx/>
                <a:latin typeface="+mn-lt"/>
                <a:ea typeface="+mn-ea"/>
                <a:cs typeface="+mn-cs"/>
              </a:rPr>
              <a:t>Rahul</a:t>
            </a:r>
            <a:r>
              <a:rPr kumimoji="0" lang="en-CA" sz="1900" b="0" i="0" u="none" strike="noStrike" kern="1200" cap="none" spc="0" normalizeH="0" baseline="0" noProof="0" dirty="0" smtClean="0">
                <a:ln>
                  <a:noFill/>
                </a:ln>
                <a:solidFill>
                  <a:schemeClr val="tx1"/>
                </a:solidFill>
                <a:effectLst/>
                <a:uLnTx/>
                <a:uFillTx/>
                <a:latin typeface="+mn-lt"/>
                <a:ea typeface="+mn-ea"/>
                <a:cs typeface="+mn-cs"/>
              </a:rPr>
              <a:t>' </a:t>
            </a:r>
            <a:r>
              <a:rPr kumimoji="0" lang="en-CA" sz="1900" b="0" i="0" u="none" strike="noStrike" kern="1200" cap="none" spc="0" normalizeH="0" noProof="0" dirty="0" smtClean="0">
                <a:ln>
                  <a:noFill/>
                </a:ln>
                <a:solidFill>
                  <a:schemeClr val="tx1"/>
                </a:solidFill>
                <a:effectLst/>
                <a:uLnTx/>
                <a:uFillTx/>
                <a:latin typeface="+mn-lt"/>
                <a:ea typeface="+mn-ea"/>
                <a:cs typeface="+mn-cs"/>
              </a:rPr>
              <a:t> </a:t>
            </a:r>
            <a:r>
              <a:rPr kumimoji="0" lang="en-CA" sz="1900" b="0" i="0" u="none" strike="noStrike" kern="1200" cap="none" spc="0" normalizeH="0" baseline="0" noProof="0" dirty="0" smtClean="0">
                <a:ln>
                  <a:noFill/>
                </a:ln>
                <a:solidFill>
                  <a:schemeClr val="tx1"/>
                </a:solidFill>
                <a:effectLst/>
                <a:uLnTx/>
                <a:uFillTx/>
                <a:latin typeface="+mn-lt"/>
                <a:ea typeface="+mn-ea"/>
                <a:cs typeface="+mn-cs"/>
              </a:rPr>
              <a:t>'Jesse'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CA" sz="19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CA" sz="1900" b="0" i="0" u="none" strike="noStrike" kern="1200" cap="none" spc="0" normalizeH="0" baseline="0" noProof="0" dirty="0" smtClean="0">
                <a:ln>
                  <a:noFill/>
                </a:ln>
                <a:solidFill>
                  <a:schemeClr val="tx1"/>
                </a:solidFill>
                <a:effectLst/>
                <a:uLnTx/>
                <a:uFillTx/>
                <a:latin typeface="+mn-lt"/>
                <a:ea typeface="+mn-ea"/>
                <a:cs typeface="+mn-cs"/>
              </a:rPr>
              <a:t>&gt;&gt; cell = students(1)</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CA" sz="1900" b="0" i="0" u="none" strike="noStrike" kern="1200" cap="none" spc="0" normalizeH="0" baseline="0" noProof="0" dirty="0" smtClean="0">
                <a:ln>
                  <a:noFill/>
                </a:ln>
                <a:solidFill>
                  <a:schemeClr val="tx1"/>
                </a:solidFill>
                <a:effectLst/>
                <a:uLnTx/>
                <a:uFillTx/>
                <a:latin typeface="+mn-lt"/>
                <a:ea typeface="+mn-ea"/>
                <a:cs typeface="+mn-cs"/>
              </a:rPr>
              <a:t>cell =   '</a:t>
            </a:r>
            <a:r>
              <a:rPr kumimoji="0" lang="en-CA" sz="1900" b="0" i="0" u="none" strike="noStrike" kern="1200" cap="none" spc="0" normalizeH="0" baseline="0" noProof="0" dirty="0" err="1" smtClean="0">
                <a:ln>
                  <a:noFill/>
                </a:ln>
                <a:solidFill>
                  <a:schemeClr val="tx1"/>
                </a:solidFill>
                <a:effectLst/>
                <a:uLnTx/>
                <a:uFillTx/>
                <a:latin typeface="+mn-lt"/>
                <a:ea typeface="+mn-ea"/>
                <a:cs typeface="+mn-cs"/>
              </a:rPr>
              <a:t>Nurudeen</a:t>
            </a:r>
            <a:r>
              <a:rPr kumimoji="0" lang="en-CA" sz="19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CA" sz="19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CA" sz="1900" b="0" i="0" u="none" strike="noStrike" kern="1200" cap="none" spc="0" normalizeH="0" baseline="0" noProof="0" dirty="0" smtClean="0">
                <a:ln>
                  <a:noFill/>
                </a:ln>
                <a:solidFill>
                  <a:schemeClr val="tx1"/>
                </a:solidFill>
                <a:effectLst/>
                <a:uLnTx/>
                <a:uFillTx/>
                <a:latin typeface="+mn-lt"/>
                <a:ea typeface="+mn-ea"/>
                <a:cs typeface="+mn-cs"/>
              </a:rPr>
              <a:t>&gt;&gt; contents = students{1}</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CA" sz="1900" b="0" i="0" u="none" strike="noStrike" kern="1200" cap="none" spc="0" normalizeH="0" baseline="0" noProof="0" dirty="0" smtClean="0">
                <a:ln>
                  <a:noFill/>
                </a:ln>
                <a:solidFill>
                  <a:schemeClr val="tx1"/>
                </a:solidFill>
                <a:effectLst/>
                <a:uLnTx/>
                <a:uFillTx/>
                <a:latin typeface="+mn-lt"/>
                <a:ea typeface="+mn-ea"/>
                <a:cs typeface="+mn-cs"/>
              </a:rPr>
              <a:t>contents =</a:t>
            </a:r>
            <a:r>
              <a:rPr kumimoji="0" lang="en-CA" sz="1900" b="0" i="0" u="none" strike="noStrike" kern="1200" cap="none" spc="0" normalizeH="0" baseline="0" noProof="0" dirty="0" err="1" smtClean="0">
                <a:ln>
                  <a:noFill/>
                </a:ln>
                <a:solidFill>
                  <a:schemeClr val="tx1"/>
                </a:solidFill>
                <a:effectLst/>
                <a:uLnTx/>
                <a:uFillTx/>
                <a:latin typeface="+mn-lt"/>
                <a:ea typeface="+mn-ea"/>
                <a:cs typeface="+mn-cs"/>
              </a:rPr>
              <a:t>Nurudeen</a:t>
            </a:r>
            <a:endParaRPr kumimoji="0" lang="en-CA" sz="19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CA" sz="19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CA" sz="1900" b="0" i="0" u="none" strike="noStrike" kern="1200" cap="none" spc="0" normalizeH="0" baseline="0" noProof="0" dirty="0" smtClean="0">
                <a:ln>
                  <a:noFill/>
                </a:ln>
                <a:solidFill>
                  <a:schemeClr val="tx1"/>
                </a:solidFill>
                <a:effectLst/>
                <a:uLnTx/>
                <a:uFillTx/>
                <a:latin typeface="+mn-lt"/>
                <a:ea typeface="+mn-ea"/>
                <a:cs typeface="+mn-cs"/>
              </a:rPr>
              <a:t>&gt;&gt; </a:t>
            </a:r>
            <a:r>
              <a:rPr kumimoji="0" lang="en-CA" sz="1900" b="0" i="0" u="none" strike="noStrike" kern="1200" cap="none" spc="0" normalizeH="0" baseline="0" noProof="0" dirty="0" err="1" smtClean="0">
                <a:ln>
                  <a:noFill/>
                </a:ln>
                <a:solidFill>
                  <a:schemeClr val="tx1"/>
                </a:solidFill>
                <a:effectLst/>
                <a:uLnTx/>
                <a:uFillTx/>
                <a:latin typeface="+mn-lt"/>
                <a:ea typeface="+mn-ea"/>
                <a:cs typeface="+mn-cs"/>
              </a:rPr>
              <a:t>whos</a:t>
            </a:r>
            <a:endParaRPr kumimoji="0" lang="en-CA" sz="19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CA" sz="2600" b="0" i="0" u="none" strike="noStrike" kern="1200" cap="none" spc="0" normalizeH="0" baseline="0" noProof="0" dirty="0" smtClean="0">
                <a:ln>
                  <a:noFill/>
                </a:ln>
                <a:solidFill>
                  <a:schemeClr val="tx1"/>
                </a:solidFill>
                <a:effectLst/>
                <a:uLnTx/>
                <a:uFillTx/>
                <a:latin typeface="+mn-lt"/>
                <a:ea typeface="+mn-ea"/>
                <a:cs typeface="+mn-cs"/>
              </a:rPr>
              <a:t>  </a:t>
            </a:r>
            <a:r>
              <a:rPr kumimoji="0" lang="en-CA" b="0" i="0" u="none" strike="noStrike" kern="1200" cap="none" spc="0" normalizeH="0" baseline="0" noProof="0" dirty="0" smtClean="0">
                <a:ln>
                  <a:noFill/>
                </a:ln>
                <a:solidFill>
                  <a:schemeClr val="tx1"/>
                </a:solidFill>
                <a:effectLst/>
                <a:uLnTx/>
                <a:uFillTx/>
                <a:latin typeface="Courier New" pitchFamily="49" charset="0"/>
                <a:cs typeface="Courier New" pitchFamily="49" charset="0"/>
              </a:rPr>
              <a:t>Name      Size   Bytes  Class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CA" b="0" i="0" u="none" strike="noStrike" kern="1200" cap="none" spc="0" normalizeH="0" baseline="0" noProof="0" dirty="0" smtClean="0">
                <a:ln>
                  <a:noFill/>
                </a:ln>
                <a:solidFill>
                  <a:schemeClr val="tx1"/>
                </a:solidFill>
                <a:effectLst/>
                <a:uLnTx/>
                <a:uFillTx/>
                <a:latin typeface="Courier New" pitchFamily="49" charset="0"/>
                <a:cs typeface="Courier New" pitchFamily="49" charset="0"/>
              </a:rPr>
              <a:t> cell       1       128    cell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CA" b="0" i="0" u="none" strike="noStrike" kern="1200" cap="none" spc="0" normalizeH="0" baseline="0" noProof="0" dirty="0" smtClean="0">
                <a:ln>
                  <a:noFill/>
                </a:ln>
                <a:solidFill>
                  <a:schemeClr val="tx1"/>
                </a:solidFill>
                <a:effectLst/>
                <a:uLnTx/>
                <a:uFillTx/>
                <a:latin typeface="Courier New" pitchFamily="49" charset="0"/>
                <a:cs typeface="Courier New" pitchFamily="49" charset="0"/>
              </a:rPr>
              <a:t> contents   1x8      16    char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CA" b="0" i="0" u="none" strike="noStrike" kern="1200" cap="none" spc="0" normalizeH="0" baseline="0" noProof="0" dirty="0" smtClean="0">
                <a:ln>
                  <a:noFill/>
                </a:ln>
                <a:solidFill>
                  <a:schemeClr val="tx1"/>
                </a:solidFill>
                <a:effectLst/>
                <a:uLnTx/>
                <a:uFillTx/>
                <a:latin typeface="Courier New" pitchFamily="49" charset="0"/>
                <a:cs typeface="Courier New" pitchFamily="49" charset="0"/>
              </a:rPr>
              <a:t> students   1x3     372    cell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CA"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Local  variables</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Variables are not explicitly declared.</a:t>
            </a:r>
          </a:p>
          <a:p>
            <a:r>
              <a:rPr lang="en-CA" dirty="0" smtClean="0"/>
              <a:t>Local variables are allocated in the current workspace.   </a:t>
            </a:r>
          </a:p>
          <a:p>
            <a:r>
              <a:rPr lang="en-CA" dirty="0" smtClean="0"/>
              <a:t>All input and output parameters are local. </a:t>
            </a:r>
          </a:p>
          <a:p>
            <a:r>
              <a:rPr lang="en-CA" dirty="0" smtClean="0"/>
              <a:t>Local variables are allocated upon their first definition or via a load statement.</a:t>
            </a:r>
          </a:p>
          <a:p>
            <a:pPr lvl="1"/>
            <a:r>
              <a:rPr lang="en-CA" dirty="0" smtClean="0">
                <a:latin typeface="Courier New" pitchFamily="49" charset="0"/>
                <a:cs typeface="Courier New" pitchFamily="49" charset="0"/>
              </a:rPr>
              <a:t>x = ...  </a:t>
            </a:r>
          </a:p>
          <a:p>
            <a:pPr lvl="1"/>
            <a:r>
              <a:rPr lang="en-CA" dirty="0" smtClean="0">
                <a:latin typeface="Courier New" pitchFamily="49" charset="0"/>
                <a:cs typeface="Courier New" pitchFamily="49" charset="0"/>
              </a:rPr>
              <a:t>x(</a:t>
            </a:r>
            <a:r>
              <a:rPr lang="en-CA" dirty="0" err="1" smtClean="0">
                <a:latin typeface="Courier New" pitchFamily="49" charset="0"/>
                <a:cs typeface="Courier New" pitchFamily="49" charset="0"/>
              </a:rPr>
              <a:t>i</a:t>
            </a:r>
            <a:r>
              <a:rPr lang="en-CA" dirty="0" smtClean="0">
                <a:latin typeface="Courier New" pitchFamily="49" charset="0"/>
                <a:cs typeface="Courier New" pitchFamily="49" charset="0"/>
              </a:rPr>
              <a:t>) = ...</a:t>
            </a:r>
          </a:p>
          <a:p>
            <a:pPr lvl="1"/>
            <a:r>
              <a:rPr lang="en-CA" dirty="0" smtClean="0">
                <a:latin typeface="Courier New" pitchFamily="49" charset="0"/>
                <a:cs typeface="Courier New" pitchFamily="49" charset="0"/>
              </a:rPr>
              <a:t>load (’f.mat’, ’x’)</a:t>
            </a:r>
          </a:p>
          <a:p>
            <a:r>
              <a:rPr lang="en-CA" dirty="0" smtClean="0"/>
              <a:t>Local variables can hold data with different types at different places in a function/script.</a:t>
            </a:r>
            <a:endParaRPr lang="en-CA" dirty="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18</a:t>
            </a:fld>
            <a:endParaRPr lang="en-US" dirty="0"/>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Global and Persistent Variables</a:t>
            </a:r>
            <a:endParaRPr lang="en-CA" dirty="0"/>
          </a:p>
        </p:txBody>
      </p:sp>
      <p:sp>
        <p:nvSpPr>
          <p:cNvPr id="3" name="Content Placeholder 2"/>
          <p:cNvSpPr>
            <a:spLocks noGrp="1"/>
          </p:cNvSpPr>
          <p:nvPr>
            <p:ph idx="1"/>
          </p:nvPr>
        </p:nvSpPr>
        <p:spPr/>
        <p:txBody>
          <a:bodyPr/>
          <a:lstStyle/>
          <a:p>
            <a:r>
              <a:rPr lang="en-CA" dirty="0" smtClean="0"/>
              <a:t>Variables can be declared to be global.</a:t>
            </a:r>
          </a:p>
          <a:p>
            <a:pPr lvl="1"/>
            <a:r>
              <a:rPr lang="en-CA" dirty="0" smtClean="0">
                <a:latin typeface="Courier New" pitchFamily="49" charset="0"/>
                <a:cs typeface="Courier New" pitchFamily="49" charset="0"/>
              </a:rPr>
              <a:t>global x;</a:t>
            </a:r>
          </a:p>
          <a:p>
            <a:r>
              <a:rPr lang="en-CA" dirty="0" smtClean="0"/>
              <a:t>Persistent declarations are allowed within function bodies only (not allowed in scripts or read-</a:t>
            </a:r>
            <a:r>
              <a:rPr lang="en-CA" dirty="0" err="1" smtClean="0"/>
              <a:t>eval</a:t>
            </a:r>
            <a:r>
              <a:rPr lang="en-CA" dirty="0" smtClean="0"/>
              <a:t>-print loop).</a:t>
            </a:r>
          </a:p>
          <a:p>
            <a:pPr lvl="1"/>
            <a:r>
              <a:rPr lang="en-CA" dirty="0" smtClean="0">
                <a:latin typeface="Courier New" pitchFamily="49" charset="0"/>
                <a:cs typeface="Courier New" pitchFamily="49" charset="0"/>
              </a:rPr>
              <a:t>persistent y;</a:t>
            </a:r>
          </a:p>
          <a:p>
            <a:r>
              <a:rPr lang="en-CA" dirty="0" smtClean="0"/>
              <a:t>A persistent or global declaration of x should cover all </a:t>
            </a:r>
            <a:r>
              <a:rPr lang="en-CA" dirty="0" err="1" smtClean="0"/>
              <a:t>defs</a:t>
            </a:r>
            <a:r>
              <a:rPr lang="en-CA" dirty="0" smtClean="0"/>
              <a:t> and uses of x in the body of the function/script. </a:t>
            </a:r>
          </a:p>
          <a:p>
            <a:pPr>
              <a:buNone/>
            </a:pPr>
            <a:endParaRPr lang="en-CA" dirty="0" smtClean="0">
              <a:solidFill>
                <a:srgbClr val="FF0000"/>
              </a:solidFill>
            </a:endParaRPr>
          </a:p>
          <a:p>
            <a:pPr>
              <a:buNone/>
            </a:pPr>
            <a:endParaRPr lang="en-CA" dirty="0" smtClean="0"/>
          </a:p>
          <a:p>
            <a:pPr>
              <a:buNone/>
            </a:pPr>
            <a:endParaRPr lang="en-CA" dirty="0" smtClean="0"/>
          </a:p>
          <a:p>
            <a:endParaRPr lang="en-CA" dirty="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19</a:t>
            </a:fld>
            <a:endParaRPr lang="en-US" dirty="0"/>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1ACA1A9-5D0D-4912-8B92-F352DF36540E}" type="slidenum">
              <a:rPr lang="en-CA" smtClean="0"/>
              <a:pPr/>
              <a:t>2</a:t>
            </a:fld>
            <a:endParaRPr lang="en-CA" dirty="0"/>
          </a:p>
        </p:txBody>
      </p:sp>
      <p:sp>
        <p:nvSpPr>
          <p:cNvPr id="8" name="Rectangle 7"/>
          <p:cNvSpPr/>
          <p:nvPr/>
        </p:nvSpPr>
        <p:spPr>
          <a:xfrm>
            <a:off x="4929190" y="0"/>
            <a:ext cx="4361138" cy="7848656"/>
          </a:xfrm>
          <a:prstGeom prst="rect">
            <a:avLst/>
          </a:prstGeom>
          <a:solidFill>
            <a:schemeClr val="bg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 name="Rectangle 3"/>
          <p:cNvSpPr/>
          <p:nvPr/>
        </p:nvSpPr>
        <p:spPr>
          <a:xfrm>
            <a:off x="5004048" y="228600"/>
            <a:ext cx="4000528" cy="3477875"/>
          </a:xfrm>
          <a:prstGeom prst="rect">
            <a:avLst/>
          </a:prstGeom>
        </p:spPr>
        <p:txBody>
          <a:bodyPr wrap="square">
            <a:spAutoFit/>
          </a:bodyPr>
          <a:lstStyle/>
          <a:p>
            <a:pPr lvl="0" algn="ctr">
              <a:spcBef>
                <a:spcPct val="0"/>
              </a:spcBef>
              <a:defRPr/>
            </a:pPr>
            <a:r>
              <a:rPr lang="en-US" sz="4400" b="1" dirty="0" smtClean="0">
                <a:ln w="12700">
                  <a:solidFill>
                    <a:schemeClr val="accent1">
                      <a:shade val="2500"/>
                      <a:alpha val="6500"/>
                    </a:schemeClr>
                  </a:solidFill>
                  <a:prstDash val="solid"/>
                </a:ln>
                <a:solidFill>
                  <a:schemeClr val="accent4">
                    <a:lumMod val="50000"/>
                  </a:schemeClr>
                </a:solidFill>
                <a:effectLst>
                  <a:innerShdw blurRad="50800" dist="50800" dir="13500000">
                    <a:srgbClr val="000000">
                      <a:alpha val="45000"/>
                    </a:srgbClr>
                  </a:innerShdw>
                </a:effectLst>
                <a:latin typeface="+mj-lt"/>
                <a:ea typeface="+mj-ea"/>
                <a:cs typeface="+mj-cs"/>
              </a:rPr>
              <a:t>Functions and Scripts in MATLAB</a:t>
            </a:r>
          </a:p>
          <a:p>
            <a:pPr lvl="0" algn="ctr">
              <a:spcBef>
                <a:spcPct val="0"/>
              </a:spcBef>
              <a:defRPr/>
            </a:pPr>
            <a:endParaRPr lang="en-US" sz="4400" b="1" dirty="0" smtClean="0">
              <a:ln w="12700">
                <a:solidFill>
                  <a:schemeClr val="accent1">
                    <a:shade val="2500"/>
                    <a:alpha val="6500"/>
                  </a:schemeClr>
                </a:solidFill>
                <a:prstDash val="solid"/>
              </a:ln>
              <a:solidFill>
                <a:schemeClr val="accent1">
                  <a:tint val="60000"/>
                </a:schemeClr>
              </a:solidFill>
              <a:effectLst>
                <a:innerShdw blurRad="50800" dist="50800" dir="13500000">
                  <a:srgbClr val="000000">
                    <a:alpha val="45000"/>
                  </a:srgbClr>
                </a:innerShdw>
              </a:effectLst>
              <a:latin typeface="+mj-lt"/>
              <a:ea typeface="+mj-ea"/>
              <a:cs typeface="+mj-cs"/>
            </a:endParaRPr>
          </a:p>
          <a:p>
            <a:pPr lvl="0" algn="ctr">
              <a:spcBef>
                <a:spcPct val="0"/>
              </a:spcBef>
              <a:defRPr/>
            </a:pPr>
            <a:endParaRPr lang="en-US" sz="4400" b="1" dirty="0" smtClean="0">
              <a:ln w="12700">
                <a:solidFill>
                  <a:schemeClr val="accent1">
                    <a:shade val="2500"/>
                    <a:alpha val="6500"/>
                  </a:schemeClr>
                </a:solidFill>
                <a:prstDash val="solid"/>
              </a:ln>
              <a:solidFill>
                <a:schemeClr val="accent4">
                  <a:lumMod val="75000"/>
                </a:schemeClr>
              </a:solidFill>
              <a:effectLst>
                <a:innerShdw blurRad="50800" dist="50800" dir="13500000">
                  <a:srgbClr val="000000">
                    <a:alpha val="45000"/>
                  </a:srgbClr>
                </a:innerShdw>
              </a:effectLst>
              <a:latin typeface="+mj-lt"/>
              <a:ea typeface="+mj-ea"/>
              <a:cs typeface="+mj-cs"/>
            </a:endParaRPr>
          </a:p>
        </p:txBody>
      </p:sp>
      <p:sp>
        <p:nvSpPr>
          <p:cNvPr id="7" name="Date Placeholder 6"/>
          <p:cNvSpPr>
            <a:spLocks noGrp="1"/>
          </p:cNvSpPr>
          <p:nvPr>
            <p:ph type="dt" sz="half" idx="10"/>
          </p:nvPr>
        </p:nvSpPr>
        <p:spPr/>
        <p:txBody>
          <a:bodyPr/>
          <a:lstStyle/>
          <a:p>
            <a:r>
              <a:rPr lang="en-US" smtClean="0"/>
              <a:t>6/4/2011</a:t>
            </a:r>
            <a:endParaRPr lang="en-US"/>
          </a:p>
        </p:txBody>
      </p:sp>
      <p:sp>
        <p:nvSpPr>
          <p:cNvPr id="9" name="Footer Placeholder 8"/>
          <p:cNvSpPr>
            <a:spLocks noGrp="1"/>
          </p:cNvSpPr>
          <p:nvPr>
            <p:ph type="ftr" sz="quarter" idx="11"/>
          </p:nvPr>
        </p:nvSpPr>
        <p:spPr/>
        <p:txBody>
          <a:bodyPr/>
          <a:lstStyle/>
          <a:p>
            <a:r>
              <a:rPr lang="en-US" smtClean="0"/>
              <a:t>McLab Tutorial,  Laurie Hendren, Rahul Garg and Nurudeen Lameed</a:t>
            </a:r>
            <a:endParaRPr lang="en-US" dirty="0"/>
          </a:p>
        </p:txBody>
      </p:sp>
      <p:pic>
        <p:nvPicPr>
          <p:cNvPr id="10" name="Picture 9" descr="functionmachine.jpg"/>
          <p:cNvPicPr>
            <a:picLocks noChangeAspect="1"/>
          </p:cNvPicPr>
          <p:nvPr/>
        </p:nvPicPr>
        <p:blipFill>
          <a:blip r:embed="rId3" cstate="print"/>
          <a:stretch>
            <a:fillRect/>
          </a:stretch>
        </p:blipFill>
        <p:spPr>
          <a:xfrm>
            <a:off x="0" y="2133600"/>
            <a:ext cx="4929190" cy="4004967"/>
          </a:xfrm>
          <a:prstGeom prst="rect">
            <a:avLst/>
          </a:prstGeom>
        </p:spPr>
      </p:pic>
    </p:spTree>
  </p:cSld>
  <p:clrMapOvr>
    <a:masterClrMapping/>
  </p:clrMapOvr>
  <p:transition advTm="6937">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Variable Workspaces </a:t>
            </a:r>
            <a:endParaRPr lang="en-CA" dirty="0"/>
          </a:p>
        </p:txBody>
      </p:sp>
      <p:sp>
        <p:nvSpPr>
          <p:cNvPr id="3" name="Content Placeholder 2"/>
          <p:cNvSpPr>
            <a:spLocks noGrp="1"/>
          </p:cNvSpPr>
          <p:nvPr>
            <p:ph idx="1"/>
          </p:nvPr>
        </p:nvSpPr>
        <p:spPr/>
        <p:txBody>
          <a:bodyPr>
            <a:normAutofit/>
          </a:bodyPr>
          <a:lstStyle/>
          <a:p>
            <a:r>
              <a:rPr lang="en-CA" dirty="0" smtClean="0"/>
              <a:t>There is a workspace for global and persistent variables.  </a:t>
            </a:r>
          </a:p>
          <a:p>
            <a:r>
              <a:rPr lang="en-CA" dirty="0" smtClean="0"/>
              <a:t>There is a workspace associated with the read-</a:t>
            </a:r>
            <a:r>
              <a:rPr lang="en-CA" dirty="0" err="1" smtClean="0"/>
              <a:t>eval</a:t>
            </a:r>
            <a:r>
              <a:rPr lang="en-CA" dirty="0" smtClean="0"/>
              <a:t>-print loop.  </a:t>
            </a:r>
          </a:p>
          <a:p>
            <a:r>
              <a:rPr lang="en-CA" dirty="0" smtClean="0"/>
              <a:t>Each function call creates a new workspace (stack frame).</a:t>
            </a:r>
          </a:p>
          <a:p>
            <a:r>
              <a:rPr lang="en-CA" dirty="0" smtClean="0"/>
              <a:t>A script uses the workspace of its caller (either a function workspace or the read-</a:t>
            </a:r>
            <a:r>
              <a:rPr lang="en-CA" dirty="0" err="1" smtClean="0"/>
              <a:t>eval</a:t>
            </a:r>
            <a:r>
              <a:rPr lang="en-CA" dirty="0" smtClean="0"/>
              <a:t>-print workspace). </a:t>
            </a:r>
            <a:endParaRPr lang="en-CA" dirty="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20</a:t>
            </a:fld>
            <a:endParaRPr lang="en-US" dirty="0"/>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Variable Lookup</a:t>
            </a:r>
            <a:endParaRPr lang="en-CA" dirty="0"/>
          </a:p>
        </p:txBody>
      </p:sp>
      <p:sp>
        <p:nvSpPr>
          <p:cNvPr id="3" name="Content Placeholder 2"/>
          <p:cNvSpPr>
            <a:spLocks noGrp="1"/>
          </p:cNvSpPr>
          <p:nvPr>
            <p:ph idx="1"/>
          </p:nvPr>
        </p:nvSpPr>
        <p:spPr/>
        <p:txBody>
          <a:bodyPr/>
          <a:lstStyle/>
          <a:p>
            <a:r>
              <a:rPr lang="en-CA" dirty="0" smtClean="0"/>
              <a:t>If the variable has been declared global or persistent in the function body,  look it up in the global/persistent workspace.</a:t>
            </a:r>
          </a:p>
          <a:p>
            <a:r>
              <a:rPr lang="en-CA" dirty="0" smtClean="0"/>
              <a:t>Otherwise, lookup in the current workspace (either the read-</a:t>
            </a:r>
            <a:r>
              <a:rPr lang="en-CA" dirty="0" err="1" smtClean="0"/>
              <a:t>eval</a:t>
            </a:r>
            <a:r>
              <a:rPr lang="en-CA" dirty="0" smtClean="0"/>
              <a:t>-print workspace or the top-most function call workspace).</a:t>
            </a:r>
          </a:p>
          <a:p>
            <a:r>
              <a:rPr lang="en-CA" dirty="0" smtClean="0"/>
              <a:t>For nested functions,  use the standard scoping mechanisms.</a:t>
            </a:r>
            <a:endParaRPr lang="en-CA" dirty="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dirty="0" err="1" smtClean="0"/>
              <a:t>McLab</a:t>
            </a:r>
            <a:r>
              <a:rPr lang="en-US" dirty="0" smtClean="0"/>
              <a:t> Tutorial,  Laurie </a:t>
            </a:r>
            <a:r>
              <a:rPr lang="en-US" dirty="0" err="1" smtClean="0"/>
              <a:t>Hendren</a:t>
            </a:r>
            <a:r>
              <a:rPr lang="en-US" dirty="0" smtClean="0"/>
              <a:t>, </a:t>
            </a:r>
            <a:r>
              <a:rPr lang="en-US" dirty="0" err="1" smtClean="0"/>
              <a:t>Rahul</a:t>
            </a:r>
            <a:r>
              <a:rPr lang="en-US" dirty="0" smtClean="0"/>
              <a:t> </a:t>
            </a:r>
            <a:r>
              <a:rPr lang="en-US" dirty="0" err="1" smtClean="0"/>
              <a:t>Garg</a:t>
            </a:r>
            <a:r>
              <a:rPr lang="en-US" dirty="0" smtClean="0"/>
              <a:t> and </a:t>
            </a:r>
            <a:r>
              <a:rPr lang="en-US" dirty="0" err="1" smtClean="0"/>
              <a:t>Nurudeen</a:t>
            </a:r>
            <a:r>
              <a:rPr lang="en-US" dirty="0" smtClean="0"/>
              <a:t> </a:t>
            </a:r>
            <a:r>
              <a:rPr lang="en-US" dirty="0" err="1" smtClean="0"/>
              <a:t>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21</a:t>
            </a:fld>
            <a:endParaRPr lang="en-US" dirty="0"/>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Local/Global Example</a:t>
            </a:r>
            <a:endParaRPr lang="en-CA" dirty="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22</a:t>
            </a:fld>
            <a:endParaRPr lang="en-US" dirty="0"/>
          </a:p>
        </p:txBody>
      </p:sp>
      <p:pic>
        <p:nvPicPr>
          <p:cNvPr id="9" name="Picture 8" descr="TP_tmp.emf"/>
          <p:cNvPicPr>
            <a:picLocks noChangeAspect="1"/>
          </p:cNvPicPr>
          <p:nvPr>
            <p:custDataLst>
              <p:tags r:id="rId1"/>
            </p:custDataLst>
          </p:nvPr>
        </p:nvPicPr>
        <p:blipFill>
          <a:blip r:embed="rId4" cstate="print"/>
          <a:stretch>
            <a:fillRect/>
          </a:stretch>
        </p:blipFill>
        <p:spPr bwMode="auto">
          <a:xfrm>
            <a:off x="261092" y="1315993"/>
            <a:ext cx="5647189" cy="2390774"/>
          </a:xfrm>
          <a:prstGeom prst="rect">
            <a:avLst/>
          </a:prstGeom>
          <a:noFill/>
          <a:ln/>
          <a:effectLst/>
        </p:spPr>
      </p:pic>
      <p:sp>
        <p:nvSpPr>
          <p:cNvPr id="10" name="Rectangle 9"/>
          <p:cNvSpPr/>
          <p:nvPr/>
        </p:nvSpPr>
        <p:spPr>
          <a:xfrm>
            <a:off x="3581400" y="1752600"/>
            <a:ext cx="5105400" cy="46037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2000" dirty="0" smtClean="0">
                <a:solidFill>
                  <a:schemeClr val="tx1"/>
                </a:solidFill>
                <a:cs typeface="Courier New" pitchFamily="49" charset="0"/>
              </a:rPr>
              <a:t>&gt;&gt; clear</a:t>
            </a:r>
          </a:p>
          <a:p>
            <a:endParaRPr lang="en-CA" sz="2000" dirty="0" smtClean="0">
              <a:solidFill>
                <a:schemeClr val="tx1"/>
              </a:solidFill>
              <a:cs typeface="Courier New" pitchFamily="49" charset="0"/>
            </a:endParaRPr>
          </a:p>
          <a:p>
            <a:r>
              <a:rPr lang="en-CA" sz="2000" dirty="0" smtClean="0">
                <a:solidFill>
                  <a:schemeClr val="tx1"/>
                </a:solidFill>
                <a:cs typeface="Courier New" pitchFamily="49" charset="0"/>
              </a:rPr>
              <a:t>&gt;&gt; global sum</a:t>
            </a:r>
          </a:p>
          <a:p>
            <a:endParaRPr lang="en-CA" sz="2000" dirty="0" smtClean="0">
              <a:solidFill>
                <a:schemeClr val="tx1"/>
              </a:solidFill>
              <a:cs typeface="Courier New" pitchFamily="49" charset="0"/>
            </a:endParaRPr>
          </a:p>
          <a:p>
            <a:r>
              <a:rPr lang="en-CA" sz="2000" dirty="0" smtClean="0">
                <a:solidFill>
                  <a:schemeClr val="tx1"/>
                </a:solidFill>
                <a:cs typeface="Courier New" pitchFamily="49" charset="0"/>
              </a:rPr>
              <a:t>&gt;&gt; sum = 0;</a:t>
            </a:r>
          </a:p>
          <a:p>
            <a:endParaRPr lang="en-CA" sz="2000" dirty="0" smtClean="0">
              <a:solidFill>
                <a:schemeClr val="tx1"/>
              </a:solidFill>
              <a:cs typeface="Courier New" pitchFamily="49" charset="0"/>
            </a:endParaRPr>
          </a:p>
          <a:p>
            <a:r>
              <a:rPr lang="en-CA" sz="2000" dirty="0" smtClean="0">
                <a:solidFill>
                  <a:schemeClr val="tx1"/>
                </a:solidFill>
                <a:cs typeface="Courier New" pitchFamily="49" charset="0"/>
              </a:rPr>
              <a:t>&gt;&gt; </a:t>
            </a:r>
            <a:r>
              <a:rPr lang="en-CA" sz="2000" dirty="0" err="1" smtClean="0">
                <a:solidFill>
                  <a:schemeClr val="tx1"/>
                </a:solidFill>
                <a:cs typeface="Courier New" pitchFamily="49" charset="0"/>
              </a:rPr>
              <a:t>ProdSumGlobal</a:t>
            </a:r>
            <a:r>
              <a:rPr lang="en-CA" sz="2000" dirty="0" smtClean="0">
                <a:solidFill>
                  <a:schemeClr val="tx1"/>
                </a:solidFill>
                <a:cs typeface="Courier New" pitchFamily="49" charset="0"/>
              </a:rPr>
              <a:t>([10,20,30],3)</a:t>
            </a:r>
          </a:p>
          <a:p>
            <a:r>
              <a:rPr lang="en-CA" sz="2000" dirty="0" err="1" smtClean="0">
                <a:solidFill>
                  <a:schemeClr val="tx1"/>
                </a:solidFill>
                <a:cs typeface="Courier New" pitchFamily="49" charset="0"/>
              </a:rPr>
              <a:t>ans</a:t>
            </a:r>
            <a:r>
              <a:rPr lang="en-CA" sz="2000" dirty="0" smtClean="0">
                <a:solidFill>
                  <a:schemeClr val="tx1"/>
                </a:solidFill>
                <a:cs typeface="Courier New" pitchFamily="49" charset="0"/>
              </a:rPr>
              <a:t> = 6000</a:t>
            </a:r>
          </a:p>
          <a:p>
            <a:endParaRPr lang="en-CA" sz="2000" dirty="0" smtClean="0">
              <a:solidFill>
                <a:schemeClr val="tx1"/>
              </a:solidFill>
              <a:cs typeface="Courier New" pitchFamily="49" charset="0"/>
            </a:endParaRPr>
          </a:p>
          <a:p>
            <a:r>
              <a:rPr lang="en-CA" sz="2000" dirty="0" smtClean="0">
                <a:solidFill>
                  <a:schemeClr val="tx1"/>
                </a:solidFill>
                <a:cs typeface="Courier New" pitchFamily="49" charset="0"/>
              </a:rPr>
              <a:t>&gt;&gt; sum</a:t>
            </a:r>
          </a:p>
          <a:p>
            <a:r>
              <a:rPr lang="en-CA" sz="2000" dirty="0" smtClean="0">
                <a:solidFill>
                  <a:schemeClr val="tx1"/>
                </a:solidFill>
                <a:cs typeface="Courier New" pitchFamily="49" charset="0"/>
              </a:rPr>
              <a:t>sum = 60</a:t>
            </a:r>
          </a:p>
          <a:p>
            <a:endParaRPr lang="en-CA" sz="1600" dirty="0" smtClean="0">
              <a:solidFill>
                <a:schemeClr val="tx1"/>
              </a:solidFill>
              <a:latin typeface="Courier New" pitchFamily="49" charset="0"/>
              <a:cs typeface="Courier New" pitchFamily="49" charset="0"/>
            </a:endParaRPr>
          </a:p>
          <a:p>
            <a:r>
              <a:rPr lang="en-CA" sz="2000" dirty="0" smtClean="0">
                <a:solidFill>
                  <a:schemeClr val="tx1"/>
                </a:solidFill>
                <a:cs typeface="Courier New" pitchFamily="49" charset="0"/>
              </a:rPr>
              <a:t>&gt;&gt; </a:t>
            </a:r>
            <a:r>
              <a:rPr lang="en-CA" sz="2000" dirty="0" err="1" smtClean="0">
                <a:solidFill>
                  <a:schemeClr val="tx1"/>
                </a:solidFill>
                <a:cs typeface="Courier New" pitchFamily="49" charset="0"/>
              </a:rPr>
              <a:t>whos</a:t>
            </a:r>
            <a:endParaRPr lang="en-CA" sz="2000" dirty="0" smtClean="0">
              <a:solidFill>
                <a:schemeClr val="tx1"/>
              </a:solidFill>
              <a:cs typeface="Courier New" pitchFamily="49" charset="0"/>
            </a:endParaRPr>
          </a:p>
          <a:p>
            <a:r>
              <a:rPr lang="en-CA" sz="1600" dirty="0" smtClean="0">
                <a:solidFill>
                  <a:schemeClr val="tx1"/>
                </a:solidFill>
                <a:latin typeface="Courier New" pitchFamily="49" charset="0"/>
                <a:cs typeface="Courier New" pitchFamily="49" charset="0"/>
              </a:rPr>
              <a:t>  Name  Size  Bytes  Class  Attributes</a:t>
            </a:r>
          </a:p>
          <a:p>
            <a:r>
              <a:rPr lang="en-CA" sz="1600" dirty="0" smtClean="0">
                <a:solidFill>
                  <a:schemeClr val="tx1"/>
                </a:solidFill>
                <a:latin typeface="Courier New" pitchFamily="49" charset="0"/>
                <a:cs typeface="Courier New" pitchFamily="49" charset="0"/>
              </a:rPr>
              <a:t>  </a:t>
            </a:r>
            <a:r>
              <a:rPr lang="en-CA" sz="1600" dirty="0" err="1" smtClean="0">
                <a:solidFill>
                  <a:schemeClr val="tx1"/>
                </a:solidFill>
                <a:latin typeface="Courier New" pitchFamily="49" charset="0"/>
                <a:cs typeface="Courier New" pitchFamily="49" charset="0"/>
              </a:rPr>
              <a:t>ans</a:t>
            </a:r>
            <a:r>
              <a:rPr lang="en-CA" sz="1600" dirty="0" smtClean="0">
                <a:solidFill>
                  <a:schemeClr val="tx1"/>
                </a:solidFill>
                <a:latin typeface="Courier New" pitchFamily="49" charset="0"/>
                <a:cs typeface="Courier New" pitchFamily="49" charset="0"/>
              </a:rPr>
              <a:t>    1x1    8  double              </a:t>
            </a:r>
          </a:p>
          <a:p>
            <a:r>
              <a:rPr lang="en-CA" sz="1600" dirty="0" smtClean="0">
                <a:solidFill>
                  <a:schemeClr val="tx1"/>
                </a:solidFill>
                <a:latin typeface="Courier New" pitchFamily="49" charset="0"/>
                <a:cs typeface="Courier New" pitchFamily="49" charset="0"/>
              </a:rPr>
              <a:t>  sum    1x1    8  double    global</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1ACA1A9-5D0D-4912-8B92-F352DF36540E}" type="slidenum">
              <a:rPr lang="en-CA" smtClean="0"/>
              <a:pPr/>
              <a:t>23</a:t>
            </a:fld>
            <a:endParaRPr lang="en-CA" dirty="0"/>
          </a:p>
        </p:txBody>
      </p:sp>
      <p:sp>
        <p:nvSpPr>
          <p:cNvPr id="8" name="Rectangle 7"/>
          <p:cNvSpPr/>
          <p:nvPr/>
        </p:nvSpPr>
        <p:spPr>
          <a:xfrm>
            <a:off x="4929190" y="0"/>
            <a:ext cx="4361138" cy="7848656"/>
          </a:xfrm>
          <a:prstGeom prst="rect">
            <a:avLst/>
          </a:prstGeom>
          <a:solidFill>
            <a:schemeClr val="bg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 name="Rectangle 3"/>
          <p:cNvSpPr/>
          <p:nvPr/>
        </p:nvSpPr>
        <p:spPr>
          <a:xfrm>
            <a:off x="5004048" y="228600"/>
            <a:ext cx="4000528" cy="3477875"/>
          </a:xfrm>
          <a:prstGeom prst="rect">
            <a:avLst/>
          </a:prstGeom>
        </p:spPr>
        <p:txBody>
          <a:bodyPr wrap="square">
            <a:spAutoFit/>
          </a:bodyPr>
          <a:lstStyle/>
          <a:p>
            <a:pPr lvl="0" algn="ctr">
              <a:spcBef>
                <a:spcPct val="0"/>
              </a:spcBef>
              <a:defRPr/>
            </a:pPr>
            <a:r>
              <a:rPr lang="en-US" sz="4400" b="1" dirty="0" smtClean="0">
                <a:ln w="12700">
                  <a:solidFill>
                    <a:schemeClr val="accent1">
                      <a:shade val="2500"/>
                      <a:alpha val="6500"/>
                    </a:schemeClr>
                  </a:solidFill>
                  <a:prstDash val="solid"/>
                </a:ln>
                <a:solidFill>
                  <a:schemeClr val="accent4">
                    <a:lumMod val="50000"/>
                  </a:schemeClr>
                </a:solidFill>
                <a:effectLst>
                  <a:innerShdw blurRad="50800" dist="50800" dir="13500000">
                    <a:srgbClr val="000000">
                      <a:alpha val="45000"/>
                    </a:srgbClr>
                  </a:innerShdw>
                </a:effectLst>
                <a:latin typeface="+mj-lt"/>
                <a:ea typeface="+mj-ea"/>
                <a:cs typeface="+mj-cs"/>
              </a:rPr>
              <a:t>Other Tricky "features" in MATLAB</a:t>
            </a:r>
          </a:p>
          <a:p>
            <a:pPr lvl="0" algn="ctr">
              <a:spcBef>
                <a:spcPct val="0"/>
              </a:spcBef>
              <a:defRPr/>
            </a:pPr>
            <a:endParaRPr lang="en-US" sz="4400" b="1" dirty="0" smtClean="0">
              <a:ln w="12700">
                <a:solidFill>
                  <a:schemeClr val="accent1">
                    <a:shade val="2500"/>
                    <a:alpha val="6500"/>
                  </a:schemeClr>
                </a:solidFill>
                <a:prstDash val="solid"/>
              </a:ln>
              <a:solidFill>
                <a:schemeClr val="accent1">
                  <a:tint val="60000"/>
                </a:schemeClr>
              </a:solidFill>
              <a:effectLst>
                <a:innerShdw blurRad="50800" dist="50800" dir="13500000">
                  <a:srgbClr val="000000">
                    <a:alpha val="45000"/>
                  </a:srgbClr>
                </a:innerShdw>
              </a:effectLst>
              <a:latin typeface="+mj-lt"/>
              <a:ea typeface="+mj-ea"/>
              <a:cs typeface="+mj-cs"/>
            </a:endParaRPr>
          </a:p>
          <a:p>
            <a:pPr lvl="0" algn="ctr">
              <a:spcBef>
                <a:spcPct val="0"/>
              </a:spcBef>
              <a:defRPr/>
            </a:pPr>
            <a:endParaRPr lang="en-US" sz="4400" b="1" dirty="0" smtClean="0">
              <a:ln w="12700">
                <a:solidFill>
                  <a:schemeClr val="accent1">
                    <a:shade val="2500"/>
                    <a:alpha val="6500"/>
                  </a:schemeClr>
                </a:solidFill>
                <a:prstDash val="solid"/>
              </a:ln>
              <a:solidFill>
                <a:schemeClr val="accent4">
                  <a:lumMod val="75000"/>
                </a:schemeClr>
              </a:solidFill>
              <a:effectLst>
                <a:innerShdw blurRad="50800" dist="50800" dir="13500000">
                  <a:srgbClr val="000000">
                    <a:alpha val="45000"/>
                  </a:srgbClr>
                </a:innerShdw>
              </a:effectLst>
              <a:latin typeface="+mj-lt"/>
              <a:ea typeface="+mj-ea"/>
              <a:cs typeface="+mj-cs"/>
            </a:endParaRPr>
          </a:p>
        </p:txBody>
      </p:sp>
      <p:sp>
        <p:nvSpPr>
          <p:cNvPr id="7" name="Date Placeholder 6"/>
          <p:cNvSpPr>
            <a:spLocks noGrp="1"/>
          </p:cNvSpPr>
          <p:nvPr>
            <p:ph type="dt" sz="half" idx="10"/>
          </p:nvPr>
        </p:nvSpPr>
        <p:spPr/>
        <p:txBody>
          <a:bodyPr/>
          <a:lstStyle/>
          <a:p>
            <a:r>
              <a:rPr lang="en-US" smtClean="0"/>
              <a:t>6/4/2011</a:t>
            </a:r>
            <a:endParaRPr lang="en-US"/>
          </a:p>
        </p:txBody>
      </p:sp>
      <p:sp>
        <p:nvSpPr>
          <p:cNvPr id="9" name="Footer Placeholder 8"/>
          <p:cNvSpPr>
            <a:spLocks noGrp="1"/>
          </p:cNvSpPr>
          <p:nvPr>
            <p:ph type="ftr" sz="quarter" idx="11"/>
          </p:nvPr>
        </p:nvSpPr>
        <p:spPr/>
        <p:txBody>
          <a:bodyPr/>
          <a:lstStyle/>
          <a:p>
            <a:r>
              <a:rPr lang="en-US" smtClean="0"/>
              <a:t>McLab Tutorial,  Laurie Hendren, Rahul Garg and Nurudeen Lameed</a:t>
            </a:r>
            <a:endParaRPr lang="en-US" dirty="0"/>
          </a:p>
        </p:txBody>
      </p:sp>
      <p:pic>
        <p:nvPicPr>
          <p:cNvPr id="11" name="Picture 10" descr="art-programming.jpg"/>
          <p:cNvPicPr>
            <a:picLocks noChangeAspect="1"/>
          </p:cNvPicPr>
          <p:nvPr/>
        </p:nvPicPr>
        <p:blipFill>
          <a:blip r:embed="rId3" cstate="print"/>
          <a:stretch>
            <a:fillRect/>
          </a:stretch>
        </p:blipFill>
        <p:spPr>
          <a:xfrm>
            <a:off x="228600" y="228600"/>
            <a:ext cx="4563218" cy="6127750"/>
          </a:xfrm>
          <a:prstGeom prst="rect">
            <a:avLst/>
          </a:prstGeom>
        </p:spPr>
      </p:pic>
    </p:spTree>
  </p:cSld>
  <p:clrMapOvr>
    <a:masterClrMapping/>
  </p:clrMapOvr>
  <p:transition advTm="6937">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Looking up an identifier</a:t>
            </a:r>
            <a:endParaRPr lang="en-CA" dirty="0"/>
          </a:p>
        </p:txBody>
      </p:sp>
      <p:sp>
        <p:nvSpPr>
          <p:cNvPr id="3" name="Content Placeholder 2"/>
          <p:cNvSpPr>
            <a:spLocks noGrp="1"/>
          </p:cNvSpPr>
          <p:nvPr>
            <p:ph idx="1"/>
          </p:nvPr>
        </p:nvSpPr>
        <p:spPr>
          <a:xfrm>
            <a:off x="457200" y="1905000"/>
            <a:ext cx="8229600" cy="4343400"/>
          </a:xfrm>
        </p:spPr>
        <p:txBody>
          <a:bodyPr>
            <a:normAutofit fontScale="92500"/>
          </a:bodyPr>
          <a:lstStyle/>
          <a:p>
            <a:r>
              <a:rPr lang="en-CA" dirty="0" smtClean="0"/>
              <a:t>First lookup as a variable.  </a:t>
            </a:r>
          </a:p>
          <a:p>
            <a:r>
              <a:rPr lang="en-CA" dirty="0" smtClean="0"/>
              <a:t>If a variable not found, then look up as a function.</a:t>
            </a:r>
          </a:p>
          <a:p>
            <a:endParaRPr lang="en-CA" dirty="0" smtClean="0"/>
          </a:p>
          <a:p>
            <a:endParaRPr lang="en-CA" dirty="0" smtClean="0"/>
          </a:p>
          <a:p>
            <a:r>
              <a:rPr lang="en-CA" dirty="0" smtClean="0"/>
              <a:t>When function/script first loaded, assign a "kind" to each identifier.   VAR – only lookup as a variable,  FN – only lookup as a function, ID – use the old style general lookup.</a:t>
            </a:r>
            <a:endParaRPr lang="en-CA" dirty="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24</a:t>
            </a:fld>
            <a:endParaRPr lang="en-US" dirty="0"/>
          </a:p>
        </p:txBody>
      </p:sp>
      <p:sp>
        <p:nvSpPr>
          <p:cNvPr id="7" name="Title 1"/>
          <p:cNvSpPr txBox="1">
            <a:spLocks/>
          </p:cNvSpPr>
          <p:nvPr/>
        </p:nvSpPr>
        <p:spPr>
          <a:xfrm>
            <a:off x="457200" y="1143000"/>
            <a:ext cx="8229600" cy="715962"/>
          </a:xfrm>
          <a:prstGeom prst="rect">
            <a:avLst/>
          </a:prstGeom>
          <a:solidFill>
            <a:schemeClr val="tx2">
              <a:lumMod val="60000"/>
              <a:lumOff val="40000"/>
            </a:schemeClr>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CA" sz="3600" noProof="0" dirty="0" smtClean="0">
                <a:solidFill>
                  <a:schemeClr val="bg1"/>
                </a:solidFill>
                <a:latin typeface="+mj-lt"/>
                <a:ea typeface="+mj-ea"/>
                <a:cs typeface="+mj-cs"/>
              </a:rPr>
              <a:t>Old style general lookup - interpreter</a:t>
            </a:r>
            <a:endParaRPr kumimoji="0" lang="en-CA" sz="36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Title 1"/>
          <p:cNvSpPr txBox="1">
            <a:spLocks/>
          </p:cNvSpPr>
          <p:nvPr/>
        </p:nvSpPr>
        <p:spPr>
          <a:xfrm>
            <a:off x="457200" y="3200400"/>
            <a:ext cx="8229600" cy="715962"/>
          </a:xfrm>
          <a:prstGeom prst="rect">
            <a:avLst/>
          </a:prstGeom>
          <a:solidFill>
            <a:schemeClr val="tx2">
              <a:lumMod val="60000"/>
              <a:lumOff val="40000"/>
            </a:schemeClr>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CA" sz="3600" dirty="0" smtClean="0">
                <a:solidFill>
                  <a:schemeClr val="bg1"/>
                </a:solidFill>
                <a:latin typeface="+mj-lt"/>
                <a:ea typeface="+mj-ea"/>
                <a:cs typeface="+mj-cs"/>
              </a:rPr>
              <a:t>MATLAB 7 lookup - JIT</a:t>
            </a:r>
            <a:endParaRPr kumimoji="0" lang="en-CA" sz="36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Kind Example</a:t>
            </a:r>
            <a:endParaRPr lang="en-CA" dirty="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25</a:t>
            </a:fld>
            <a:endParaRPr lang="en-US" dirty="0"/>
          </a:p>
        </p:txBody>
      </p:sp>
      <p:pic>
        <p:nvPicPr>
          <p:cNvPr id="8" name="Picture 7" descr="TP_tmp.emf"/>
          <p:cNvPicPr>
            <a:picLocks noChangeAspect="1"/>
          </p:cNvPicPr>
          <p:nvPr>
            <p:custDataLst>
              <p:tags r:id="rId1"/>
            </p:custDataLst>
          </p:nvPr>
        </p:nvPicPr>
        <p:blipFill>
          <a:blip r:embed="rId4" cstate="print"/>
          <a:stretch>
            <a:fillRect/>
          </a:stretch>
        </p:blipFill>
        <p:spPr bwMode="auto">
          <a:xfrm>
            <a:off x="1116319" y="1315993"/>
            <a:ext cx="3936734" cy="1763357"/>
          </a:xfrm>
          <a:prstGeom prst="rect">
            <a:avLst/>
          </a:prstGeom>
          <a:noFill/>
          <a:ln/>
          <a:effectLst/>
        </p:spPr>
      </p:pic>
      <p:sp>
        <p:nvSpPr>
          <p:cNvPr id="10" name="Rectangle 9"/>
          <p:cNvSpPr/>
          <p:nvPr/>
        </p:nvSpPr>
        <p:spPr>
          <a:xfrm>
            <a:off x="5276850" y="1326751"/>
            <a:ext cx="3009900" cy="175259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n-NO" sz="2000" dirty="0" smtClean="0">
                <a:solidFill>
                  <a:schemeClr val="tx1"/>
                </a:solidFill>
                <a:cs typeface="Courier New" pitchFamily="49" charset="0"/>
              </a:rPr>
              <a:t>&gt;&gt; KindEx (3)</a:t>
            </a:r>
          </a:p>
          <a:p>
            <a:r>
              <a:rPr lang="nn-NO" sz="2000" dirty="0" smtClean="0">
                <a:solidFill>
                  <a:schemeClr val="tx1"/>
                </a:solidFill>
                <a:cs typeface="Courier New" pitchFamily="49" charset="0"/>
              </a:rPr>
              <a:t>x = 3.0000 + 2.0000i</a:t>
            </a:r>
          </a:p>
          <a:p>
            <a:r>
              <a:rPr lang="nn-NO" sz="2000" dirty="0" smtClean="0">
                <a:solidFill>
                  <a:schemeClr val="tx1"/>
                </a:solidFill>
                <a:cs typeface="Courier New" pitchFamily="49" charset="0"/>
              </a:rPr>
              <a:t>f = @sin</a:t>
            </a:r>
          </a:p>
          <a:p>
            <a:r>
              <a:rPr lang="nn-NO" sz="2000" dirty="0" smtClean="0">
                <a:solidFill>
                  <a:schemeClr val="tx1"/>
                </a:solidFill>
                <a:cs typeface="Courier New" pitchFamily="49" charset="0"/>
              </a:rPr>
              <a:t>r = 1.5808 + 3.2912i</a:t>
            </a:r>
          </a:p>
          <a:p>
            <a:r>
              <a:rPr lang="nn-NO" sz="2000" dirty="0" smtClean="0">
                <a:solidFill>
                  <a:schemeClr val="tx1"/>
                </a:solidFill>
                <a:cs typeface="Courier New" pitchFamily="49" charset="0"/>
              </a:rPr>
              <a:t>ans =  1.5808 + 3.2912</a:t>
            </a:r>
            <a:endParaRPr lang="en-CA" sz="2000" dirty="0" smtClean="0">
              <a:solidFill>
                <a:schemeClr val="tx1"/>
              </a:solidFill>
              <a:cs typeface="Courier New" pitchFamily="49" charset="0"/>
            </a:endParaRPr>
          </a:p>
        </p:txBody>
      </p:sp>
      <p:sp>
        <p:nvSpPr>
          <p:cNvPr id="11" name="Content Placeholder 2"/>
          <p:cNvSpPr>
            <a:spLocks noGrp="1"/>
          </p:cNvSpPr>
          <p:nvPr>
            <p:ph idx="1"/>
          </p:nvPr>
        </p:nvSpPr>
        <p:spPr>
          <a:xfrm>
            <a:off x="457200" y="3886200"/>
            <a:ext cx="8229600" cy="2133600"/>
          </a:xfrm>
        </p:spPr>
        <p:txBody>
          <a:bodyPr/>
          <a:lstStyle/>
          <a:p>
            <a:r>
              <a:rPr lang="en-CA" dirty="0" smtClean="0"/>
              <a:t>VAR: r, a, x, f</a:t>
            </a:r>
          </a:p>
          <a:p>
            <a:r>
              <a:rPr lang="en-CA" dirty="0" smtClean="0"/>
              <a:t>FN: </a:t>
            </a:r>
            <a:r>
              <a:rPr lang="en-CA" dirty="0" err="1" smtClean="0"/>
              <a:t>i</a:t>
            </a:r>
            <a:r>
              <a:rPr lang="en-CA" dirty="0" smtClean="0"/>
              <a:t>, j, sum, sin</a:t>
            </a:r>
          </a:p>
          <a:p>
            <a:r>
              <a:rPr lang="en-CA" dirty="0" smtClean="0"/>
              <a:t>ID: s</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Irritating Front-end "Features"</a:t>
            </a:r>
            <a:endParaRPr lang="en-CA" dirty="0"/>
          </a:p>
        </p:txBody>
      </p:sp>
      <p:sp>
        <p:nvSpPr>
          <p:cNvPr id="3" name="Content Placeholder 2"/>
          <p:cNvSpPr>
            <a:spLocks noGrp="1"/>
          </p:cNvSpPr>
          <p:nvPr>
            <p:ph idx="1"/>
          </p:nvPr>
        </p:nvSpPr>
        <p:spPr>
          <a:xfrm>
            <a:off x="457200" y="1006475"/>
            <a:ext cx="8229600" cy="5715000"/>
          </a:xfrm>
        </p:spPr>
        <p:txBody>
          <a:bodyPr>
            <a:normAutofit fontScale="70000" lnSpcReduction="20000"/>
          </a:bodyPr>
          <a:lstStyle/>
          <a:p>
            <a:r>
              <a:rPr lang="en-CA" dirty="0" smtClean="0"/>
              <a:t>keyword </a:t>
            </a:r>
            <a:r>
              <a:rPr lang="en-CA" dirty="0" smtClean="0">
                <a:latin typeface="Courier New" pitchFamily="49" charset="0"/>
                <a:cs typeface="Courier New" pitchFamily="49" charset="0"/>
              </a:rPr>
              <a:t>end</a:t>
            </a:r>
            <a:r>
              <a:rPr lang="en-CA" dirty="0" smtClean="0"/>
              <a:t> not always required at the end of a function (often missing in files with only one function).</a:t>
            </a:r>
          </a:p>
          <a:p>
            <a:pPr>
              <a:buNone/>
            </a:pPr>
            <a:r>
              <a:rPr lang="en-CA" dirty="0" smtClean="0"/>
              <a:t> </a:t>
            </a:r>
          </a:p>
          <a:p>
            <a:r>
              <a:rPr lang="en-CA" dirty="0" smtClean="0"/>
              <a:t>command syntax</a:t>
            </a:r>
          </a:p>
          <a:p>
            <a:pPr lvl="1"/>
            <a:r>
              <a:rPr lang="en-CA" dirty="0" smtClean="0">
                <a:latin typeface="Courier New" pitchFamily="49" charset="0"/>
                <a:cs typeface="Courier New" pitchFamily="49" charset="0"/>
              </a:rPr>
              <a:t>length('x') </a:t>
            </a:r>
            <a:r>
              <a:rPr lang="en-CA" dirty="0" smtClean="0"/>
              <a:t>or  </a:t>
            </a:r>
            <a:r>
              <a:rPr lang="en-CA" dirty="0" smtClean="0">
                <a:latin typeface="Courier New" pitchFamily="49" charset="0"/>
                <a:cs typeface="Courier New" pitchFamily="49" charset="0"/>
              </a:rPr>
              <a:t>length x</a:t>
            </a:r>
          </a:p>
          <a:p>
            <a:pPr lvl="1"/>
            <a:r>
              <a:rPr lang="en-CA" dirty="0" err="1" smtClean="0">
                <a:latin typeface="Courier New" pitchFamily="49" charset="0"/>
                <a:cs typeface="Courier New" pitchFamily="49" charset="0"/>
              </a:rPr>
              <a:t>cd</a:t>
            </a:r>
            <a:r>
              <a:rPr lang="en-CA" dirty="0" smtClean="0">
                <a:latin typeface="Courier New" pitchFamily="49" charset="0"/>
                <a:cs typeface="Courier New" pitchFamily="49" charset="0"/>
              </a:rPr>
              <a:t>('</a:t>
            </a:r>
            <a:r>
              <a:rPr lang="en-CA" dirty="0" err="1" smtClean="0">
                <a:latin typeface="Courier New" pitchFamily="49" charset="0"/>
                <a:cs typeface="Courier New" pitchFamily="49" charset="0"/>
              </a:rPr>
              <a:t>mydirname</a:t>
            </a:r>
            <a:r>
              <a:rPr lang="en-CA" dirty="0" smtClean="0">
                <a:latin typeface="Courier New" pitchFamily="49" charset="0"/>
                <a:cs typeface="Courier New" pitchFamily="49" charset="0"/>
              </a:rPr>
              <a:t>') </a:t>
            </a:r>
            <a:r>
              <a:rPr lang="en-CA" dirty="0" smtClean="0">
                <a:cs typeface="Courier New" pitchFamily="49" charset="0"/>
              </a:rPr>
              <a:t>or</a:t>
            </a:r>
            <a:r>
              <a:rPr lang="en-CA" dirty="0" smtClean="0">
                <a:latin typeface="Courier New" pitchFamily="49" charset="0"/>
                <a:cs typeface="Courier New" pitchFamily="49" charset="0"/>
              </a:rPr>
              <a:t> </a:t>
            </a:r>
            <a:r>
              <a:rPr lang="en-CA" dirty="0" err="1" smtClean="0">
                <a:latin typeface="Courier New" pitchFamily="49" charset="0"/>
                <a:cs typeface="Courier New" pitchFamily="49" charset="0"/>
              </a:rPr>
              <a:t>cd</a:t>
            </a:r>
            <a:r>
              <a:rPr lang="en-CA" dirty="0" smtClean="0">
                <a:latin typeface="Courier New" pitchFamily="49" charset="0"/>
                <a:cs typeface="Courier New" pitchFamily="49" charset="0"/>
              </a:rPr>
              <a:t> </a:t>
            </a:r>
            <a:r>
              <a:rPr lang="en-CA" dirty="0" err="1" smtClean="0">
                <a:latin typeface="Courier New" pitchFamily="49" charset="0"/>
                <a:cs typeface="Courier New" pitchFamily="49" charset="0"/>
              </a:rPr>
              <a:t>mydirname</a:t>
            </a:r>
            <a:endParaRPr lang="en-CA" dirty="0" smtClean="0">
              <a:latin typeface="Courier New" pitchFamily="49" charset="0"/>
              <a:cs typeface="Courier New" pitchFamily="49" charset="0"/>
            </a:endParaRPr>
          </a:p>
          <a:p>
            <a:pPr lvl="1"/>
            <a:endParaRPr lang="en-CA" dirty="0" smtClean="0">
              <a:latin typeface="Courier New" pitchFamily="49" charset="0"/>
              <a:cs typeface="Courier New" pitchFamily="49" charset="0"/>
            </a:endParaRPr>
          </a:p>
          <a:p>
            <a:r>
              <a:rPr lang="en-CA" dirty="0" smtClean="0"/>
              <a:t>arrays can be defined with or without commas: </a:t>
            </a:r>
          </a:p>
          <a:p>
            <a:pPr>
              <a:buNone/>
            </a:pPr>
            <a:r>
              <a:rPr lang="en-CA" dirty="0" smtClean="0"/>
              <a:t>          [10, 20, 30] or [10 20 30]</a:t>
            </a:r>
          </a:p>
          <a:p>
            <a:endParaRPr lang="en-CA" dirty="0" smtClean="0"/>
          </a:p>
          <a:p>
            <a:r>
              <a:rPr lang="en-CA" dirty="0" smtClean="0"/>
              <a:t>sometimes newlines have meaning:</a:t>
            </a:r>
          </a:p>
          <a:p>
            <a:pPr lvl="1"/>
            <a:r>
              <a:rPr lang="en-CA" dirty="0" smtClean="0"/>
              <a:t>a = [ 10 20 30</a:t>
            </a:r>
          </a:p>
          <a:p>
            <a:pPr lvl="1">
              <a:buNone/>
            </a:pPr>
            <a:r>
              <a:rPr lang="en-CA" dirty="0" smtClean="0"/>
              <a:t>             40 50 60 ];  // defines a 2x3 matrix</a:t>
            </a:r>
          </a:p>
          <a:p>
            <a:pPr lvl="1"/>
            <a:r>
              <a:rPr lang="en-CA" dirty="0" smtClean="0"/>
              <a:t>a = [ 10 20 30 40 50 60];  // defines a 1x6 matrix</a:t>
            </a:r>
          </a:p>
          <a:p>
            <a:pPr lvl="1"/>
            <a:r>
              <a:rPr lang="en-CA" dirty="0" smtClean="0"/>
              <a:t>a = [ 10 20 30;</a:t>
            </a:r>
          </a:p>
          <a:p>
            <a:pPr lvl="1">
              <a:buNone/>
            </a:pPr>
            <a:r>
              <a:rPr lang="en-CA" dirty="0" smtClean="0"/>
              <a:t>             40 50 60 ];  // defines a 2x3 matrix</a:t>
            </a:r>
          </a:p>
          <a:p>
            <a:pPr lvl="1"/>
            <a:r>
              <a:rPr lang="en-CA" dirty="0" smtClean="0"/>
              <a:t>a = [ 10 20 30;  40 50 60]; // defines a 2x3 matrix</a:t>
            </a:r>
          </a:p>
          <a:p>
            <a:pPr lvl="1">
              <a:buNone/>
            </a:pPr>
            <a:endParaRPr lang="en-CA" dirty="0" smtClean="0"/>
          </a:p>
          <a:p>
            <a:pPr lvl="1">
              <a:buNone/>
            </a:pPr>
            <a:endParaRPr lang="en-CA" dirty="0" smtClean="0"/>
          </a:p>
          <a:p>
            <a:pPr>
              <a:buNone/>
            </a:pPr>
            <a:endParaRPr lang="en-CA" dirty="0" smtClean="0"/>
          </a:p>
          <a:p>
            <a:pPr>
              <a:buNone/>
            </a:pPr>
            <a:endParaRPr lang="en-CA" dirty="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dirty="0" err="1" smtClean="0"/>
              <a:t>Matlab</a:t>
            </a:r>
            <a:r>
              <a:rPr lang="en-US" dirty="0" smtClean="0"/>
              <a:t> - </a:t>
            </a:r>
            <a:fld id="{ECE31B81-7C2C-4D8B-B6F0-1768517459BF}" type="slidenum">
              <a:rPr lang="en-US" smtClean="0"/>
              <a:pPr/>
              <a:t>26</a:t>
            </a:fld>
            <a:endParaRPr lang="en-US" dirty="0"/>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“Evil” Dynamic Features </a:t>
            </a:r>
            <a:endParaRPr lang="en-CA" dirty="0"/>
          </a:p>
        </p:txBody>
      </p:sp>
      <p:sp>
        <p:nvSpPr>
          <p:cNvPr id="3" name="Content Placeholder 2"/>
          <p:cNvSpPr>
            <a:spLocks noGrp="1"/>
          </p:cNvSpPr>
          <p:nvPr>
            <p:ph idx="1"/>
          </p:nvPr>
        </p:nvSpPr>
        <p:spPr/>
        <p:txBody>
          <a:bodyPr/>
          <a:lstStyle/>
          <a:p>
            <a:r>
              <a:rPr lang="en-CA" dirty="0" smtClean="0"/>
              <a:t>not all input arguments required</a:t>
            </a:r>
          </a:p>
          <a:p>
            <a:pPr>
              <a:buNone/>
            </a:pPr>
            <a:endParaRPr lang="en-CA" dirty="0" smtClean="0"/>
          </a:p>
          <a:p>
            <a:endParaRPr lang="en-CA" dirty="0" smtClean="0"/>
          </a:p>
          <a:p>
            <a:endParaRPr lang="en-CA" dirty="0" smtClean="0"/>
          </a:p>
          <a:p>
            <a:r>
              <a:rPr lang="en-CA" dirty="0" smtClean="0"/>
              <a:t>do not need to use all output arguments</a:t>
            </a:r>
          </a:p>
          <a:p>
            <a:r>
              <a:rPr lang="en-CA" dirty="0" err="1" smtClean="0"/>
              <a:t>eval</a:t>
            </a:r>
            <a:r>
              <a:rPr lang="en-CA" dirty="0" smtClean="0"/>
              <a:t>, </a:t>
            </a:r>
            <a:r>
              <a:rPr lang="en-CA" dirty="0" err="1" smtClean="0"/>
              <a:t>evalin</a:t>
            </a:r>
            <a:r>
              <a:rPr lang="en-CA" dirty="0" smtClean="0"/>
              <a:t>, </a:t>
            </a:r>
            <a:r>
              <a:rPr lang="en-CA" dirty="0" err="1" smtClean="0"/>
              <a:t>assignin</a:t>
            </a:r>
            <a:endParaRPr lang="en-CA" dirty="0" smtClean="0"/>
          </a:p>
          <a:p>
            <a:r>
              <a:rPr lang="en-CA" dirty="0" err="1" smtClean="0"/>
              <a:t>cd</a:t>
            </a:r>
            <a:r>
              <a:rPr lang="en-CA" dirty="0" smtClean="0"/>
              <a:t>, </a:t>
            </a:r>
            <a:r>
              <a:rPr lang="en-CA" dirty="0" err="1" smtClean="0"/>
              <a:t>addpath</a:t>
            </a:r>
            <a:endParaRPr lang="en-CA" dirty="0" smtClean="0"/>
          </a:p>
          <a:p>
            <a:r>
              <a:rPr lang="en-CA" dirty="0" smtClean="0"/>
              <a:t>load</a:t>
            </a:r>
            <a:endParaRPr lang="en-CA" dirty="0" smtClean="0"/>
          </a:p>
          <a:p>
            <a:pPr>
              <a:buNone/>
            </a:pPr>
            <a:endParaRPr lang="en-CA" dirty="0" smtClean="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27</a:t>
            </a:fld>
            <a:endParaRPr lang="en-US" dirty="0"/>
          </a:p>
        </p:txBody>
      </p:sp>
      <p:pic>
        <p:nvPicPr>
          <p:cNvPr id="8" name="Picture 7" descr="TP_tmp.emf"/>
          <p:cNvPicPr>
            <a:picLocks noChangeAspect="1"/>
          </p:cNvPicPr>
          <p:nvPr>
            <p:custDataLst>
              <p:tags r:id="rId1"/>
            </p:custDataLst>
          </p:nvPr>
        </p:nvPicPr>
        <p:blipFill>
          <a:blip r:embed="rId4" cstate="print"/>
          <a:stretch>
            <a:fillRect/>
          </a:stretch>
        </p:blipFill>
        <p:spPr>
          <a:xfrm>
            <a:off x="990600" y="1752600"/>
            <a:ext cx="6229125" cy="1167480"/>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Basic Structure of a MATLAB function</a:t>
            </a:r>
            <a:endParaRPr lang="en-CA" dirty="0"/>
          </a:p>
        </p:txBody>
      </p:sp>
      <p:pic>
        <p:nvPicPr>
          <p:cNvPr id="22" name="Picture 21" descr="TP_tmp.emf"/>
          <p:cNvPicPr>
            <a:picLocks noChangeAspect="1"/>
          </p:cNvPicPr>
          <p:nvPr>
            <p:custDataLst>
              <p:tags r:id="rId1"/>
            </p:custDataLst>
          </p:nvPr>
        </p:nvPicPr>
        <p:blipFill>
          <a:blip r:embed="rId4" cstate="print"/>
          <a:stretch>
            <a:fillRect/>
          </a:stretch>
        </p:blipFill>
        <p:spPr bwMode="auto">
          <a:xfrm>
            <a:off x="329546" y="1315993"/>
            <a:ext cx="5510283" cy="2365143"/>
          </a:xfrm>
          <a:prstGeom prst="rect">
            <a:avLst/>
          </a:prstGeom>
          <a:noFill/>
          <a:ln/>
          <a:effectLst/>
        </p:spPr>
      </p:pic>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3</a:t>
            </a:fld>
            <a:endParaRPr lang="en-US" dirty="0"/>
          </a:p>
        </p:txBody>
      </p:sp>
      <p:sp>
        <p:nvSpPr>
          <p:cNvPr id="21" name="Rectangle 20"/>
          <p:cNvSpPr/>
          <p:nvPr/>
        </p:nvSpPr>
        <p:spPr>
          <a:xfrm>
            <a:off x="4343400" y="2470150"/>
            <a:ext cx="4343400" cy="38862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smtClean="0">
                <a:solidFill>
                  <a:schemeClr val="tx1"/>
                </a:solidFill>
              </a:rPr>
              <a:t>&gt;&gt; [a,b] = </a:t>
            </a:r>
            <a:r>
              <a:rPr lang="pt-BR" dirty="0" err="1" smtClean="0">
                <a:solidFill>
                  <a:schemeClr val="tx1"/>
                </a:solidFill>
              </a:rPr>
              <a:t>ProdSum</a:t>
            </a:r>
            <a:r>
              <a:rPr lang="pt-BR" dirty="0" smtClean="0">
                <a:solidFill>
                  <a:schemeClr val="tx1"/>
                </a:solidFill>
              </a:rPr>
              <a:t>([10,20,30],3)</a:t>
            </a:r>
          </a:p>
          <a:p>
            <a:r>
              <a:rPr lang="pt-BR" dirty="0" smtClean="0">
                <a:solidFill>
                  <a:schemeClr val="tx1"/>
                </a:solidFill>
              </a:rPr>
              <a:t>a = 6000</a:t>
            </a:r>
          </a:p>
          <a:p>
            <a:r>
              <a:rPr lang="pt-BR" dirty="0" smtClean="0">
                <a:solidFill>
                  <a:schemeClr val="tx1"/>
                </a:solidFill>
              </a:rPr>
              <a:t>b = 60</a:t>
            </a:r>
          </a:p>
          <a:p>
            <a:endParaRPr lang="pt-BR" dirty="0" smtClean="0">
              <a:solidFill>
                <a:schemeClr val="tx1"/>
              </a:solidFill>
            </a:endParaRPr>
          </a:p>
          <a:p>
            <a:r>
              <a:rPr lang="pt-BR" dirty="0" smtClean="0">
                <a:solidFill>
                  <a:schemeClr val="tx1"/>
                </a:solidFill>
              </a:rPr>
              <a:t>&gt;&gt;  </a:t>
            </a:r>
            <a:r>
              <a:rPr lang="pt-BR" dirty="0" err="1" smtClean="0">
                <a:solidFill>
                  <a:schemeClr val="tx1"/>
                </a:solidFill>
              </a:rPr>
              <a:t>ProdSum</a:t>
            </a:r>
            <a:r>
              <a:rPr lang="pt-BR" dirty="0" smtClean="0">
                <a:solidFill>
                  <a:schemeClr val="tx1"/>
                </a:solidFill>
              </a:rPr>
              <a:t>([10,20,30],2)</a:t>
            </a:r>
          </a:p>
          <a:p>
            <a:r>
              <a:rPr lang="pt-BR" dirty="0" err="1" smtClean="0">
                <a:solidFill>
                  <a:schemeClr val="tx1"/>
                </a:solidFill>
              </a:rPr>
              <a:t>ans</a:t>
            </a:r>
            <a:r>
              <a:rPr lang="pt-BR" dirty="0" smtClean="0">
                <a:solidFill>
                  <a:schemeClr val="tx1"/>
                </a:solidFill>
              </a:rPr>
              <a:t> = 200</a:t>
            </a:r>
          </a:p>
          <a:p>
            <a:endParaRPr lang="pt-BR" dirty="0" smtClean="0">
              <a:solidFill>
                <a:schemeClr val="tx1"/>
              </a:solidFill>
            </a:endParaRPr>
          </a:p>
          <a:p>
            <a:r>
              <a:rPr lang="pt-BR" dirty="0" smtClean="0">
                <a:solidFill>
                  <a:schemeClr val="tx1"/>
                </a:solidFill>
              </a:rPr>
              <a:t>&gt;&gt; </a:t>
            </a:r>
            <a:r>
              <a:rPr lang="pt-BR" dirty="0" err="1" smtClean="0">
                <a:solidFill>
                  <a:schemeClr val="tx1"/>
                </a:solidFill>
              </a:rPr>
              <a:t>ProdSum</a:t>
            </a:r>
            <a:r>
              <a:rPr lang="pt-BR" dirty="0" smtClean="0">
                <a:solidFill>
                  <a:schemeClr val="tx1"/>
                </a:solidFill>
              </a:rPr>
              <a:t>(‘abc’,3)</a:t>
            </a:r>
          </a:p>
          <a:p>
            <a:r>
              <a:rPr lang="pt-BR" dirty="0" err="1" smtClean="0">
                <a:solidFill>
                  <a:schemeClr val="tx1"/>
                </a:solidFill>
              </a:rPr>
              <a:t>ans</a:t>
            </a:r>
            <a:r>
              <a:rPr lang="pt-BR" dirty="0" smtClean="0">
                <a:solidFill>
                  <a:schemeClr val="tx1"/>
                </a:solidFill>
              </a:rPr>
              <a:t> =941094</a:t>
            </a:r>
          </a:p>
          <a:p>
            <a:endParaRPr lang="pt-BR" dirty="0" smtClean="0">
              <a:solidFill>
                <a:schemeClr val="tx1"/>
              </a:solidFill>
            </a:endParaRPr>
          </a:p>
          <a:p>
            <a:r>
              <a:rPr lang="pt-BR" dirty="0" smtClean="0">
                <a:solidFill>
                  <a:schemeClr val="tx1"/>
                </a:solidFill>
              </a:rPr>
              <a:t>&gt;&gt; </a:t>
            </a:r>
            <a:r>
              <a:rPr lang="pt-BR" dirty="0" err="1" smtClean="0">
                <a:solidFill>
                  <a:schemeClr val="tx1"/>
                </a:solidFill>
              </a:rPr>
              <a:t>ProdSum</a:t>
            </a:r>
            <a:r>
              <a:rPr lang="pt-BR" dirty="0" smtClean="0">
                <a:solidFill>
                  <a:schemeClr val="tx1"/>
                </a:solidFill>
              </a:rPr>
              <a:t>([97 98 99],3)</a:t>
            </a:r>
          </a:p>
          <a:p>
            <a:r>
              <a:rPr lang="pt-BR" dirty="0" err="1" smtClean="0">
                <a:solidFill>
                  <a:schemeClr val="tx1"/>
                </a:solidFill>
              </a:rPr>
              <a:t>ans</a:t>
            </a:r>
            <a:r>
              <a:rPr lang="pt-BR" dirty="0" smtClean="0">
                <a:solidFill>
                  <a:schemeClr val="tx1"/>
                </a:solidFill>
              </a:rPr>
              <a:t> = 941084</a:t>
            </a:r>
          </a:p>
          <a:p>
            <a:endParaRPr lang="pt-BR" dirty="0" smtClean="0">
              <a:solidFill>
                <a:schemeClr val="tx1"/>
              </a:solidFill>
            </a:endParaRPr>
          </a:p>
          <a:p>
            <a:endParaRPr lang="pt-BR" dirty="0" smtClean="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Basic Structure of a MATLAB function (2)</a:t>
            </a:r>
            <a:endParaRPr lang="en-CA" dirty="0"/>
          </a:p>
        </p:txBody>
      </p:sp>
      <p:pic>
        <p:nvPicPr>
          <p:cNvPr id="22" name="Picture 21" descr="TP_tmp.emf"/>
          <p:cNvPicPr>
            <a:picLocks noChangeAspect="1"/>
          </p:cNvPicPr>
          <p:nvPr>
            <p:custDataLst>
              <p:tags r:id="rId1"/>
            </p:custDataLst>
          </p:nvPr>
        </p:nvPicPr>
        <p:blipFill>
          <a:blip r:embed="rId4" cstate="print"/>
          <a:stretch>
            <a:fillRect/>
          </a:stretch>
        </p:blipFill>
        <p:spPr bwMode="auto">
          <a:xfrm>
            <a:off x="329546" y="1315993"/>
            <a:ext cx="5510283" cy="2365143"/>
          </a:xfrm>
          <a:prstGeom prst="rect">
            <a:avLst/>
          </a:prstGeom>
          <a:noFill/>
          <a:ln/>
          <a:effectLst/>
        </p:spPr>
      </p:pic>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4</a:t>
            </a:fld>
            <a:endParaRPr lang="en-US" dirty="0"/>
          </a:p>
        </p:txBody>
      </p:sp>
      <p:sp>
        <p:nvSpPr>
          <p:cNvPr id="21" name="Rectangle 20"/>
          <p:cNvSpPr/>
          <p:nvPr/>
        </p:nvSpPr>
        <p:spPr>
          <a:xfrm>
            <a:off x="4610100" y="1752601"/>
            <a:ext cx="4343400" cy="44196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pt-BR" dirty="0" smtClean="0">
              <a:solidFill>
                <a:schemeClr val="tx1"/>
              </a:solidFill>
            </a:endParaRPr>
          </a:p>
          <a:p>
            <a:endParaRPr lang="pt-BR" dirty="0" smtClean="0">
              <a:solidFill>
                <a:schemeClr val="tx1"/>
              </a:solidFill>
            </a:endParaRPr>
          </a:p>
          <a:p>
            <a:endParaRPr lang="pt-BR" dirty="0" smtClean="0">
              <a:solidFill>
                <a:schemeClr val="tx1"/>
              </a:solidFill>
            </a:endParaRPr>
          </a:p>
          <a:p>
            <a:endParaRPr lang="pt-BR" dirty="0" smtClean="0">
              <a:solidFill>
                <a:schemeClr val="tx1"/>
              </a:solidFill>
            </a:endParaRPr>
          </a:p>
          <a:p>
            <a:r>
              <a:rPr lang="pt-BR" dirty="0" smtClean="0">
                <a:solidFill>
                  <a:schemeClr val="tx1"/>
                </a:solidFill>
              </a:rPr>
              <a:t>&gt;&gt; [a,b] = </a:t>
            </a:r>
            <a:r>
              <a:rPr lang="pt-BR" dirty="0" err="1" smtClean="0">
                <a:solidFill>
                  <a:schemeClr val="tx1"/>
                </a:solidFill>
              </a:rPr>
              <a:t>ProdSum</a:t>
            </a:r>
            <a:r>
              <a:rPr lang="pt-BR" dirty="0" smtClean="0">
                <a:solidFill>
                  <a:schemeClr val="tx1"/>
                </a:solidFill>
              </a:rPr>
              <a:t>(@</a:t>
            </a:r>
            <a:r>
              <a:rPr lang="pt-BR" dirty="0" err="1" smtClean="0">
                <a:solidFill>
                  <a:schemeClr val="tx1"/>
                </a:solidFill>
              </a:rPr>
              <a:t>sin</a:t>
            </a:r>
            <a:r>
              <a:rPr lang="pt-BR" dirty="0" smtClean="0">
                <a:solidFill>
                  <a:schemeClr val="tx1"/>
                </a:solidFill>
              </a:rPr>
              <a:t>,3)</a:t>
            </a:r>
          </a:p>
          <a:p>
            <a:r>
              <a:rPr lang="pt-BR" dirty="0" smtClean="0">
                <a:solidFill>
                  <a:schemeClr val="tx1"/>
                </a:solidFill>
              </a:rPr>
              <a:t>a = 0.1080</a:t>
            </a:r>
          </a:p>
          <a:p>
            <a:r>
              <a:rPr lang="pt-BR" dirty="0" smtClean="0">
                <a:solidFill>
                  <a:schemeClr val="tx1"/>
                </a:solidFill>
              </a:rPr>
              <a:t>b = 1.8919</a:t>
            </a:r>
          </a:p>
          <a:p>
            <a:endParaRPr lang="pt-BR" dirty="0" smtClean="0">
              <a:solidFill>
                <a:schemeClr val="tx1"/>
              </a:solidFill>
            </a:endParaRPr>
          </a:p>
          <a:p>
            <a:r>
              <a:rPr lang="pt-BR" dirty="0" smtClean="0">
                <a:solidFill>
                  <a:schemeClr val="tx1"/>
                </a:solidFill>
              </a:rPr>
              <a:t>&gt;&gt;  [a,b] = </a:t>
            </a:r>
            <a:r>
              <a:rPr lang="pt-BR" dirty="0" err="1" smtClean="0">
                <a:solidFill>
                  <a:schemeClr val="tx1"/>
                </a:solidFill>
              </a:rPr>
              <a:t>ProdSum</a:t>
            </a:r>
            <a:r>
              <a:rPr lang="pt-BR" dirty="0" smtClean="0">
                <a:solidFill>
                  <a:schemeClr val="tx1"/>
                </a:solidFill>
              </a:rPr>
              <a:t>(@(x)(x),3)</a:t>
            </a:r>
          </a:p>
          <a:p>
            <a:r>
              <a:rPr lang="pt-BR" dirty="0" smtClean="0">
                <a:solidFill>
                  <a:schemeClr val="tx1"/>
                </a:solidFill>
              </a:rPr>
              <a:t>a = 6</a:t>
            </a:r>
          </a:p>
          <a:p>
            <a:r>
              <a:rPr lang="pt-BR" dirty="0" smtClean="0">
                <a:solidFill>
                  <a:schemeClr val="tx1"/>
                </a:solidFill>
              </a:rPr>
              <a:t>b = 6</a:t>
            </a:r>
          </a:p>
          <a:p>
            <a:endParaRPr lang="pt-BR" dirty="0" smtClean="0">
              <a:solidFill>
                <a:schemeClr val="tx1"/>
              </a:solidFill>
            </a:endParaRPr>
          </a:p>
          <a:p>
            <a:r>
              <a:rPr lang="pt-BR" dirty="0" smtClean="0">
                <a:solidFill>
                  <a:schemeClr val="tx1"/>
                </a:solidFill>
              </a:rPr>
              <a:t>&gt;&gt; </a:t>
            </a:r>
            <a:r>
              <a:rPr lang="pt-BR" dirty="0" err="1" smtClean="0">
                <a:solidFill>
                  <a:schemeClr val="tx1"/>
                </a:solidFill>
              </a:rPr>
              <a:t>magic</a:t>
            </a:r>
            <a:r>
              <a:rPr lang="pt-BR" dirty="0" smtClean="0">
                <a:solidFill>
                  <a:schemeClr val="tx1"/>
                </a:solidFill>
              </a:rPr>
              <a:t>(3)</a:t>
            </a:r>
          </a:p>
          <a:p>
            <a:r>
              <a:rPr lang="pt-BR" dirty="0" err="1" smtClean="0">
                <a:solidFill>
                  <a:schemeClr val="tx1"/>
                </a:solidFill>
              </a:rPr>
              <a:t>ans</a:t>
            </a:r>
            <a:r>
              <a:rPr lang="pt-BR" dirty="0" smtClean="0">
                <a:solidFill>
                  <a:schemeClr val="tx1"/>
                </a:solidFill>
              </a:rPr>
              <a:t> = 8  1   6</a:t>
            </a:r>
          </a:p>
          <a:p>
            <a:r>
              <a:rPr lang="pt-BR" dirty="0" smtClean="0">
                <a:solidFill>
                  <a:schemeClr val="tx1"/>
                </a:solidFill>
              </a:rPr>
              <a:t>          3   5  7</a:t>
            </a:r>
          </a:p>
          <a:p>
            <a:r>
              <a:rPr lang="pt-BR" dirty="0" smtClean="0">
                <a:solidFill>
                  <a:schemeClr val="tx1"/>
                </a:solidFill>
              </a:rPr>
              <a:t>          4   9   2</a:t>
            </a:r>
          </a:p>
          <a:p>
            <a:endParaRPr lang="pt-BR" dirty="0" smtClean="0">
              <a:solidFill>
                <a:schemeClr val="tx1"/>
              </a:solidFill>
            </a:endParaRPr>
          </a:p>
          <a:p>
            <a:r>
              <a:rPr lang="pt-BR" dirty="0" smtClean="0">
                <a:solidFill>
                  <a:schemeClr val="tx1"/>
                </a:solidFill>
              </a:rPr>
              <a:t>&gt;&gt;</a:t>
            </a:r>
            <a:r>
              <a:rPr lang="pt-BR" dirty="0" err="1" smtClean="0">
                <a:solidFill>
                  <a:schemeClr val="tx1"/>
                </a:solidFill>
              </a:rPr>
              <a:t>ProdSum</a:t>
            </a:r>
            <a:r>
              <a:rPr lang="pt-BR" dirty="0" smtClean="0">
                <a:solidFill>
                  <a:schemeClr val="tx1"/>
                </a:solidFill>
              </a:rPr>
              <a:t>(</a:t>
            </a:r>
            <a:r>
              <a:rPr lang="pt-BR" dirty="0" err="1" smtClean="0">
                <a:solidFill>
                  <a:schemeClr val="tx1"/>
                </a:solidFill>
              </a:rPr>
              <a:t>ans</a:t>
            </a:r>
            <a:r>
              <a:rPr lang="pt-BR" dirty="0" smtClean="0">
                <a:solidFill>
                  <a:schemeClr val="tx1"/>
                </a:solidFill>
              </a:rPr>
              <a:t>,3)</a:t>
            </a:r>
          </a:p>
          <a:p>
            <a:r>
              <a:rPr lang="pt-BR" dirty="0" err="1" smtClean="0">
                <a:solidFill>
                  <a:schemeClr val="tx1"/>
                </a:solidFill>
              </a:rPr>
              <a:t>ans</a:t>
            </a:r>
            <a:r>
              <a:rPr lang="pt-BR" dirty="0" smtClean="0">
                <a:solidFill>
                  <a:schemeClr val="tx1"/>
                </a:solidFill>
              </a:rPr>
              <a:t>=96</a:t>
            </a:r>
          </a:p>
          <a:p>
            <a:endParaRPr lang="pt-BR" dirty="0" smtClean="0">
              <a:solidFill>
                <a:schemeClr val="tx1"/>
              </a:solidFill>
            </a:endParaRPr>
          </a:p>
          <a:p>
            <a:endParaRPr lang="pt-BR" dirty="0" smtClean="0">
              <a:solidFill>
                <a:schemeClr val="tx1"/>
              </a:solidFill>
            </a:endParaRPr>
          </a:p>
          <a:p>
            <a:endParaRPr lang="pt-BR" dirty="0" smtClean="0">
              <a:solidFill>
                <a:schemeClr val="tx1"/>
              </a:solidFill>
            </a:endParaRPr>
          </a:p>
          <a:p>
            <a:endParaRPr lang="pt-BR" dirty="0" smtClean="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Basic Structure of a MATLAB function (3)</a:t>
            </a:r>
            <a:endParaRPr lang="en-CA" dirty="0"/>
          </a:p>
        </p:txBody>
      </p:sp>
      <p:pic>
        <p:nvPicPr>
          <p:cNvPr id="22" name="Picture 21" descr="TP_tmp.emf"/>
          <p:cNvPicPr>
            <a:picLocks noChangeAspect="1"/>
          </p:cNvPicPr>
          <p:nvPr>
            <p:custDataLst>
              <p:tags r:id="rId1"/>
            </p:custDataLst>
          </p:nvPr>
        </p:nvPicPr>
        <p:blipFill>
          <a:blip r:embed="rId4" cstate="print"/>
          <a:stretch>
            <a:fillRect/>
          </a:stretch>
        </p:blipFill>
        <p:spPr bwMode="auto">
          <a:xfrm>
            <a:off x="329546" y="1315993"/>
            <a:ext cx="5510283" cy="2365143"/>
          </a:xfrm>
          <a:prstGeom prst="rect">
            <a:avLst/>
          </a:prstGeom>
          <a:noFill/>
          <a:ln/>
          <a:effectLst/>
        </p:spPr>
      </p:pic>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5</a:t>
            </a:fld>
            <a:endParaRPr lang="en-US" dirty="0"/>
          </a:p>
        </p:txBody>
      </p:sp>
      <p:sp>
        <p:nvSpPr>
          <p:cNvPr id="21" name="Rectangle 20"/>
          <p:cNvSpPr/>
          <p:nvPr/>
        </p:nvSpPr>
        <p:spPr>
          <a:xfrm>
            <a:off x="3810000" y="1752601"/>
            <a:ext cx="5143500" cy="44196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dirty="0" smtClean="0">
                <a:solidFill>
                  <a:schemeClr val="tx1"/>
                </a:solidFill>
              </a:rPr>
              <a:t>&gt;&gt; </a:t>
            </a:r>
            <a:r>
              <a:rPr lang="en-CA" dirty="0" err="1" smtClean="0">
                <a:solidFill>
                  <a:schemeClr val="tx1"/>
                </a:solidFill>
              </a:rPr>
              <a:t>ProdSum</a:t>
            </a:r>
            <a:r>
              <a:rPr lang="en-CA" dirty="0" smtClean="0">
                <a:solidFill>
                  <a:schemeClr val="tx1"/>
                </a:solidFill>
              </a:rPr>
              <a:t>([10,20,30],'a')</a:t>
            </a:r>
          </a:p>
          <a:p>
            <a:r>
              <a:rPr lang="en-CA" dirty="0" smtClean="0">
                <a:solidFill>
                  <a:schemeClr val="tx1"/>
                </a:solidFill>
              </a:rPr>
              <a:t>??? For colon operator with char operands, first and last operands must be char.</a:t>
            </a:r>
          </a:p>
          <a:p>
            <a:r>
              <a:rPr lang="en-CA" dirty="0" smtClean="0">
                <a:solidFill>
                  <a:schemeClr val="tx1"/>
                </a:solidFill>
              </a:rPr>
              <a:t>Error in ==&gt; </a:t>
            </a:r>
            <a:r>
              <a:rPr lang="en-CA" dirty="0" err="1" smtClean="0">
                <a:solidFill>
                  <a:schemeClr val="tx1"/>
                </a:solidFill>
              </a:rPr>
              <a:t>ProdSum</a:t>
            </a:r>
            <a:r>
              <a:rPr lang="en-CA" dirty="0" smtClean="0">
                <a:solidFill>
                  <a:schemeClr val="tx1"/>
                </a:solidFill>
              </a:rPr>
              <a:t> at 4</a:t>
            </a:r>
          </a:p>
          <a:p>
            <a:r>
              <a:rPr lang="en-CA" dirty="0" smtClean="0">
                <a:solidFill>
                  <a:schemeClr val="tx1"/>
                </a:solidFill>
              </a:rPr>
              <a:t>  for </a:t>
            </a:r>
            <a:r>
              <a:rPr lang="en-CA" dirty="0" err="1" smtClean="0">
                <a:solidFill>
                  <a:schemeClr val="tx1"/>
                </a:solidFill>
              </a:rPr>
              <a:t>i</a:t>
            </a:r>
            <a:r>
              <a:rPr lang="en-CA" dirty="0" smtClean="0">
                <a:solidFill>
                  <a:schemeClr val="tx1"/>
                </a:solidFill>
              </a:rPr>
              <a:t> = 1:n</a:t>
            </a:r>
          </a:p>
          <a:p>
            <a:r>
              <a:rPr lang="en-CA" dirty="0" smtClean="0">
                <a:solidFill>
                  <a:schemeClr val="tx1"/>
                </a:solidFill>
              </a:rPr>
              <a:t> </a:t>
            </a:r>
          </a:p>
          <a:p>
            <a:r>
              <a:rPr lang="en-CA" dirty="0" smtClean="0">
                <a:solidFill>
                  <a:schemeClr val="tx1"/>
                </a:solidFill>
              </a:rPr>
              <a:t>&gt;&gt; </a:t>
            </a:r>
            <a:r>
              <a:rPr lang="en-CA" dirty="0" err="1" smtClean="0">
                <a:solidFill>
                  <a:schemeClr val="tx1"/>
                </a:solidFill>
              </a:rPr>
              <a:t>ProdSum</a:t>
            </a:r>
            <a:r>
              <a:rPr lang="en-CA" dirty="0" smtClean="0">
                <a:solidFill>
                  <a:schemeClr val="tx1"/>
                </a:solidFill>
              </a:rPr>
              <a:t>([10,20,30],</a:t>
            </a:r>
            <a:r>
              <a:rPr lang="en-CA" dirty="0" err="1" smtClean="0">
                <a:solidFill>
                  <a:schemeClr val="tx1"/>
                </a:solidFill>
              </a:rPr>
              <a:t>i</a:t>
            </a:r>
            <a:r>
              <a:rPr lang="en-CA" dirty="0" smtClean="0">
                <a:solidFill>
                  <a:schemeClr val="tx1"/>
                </a:solidFill>
              </a:rPr>
              <a:t>)</a:t>
            </a:r>
          </a:p>
          <a:p>
            <a:r>
              <a:rPr lang="en-CA" dirty="0" smtClean="0">
                <a:solidFill>
                  <a:schemeClr val="tx1"/>
                </a:solidFill>
              </a:rPr>
              <a:t>Warning: Colon operands must be real scalars. </a:t>
            </a:r>
          </a:p>
          <a:p>
            <a:r>
              <a:rPr lang="en-CA" dirty="0" smtClean="0">
                <a:solidFill>
                  <a:schemeClr val="tx1"/>
                </a:solidFill>
              </a:rPr>
              <a:t>&gt; In </a:t>
            </a:r>
            <a:r>
              <a:rPr lang="en-CA" dirty="0" err="1" smtClean="0">
                <a:solidFill>
                  <a:schemeClr val="tx1"/>
                </a:solidFill>
              </a:rPr>
              <a:t>ProdSum</a:t>
            </a:r>
            <a:r>
              <a:rPr lang="en-CA" dirty="0" smtClean="0">
                <a:solidFill>
                  <a:schemeClr val="tx1"/>
                </a:solidFill>
              </a:rPr>
              <a:t> at 4</a:t>
            </a:r>
          </a:p>
          <a:p>
            <a:r>
              <a:rPr lang="en-CA" dirty="0" err="1" smtClean="0">
                <a:solidFill>
                  <a:schemeClr val="tx1"/>
                </a:solidFill>
              </a:rPr>
              <a:t>ans</a:t>
            </a:r>
            <a:r>
              <a:rPr lang="en-CA" dirty="0" smtClean="0">
                <a:solidFill>
                  <a:schemeClr val="tx1"/>
                </a:solidFill>
              </a:rPr>
              <a:t> =  1</a:t>
            </a:r>
          </a:p>
          <a:p>
            <a:endParaRPr lang="en-CA" dirty="0" smtClean="0">
              <a:solidFill>
                <a:schemeClr val="tx1"/>
              </a:solidFill>
            </a:endParaRPr>
          </a:p>
          <a:p>
            <a:r>
              <a:rPr lang="en-CA" dirty="0" smtClean="0">
                <a:solidFill>
                  <a:schemeClr val="tx1"/>
                </a:solidFill>
              </a:rPr>
              <a:t>&gt;&gt; </a:t>
            </a:r>
            <a:r>
              <a:rPr lang="en-CA" dirty="0" err="1" smtClean="0">
                <a:solidFill>
                  <a:schemeClr val="tx1"/>
                </a:solidFill>
              </a:rPr>
              <a:t>ProdSum</a:t>
            </a:r>
            <a:r>
              <a:rPr lang="en-CA" dirty="0" smtClean="0">
                <a:solidFill>
                  <a:schemeClr val="tx1"/>
                </a:solidFill>
              </a:rPr>
              <a:t>([10,20,30],[3,4,5])</a:t>
            </a:r>
          </a:p>
          <a:p>
            <a:r>
              <a:rPr lang="en-CA" dirty="0" err="1" smtClean="0">
                <a:solidFill>
                  <a:schemeClr val="tx1"/>
                </a:solidFill>
              </a:rPr>
              <a:t>ans</a:t>
            </a:r>
            <a:r>
              <a:rPr lang="en-CA" dirty="0" smtClean="0">
                <a:solidFill>
                  <a:schemeClr val="tx1"/>
                </a:solidFill>
              </a:rPr>
              <a:t> =    6000</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nip Single Corner Rectangle 11"/>
          <p:cNvSpPr/>
          <p:nvPr/>
        </p:nvSpPr>
        <p:spPr>
          <a:xfrm>
            <a:off x="1295400" y="1143000"/>
            <a:ext cx="7391400" cy="5213350"/>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ectangle 10"/>
          <p:cNvSpPr/>
          <p:nvPr/>
        </p:nvSpPr>
        <p:spPr>
          <a:xfrm>
            <a:off x="1828800" y="5257800"/>
            <a:ext cx="6172200" cy="835039"/>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1828800" y="1600200"/>
            <a:ext cx="6172200" cy="33528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p:cNvSpPr/>
          <p:nvPr/>
        </p:nvSpPr>
        <p:spPr>
          <a:xfrm>
            <a:off x="2057400" y="1905000"/>
            <a:ext cx="4419600" cy="914400"/>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title"/>
          </p:nvPr>
        </p:nvSpPr>
        <p:spPr/>
        <p:txBody>
          <a:bodyPr/>
          <a:lstStyle/>
          <a:p>
            <a:r>
              <a:rPr lang="en-CA" dirty="0" smtClean="0"/>
              <a:t>Primary,  nested and sub-functions</a:t>
            </a:r>
            <a:endParaRPr lang="en-CA" dirty="0"/>
          </a:p>
        </p:txBody>
      </p:sp>
      <p:pic>
        <p:nvPicPr>
          <p:cNvPr id="13" name="Picture 12" descr="TP_tmp.emf"/>
          <p:cNvPicPr>
            <a:picLocks noChangeAspect="1"/>
          </p:cNvPicPr>
          <p:nvPr>
            <p:custDataLst>
              <p:tags r:id="rId1"/>
            </p:custDataLst>
          </p:nvPr>
        </p:nvPicPr>
        <p:blipFill>
          <a:blip r:embed="rId4" cstate="print"/>
          <a:stretch>
            <a:fillRect/>
          </a:stretch>
        </p:blipFill>
        <p:spPr bwMode="auto">
          <a:xfrm>
            <a:off x="1872536" y="1311291"/>
            <a:ext cx="5823664" cy="4781548"/>
          </a:xfrm>
          <a:prstGeom prst="rect">
            <a:avLst/>
          </a:prstGeom>
          <a:noFill/>
          <a:ln/>
          <a:effectLst/>
        </p:spPr>
      </p:pic>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6</a:t>
            </a:fld>
            <a:endParaRPr lang="en-US" dirty="0"/>
          </a:p>
        </p:txBody>
      </p:sp>
      <p:sp>
        <p:nvSpPr>
          <p:cNvPr id="15" name="Right Arrow 14"/>
          <p:cNvSpPr/>
          <p:nvPr/>
        </p:nvSpPr>
        <p:spPr>
          <a:xfrm rot="1152488">
            <a:off x="348535" y="1104900"/>
            <a:ext cx="1524000" cy="990599"/>
          </a:xfrm>
          <a:prstGeom prst="right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Primary Function</a:t>
            </a:r>
            <a:endParaRPr lang="en-CA" dirty="0"/>
          </a:p>
        </p:txBody>
      </p:sp>
      <p:sp>
        <p:nvSpPr>
          <p:cNvPr id="16" name="Right Arrow 15"/>
          <p:cNvSpPr/>
          <p:nvPr/>
        </p:nvSpPr>
        <p:spPr>
          <a:xfrm rot="20063944">
            <a:off x="596409" y="2324099"/>
            <a:ext cx="1524000" cy="990599"/>
          </a:xfrm>
          <a:prstGeom prst="right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Nested Function</a:t>
            </a:r>
            <a:endParaRPr lang="en-CA" dirty="0"/>
          </a:p>
        </p:txBody>
      </p:sp>
      <p:sp>
        <p:nvSpPr>
          <p:cNvPr id="17" name="Right Arrow 16"/>
          <p:cNvSpPr/>
          <p:nvPr/>
        </p:nvSpPr>
        <p:spPr>
          <a:xfrm rot="20063944">
            <a:off x="394189" y="5233636"/>
            <a:ext cx="1524000" cy="990599"/>
          </a:xfrm>
          <a:prstGeom prst="right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Sub- Function</a:t>
            </a:r>
            <a:endParaRPr lang="en-CA" dirty="0"/>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Basic Structure of a MATLAB script </a:t>
            </a:r>
            <a:endParaRPr lang="en-CA" dirty="0"/>
          </a:p>
        </p:txBody>
      </p:sp>
      <p:pic>
        <p:nvPicPr>
          <p:cNvPr id="11" name="Picture 10" descr="TP_tmp.emf"/>
          <p:cNvPicPr>
            <a:picLocks noChangeAspect="1"/>
          </p:cNvPicPr>
          <p:nvPr>
            <p:custDataLst>
              <p:tags r:id="rId1"/>
            </p:custDataLst>
          </p:nvPr>
        </p:nvPicPr>
        <p:blipFill>
          <a:blip r:embed="rId4" cstate="print"/>
          <a:stretch>
            <a:fillRect/>
          </a:stretch>
        </p:blipFill>
        <p:spPr bwMode="auto">
          <a:xfrm>
            <a:off x="828332" y="1315993"/>
            <a:ext cx="4512710" cy="2088782"/>
          </a:xfrm>
          <a:prstGeom prst="rect">
            <a:avLst/>
          </a:prstGeom>
          <a:noFill/>
          <a:ln/>
          <a:effectLst/>
        </p:spPr>
      </p:pic>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7</a:t>
            </a:fld>
            <a:endParaRPr lang="en-US" dirty="0"/>
          </a:p>
        </p:txBody>
      </p:sp>
      <p:sp>
        <p:nvSpPr>
          <p:cNvPr id="21" name="Rectangle 20"/>
          <p:cNvSpPr/>
          <p:nvPr/>
        </p:nvSpPr>
        <p:spPr>
          <a:xfrm>
            <a:off x="4572000" y="1752601"/>
            <a:ext cx="4114800" cy="44196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dirty="0" smtClean="0">
                <a:solidFill>
                  <a:schemeClr val="tx1"/>
                </a:solidFill>
              </a:rPr>
              <a:t>&gt;&gt; clear</a:t>
            </a:r>
          </a:p>
          <a:p>
            <a:r>
              <a:rPr lang="en-CA" dirty="0" smtClean="0">
                <a:solidFill>
                  <a:schemeClr val="tx1"/>
                </a:solidFill>
              </a:rPr>
              <a:t>&gt;&gt; a = [10, 20, 30];</a:t>
            </a:r>
          </a:p>
          <a:p>
            <a:r>
              <a:rPr lang="en-CA" dirty="0" smtClean="0">
                <a:solidFill>
                  <a:schemeClr val="tx1"/>
                </a:solidFill>
              </a:rPr>
              <a:t>&gt;&gt; n = 3;</a:t>
            </a:r>
          </a:p>
          <a:p>
            <a:r>
              <a:rPr lang="en-CA" dirty="0" smtClean="0">
                <a:solidFill>
                  <a:schemeClr val="tx1"/>
                </a:solidFill>
              </a:rPr>
              <a:t>&gt;&gt; </a:t>
            </a:r>
            <a:r>
              <a:rPr lang="en-CA" dirty="0" err="1" smtClean="0">
                <a:solidFill>
                  <a:schemeClr val="tx1"/>
                </a:solidFill>
              </a:rPr>
              <a:t>whos</a:t>
            </a:r>
            <a:endParaRPr lang="en-CA" dirty="0" smtClean="0">
              <a:solidFill>
                <a:schemeClr val="tx1"/>
              </a:solidFill>
            </a:endParaRPr>
          </a:p>
          <a:p>
            <a:r>
              <a:rPr lang="en-CA" sz="1600" dirty="0" smtClean="0">
                <a:solidFill>
                  <a:schemeClr val="tx1"/>
                </a:solidFill>
                <a:latin typeface="Courier New" pitchFamily="49" charset="0"/>
                <a:cs typeface="Courier New" pitchFamily="49" charset="0"/>
              </a:rPr>
              <a:t>  Name  Size  Bytes  Class</a:t>
            </a:r>
          </a:p>
          <a:p>
            <a:r>
              <a:rPr lang="en-CA" sz="1600" dirty="0" smtClean="0">
                <a:solidFill>
                  <a:schemeClr val="tx1"/>
                </a:solidFill>
                <a:latin typeface="Courier New" pitchFamily="49" charset="0"/>
                <a:cs typeface="Courier New" pitchFamily="49" charset="0"/>
              </a:rPr>
              <a:t>  a     1x3   24     double              </a:t>
            </a:r>
          </a:p>
          <a:p>
            <a:r>
              <a:rPr lang="en-CA" sz="1600" dirty="0" smtClean="0">
                <a:solidFill>
                  <a:schemeClr val="tx1"/>
                </a:solidFill>
                <a:latin typeface="Courier New" pitchFamily="49" charset="0"/>
                <a:cs typeface="Courier New" pitchFamily="49" charset="0"/>
              </a:rPr>
              <a:t>  n     1x1   8      double              </a:t>
            </a:r>
          </a:p>
          <a:p>
            <a:r>
              <a:rPr lang="en-CA" dirty="0" smtClean="0">
                <a:solidFill>
                  <a:schemeClr val="tx1"/>
                </a:solidFill>
              </a:rPr>
              <a:t>&gt;&gt; </a:t>
            </a:r>
            <a:r>
              <a:rPr lang="en-CA" dirty="0" err="1" smtClean="0">
                <a:solidFill>
                  <a:schemeClr val="tx1"/>
                </a:solidFill>
              </a:rPr>
              <a:t>ProdSumScript</a:t>
            </a:r>
            <a:r>
              <a:rPr lang="en-CA" dirty="0" smtClean="0">
                <a:solidFill>
                  <a:schemeClr val="tx1"/>
                </a:solidFill>
              </a:rPr>
              <a:t>()</a:t>
            </a:r>
          </a:p>
          <a:p>
            <a:r>
              <a:rPr lang="en-CA" dirty="0" smtClean="0">
                <a:solidFill>
                  <a:schemeClr val="tx1"/>
                </a:solidFill>
              </a:rPr>
              <a:t>&gt;&gt; </a:t>
            </a:r>
            <a:r>
              <a:rPr lang="en-CA" dirty="0" err="1" smtClean="0">
                <a:solidFill>
                  <a:schemeClr val="tx1"/>
                </a:solidFill>
              </a:rPr>
              <a:t>whos</a:t>
            </a:r>
            <a:endParaRPr lang="en-CA" dirty="0" smtClean="0">
              <a:solidFill>
                <a:schemeClr val="tx1"/>
              </a:solidFill>
            </a:endParaRPr>
          </a:p>
          <a:p>
            <a:r>
              <a:rPr lang="en-CA" sz="1600" dirty="0" smtClean="0">
                <a:solidFill>
                  <a:schemeClr val="tx1"/>
                </a:solidFill>
                <a:latin typeface="Courier New" pitchFamily="49" charset="0"/>
                <a:cs typeface="Courier New" pitchFamily="49" charset="0"/>
              </a:rPr>
              <a:t>  Name  Size  Bytes  Class  </a:t>
            </a:r>
          </a:p>
          <a:p>
            <a:r>
              <a:rPr lang="en-CA" sz="1600" dirty="0" smtClean="0">
                <a:solidFill>
                  <a:schemeClr val="tx1"/>
                </a:solidFill>
                <a:latin typeface="Courier New" pitchFamily="49" charset="0"/>
                <a:cs typeface="Courier New" pitchFamily="49" charset="0"/>
              </a:rPr>
              <a:t>  a     1x3   24     double              </a:t>
            </a:r>
          </a:p>
          <a:p>
            <a:r>
              <a:rPr lang="en-CA" sz="1600" dirty="0" smtClean="0">
                <a:solidFill>
                  <a:schemeClr val="tx1"/>
                </a:solidFill>
                <a:latin typeface="Courier New" pitchFamily="49" charset="0"/>
                <a:cs typeface="Courier New" pitchFamily="49" charset="0"/>
              </a:rPr>
              <a:t>  </a:t>
            </a:r>
            <a:r>
              <a:rPr lang="en-CA" sz="1600" dirty="0" err="1" smtClean="0">
                <a:solidFill>
                  <a:schemeClr val="tx1"/>
                </a:solidFill>
                <a:latin typeface="Courier New" pitchFamily="49" charset="0"/>
                <a:cs typeface="Courier New" pitchFamily="49" charset="0"/>
              </a:rPr>
              <a:t>i</a:t>
            </a:r>
            <a:r>
              <a:rPr lang="en-CA" sz="1600" dirty="0" smtClean="0">
                <a:solidFill>
                  <a:schemeClr val="tx1"/>
                </a:solidFill>
                <a:latin typeface="Courier New" pitchFamily="49" charset="0"/>
                <a:cs typeface="Courier New" pitchFamily="49" charset="0"/>
              </a:rPr>
              <a:t>     1x1    8     double              </a:t>
            </a:r>
          </a:p>
          <a:p>
            <a:r>
              <a:rPr lang="en-CA" sz="1600" dirty="0" smtClean="0">
                <a:solidFill>
                  <a:schemeClr val="tx1"/>
                </a:solidFill>
                <a:latin typeface="Courier New" pitchFamily="49" charset="0"/>
                <a:cs typeface="Courier New" pitchFamily="49" charset="0"/>
              </a:rPr>
              <a:t>  n     1x1    8     double              </a:t>
            </a:r>
          </a:p>
          <a:p>
            <a:r>
              <a:rPr lang="en-CA" sz="1600" dirty="0" smtClean="0">
                <a:solidFill>
                  <a:schemeClr val="tx1"/>
                </a:solidFill>
                <a:latin typeface="Courier New" pitchFamily="49" charset="0"/>
                <a:cs typeface="Courier New" pitchFamily="49" charset="0"/>
              </a:rPr>
              <a:t>  prod  1x1    8     double              </a:t>
            </a:r>
          </a:p>
          <a:p>
            <a:r>
              <a:rPr lang="en-CA" sz="1600" dirty="0" smtClean="0">
                <a:solidFill>
                  <a:schemeClr val="tx1"/>
                </a:solidFill>
                <a:latin typeface="Courier New" pitchFamily="49" charset="0"/>
                <a:cs typeface="Courier New" pitchFamily="49" charset="0"/>
              </a:rPr>
              <a:t>  sum   1x1    8     double </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Directory Structure and Path</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Each directory can contain:</a:t>
            </a:r>
          </a:p>
          <a:p>
            <a:pPr lvl="1"/>
            <a:r>
              <a:rPr lang="en-CA" dirty="0" smtClean="0">
                <a:latin typeface="Courier New" pitchFamily="49" charset="0"/>
                <a:cs typeface="Courier New" pitchFamily="49" charset="0"/>
              </a:rPr>
              <a:t>.m</a:t>
            </a:r>
            <a:r>
              <a:rPr lang="en-CA" dirty="0" smtClean="0"/>
              <a:t> files (which can contain a script or functions)</a:t>
            </a:r>
          </a:p>
          <a:p>
            <a:pPr lvl="1"/>
            <a:r>
              <a:rPr lang="en-CA" dirty="0" smtClean="0"/>
              <a:t>a </a:t>
            </a:r>
            <a:r>
              <a:rPr lang="en-CA" dirty="0" smtClean="0">
                <a:latin typeface="Courier New" pitchFamily="49" charset="0"/>
                <a:cs typeface="Courier New" pitchFamily="49" charset="0"/>
              </a:rPr>
              <a:t>private/</a:t>
            </a:r>
            <a:r>
              <a:rPr lang="en-CA" dirty="0" smtClean="0"/>
              <a:t> directory</a:t>
            </a:r>
          </a:p>
          <a:p>
            <a:pPr lvl="1"/>
            <a:r>
              <a:rPr lang="en-CA" dirty="0" smtClean="0"/>
              <a:t>a package directory of the form </a:t>
            </a:r>
            <a:r>
              <a:rPr lang="en-CA" dirty="0" smtClean="0">
                <a:latin typeface="Courier New" pitchFamily="49" charset="0"/>
                <a:cs typeface="Courier New" pitchFamily="49" charset="0"/>
              </a:rPr>
              <a:t>+</a:t>
            </a:r>
            <a:r>
              <a:rPr lang="en-CA" dirty="0" err="1" smtClean="0">
                <a:latin typeface="Courier New" pitchFamily="49" charset="0"/>
                <a:cs typeface="Courier New" pitchFamily="49" charset="0"/>
              </a:rPr>
              <a:t>pkg</a:t>
            </a:r>
            <a:r>
              <a:rPr lang="en-CA" dirty="0" smtClean="0">
                <a:latin typeface="Courier New" pitchFamily="49" charset="0"/>
                <a:cs typeface="Courier New" pitchFamily="49" charset="0"/>
              </a:rPr>
              <a:t>/</a:t>
            </a:r>
          </a:p>
          <a:p>
            <a:pPr lvl="1"/>
            <a:r>
              <a:rPr lang="en-CA" dirty="0" smtClean="0"/>
              <a:t>a type-specialized directory of the form </a:t>
            </a:r>
            <a:r>
              <a:rPr lang="en-CA" dirty="0" smtClean="0">
                <a:latin typeface="Courier New" pitchFamily="49" charset="0"/>
                <a:cs typeface="Courier New" pitchFamily="49" charset="0"/>
              </a:rPr>
              <a:t>@int32/</a:t>
            </a:r>
          </a:p>
          <a:p>
            <a:pPr lvl="1">
              <a:buNone/>
            </a:pPr>
            <a:endParaRPr lang="en-CA" dirty="0" smtClean="0">
              <a:latin typeface="Courier New" pitchFamily="49" charset="0"/>
              <a:cs typeface="Courier New" pitchFamily="49" charset="0"/>
            </a:endParaRPr>
          </a:p>
          <a:p>
            <a:r>
              <a:rPr lang="en-CA" dirty="0" smtClean="0"/>
              <a:t>At run-time:</a:t>
            </a:r>
          </a:p>
          <a:p>
            <a:pPr lvl="1"/>
            <a:r>
              <a:rPr lang="en-CA" dirty="0" smtClean="0"/>
              <a:t>current directory (implicit 1</a:t>
            </a:r>
            <a:r>
              <a:rPr lang="en-CA" baseline="30000" dirty="0" smtClean="0"/>
              <a:t>st</a:t>
            </a:r>
            <a:r>
              <a:rPr lang="en-CA" dirty="0" smtClean="0"/>
              <a:t> element of path)</a:t>
            </a:r>
          </a:p>
          <a:p>
            <a:pPr lvl="1"/>
            <a:r>
              <a:rPr lang="en-CA" dirty="0" smtClean="0"/>
              <a:t>path of directories</a:t>
            </a:r>
          </a:p>
          <a:p>
            <a:pPr lvl="1"/>
            <a:r>
              <a:rPr lang="en-CA" dirty="0" smtClean="0"/>
              <a:t>both the current directory and path can be changed at runtime (</a:t>
            </a:r>
            <a:r>
              <a:rPr lang="en-CA" dirty="0" err="1" smtClean="0">
                <a:latin typeface="Courier New" pitchFamily="49" charset="0"/>
                <a:cs typeface="Courier New" pitchFamily="49" charset="0"/>
              </a:rPr>
              <a:t>cd</a:t>
            </a:r>
            <a:r>
              <a:rPr lang="en-CA" dirty="0" smtClean="0"/>
              <a:t> and </a:t>
            </a:r>
            <a:r>
              <a:rPr lang="en-CA" dirty="0" err="1" smtClean="0">
                <a:latin typeface="Courier New" pitchFamily="49" charset="0"/>
                <a:cs typeface="Courier New" pitchFamily="49" charset="0"/>
              </a:rPr>
              <a:t>setpath</a:t>
            </a:r>
            <a:r>
              <a:rPr lang="en-CA" dirty="0" smtClean="0"/>
              <a:t> functions)</a:t>
            </a:r>
          </a:p>
          <a:p>
            <a:pPr>
              <a:buNone/>
            </a:pPr>
            <a:endParaRPr lang="en-CA" dirty="0" smtClean="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8</a:t>
            </a:fld>
            <a:endParaRPr lang="en-US" dirty="0"/>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6324600" cy="868362"/>
          </a:xfrm>
        </p:spPr>
        <p:txBody>
          <a:bodyPr>
            <a:normAutofit fontScale="90000"/>
          </a:bodyPr>
          <a:lstStyle/>
          <a:p>
            <a:r>
              <a:rPr lang="en-CA" dirty="0" smtClean="0"/>
              <a:t>Function/Script Lookup Order </a:t>
            </a:r>
            <a:br>
              <a:rPr lang="en-CA" dirty="0" smtClean="0"/>
            </a:br>
            <a:r>
              <a:rPr lang="en-CA" dirty="0" smtClean="0"/>
              <a:t>(call in the body of a function f )</a:t>
            </a:r>
            <a:endParaRPr lang="en-CA" dirty="0"/>
          </a:p>
        </p:txBody>
      </p:sp>
      <p:sp>
        <p:nvSpPr>
          <p:cNvPr id="3" name="Content Placeholder 2"/>
          <p:cNvSpPr>
            <a:spLocks noGrp="1"/>
          </p:cNvSpPr>
          <p:nvPr>
            <p:ph idx="1"/>
          </p:nvPr>
        </p:nvSpPr>
        <p:spPr>
          <a:xfrm>
            <a:off x="457200" y="1250950"/>
            <a:ext cx="8229600" cy="5105400"/>
          </a:xfrm>
        </p:spPr>
        <p:txBody>
          <a:bodyPr>
            <a:normAutofit fontScale="92500" lnSpcReduction="10000"/>
          </a:bodyPr>
          <a:lstStyle/>
          <a:p>
            <a:r>
              <a:rPr lang="en-CA" dirty="0" smtClean="0"/>
              <a:t>Nested function (in scope of f)</a:t>
            </a:r>
          </a:p>
          <a:p>
            <a:r>
              <a:rPr lang="en-CA" dirty="0" smtClean="0"/>
              <a:t>Sub-function (in same file as f)</a:t>
            </a:r>
          </a:p>
          <a:p>
            <a:r>
              <a:rPr lang="en-CA" dirty="0" smtClean="0"/>
              <a:t>Function in /private sub-directory of directory containing f.</a:t>
            </a:r>
          </a:p>
          <a:p>
            <a:r>
              <a:rPr lang="en-CA" dirty="0" smtClean="0"/>
              <a:t>1</a:t>
            </a:r>
            <a:r>
              <a:rPr lang="en-CA" baseline="30000" dirty="0" smtClean="0"/>
              <a:t>st</a:t>
            </a:r>
            <a:r>
              <a:rPr lang="en-CA" dirty="0" smtClean="0"/>
              <a:t> matching function, based on function name and type of first argument, looking in type-specialized directories,  looking first in current directory and then along path.</a:t>
            </a:r>
          </a:p>
          <a:p>
            <a:r>
              <a:rPr lang="en-CA" dirty="0" smtClean="0"/>
              <a:t>1</a:t>
            </a:r>
            <a:r>
              <a:rPr lang="en-CA" baseline="30000" dirty="0" smtClean="0"/>
              <a:t>st</a:t>
            </a:r>
            <a:r>
              <a:rPr lang="en-CA" dirty="0" smtClean="0"/>
              <a:t> matching function/script, based on function name only, looking first in current directory and then along path.</a:t>
            </a:r>
            <a:endParaRPr lang="en-CA" dirty="0"/>
          </a:p>
        </p:txBody>
      </p:sp>
      <p:sp>
        <p:nvSpPr>
          <p:cNvPr id="4" name="Date Placeholder 3"/>
          <p:cNvSpPr>
            <a:spLocks noGrp="1"/>
          </p:cNvSpPr>
          <p:nvPr>
            <p:ph type="dt" sz="half" idx="10"/>
          </p:nvPr>
        </p:nvSpPr>
        <p:spPr/>
        <p:txBody>
          <a:bodyPr/>
          <a:lstStyle/>
          <a:p>
            <a:r>
              <a:rPr lang="en-US" smtClean="0"/>
              <a:t>6/4/2011</a:t>
            </a:r>
            <a:endParaRPr lang="en-US"/>
          </a:p>
        </p:txBody>
      </p:sp>
      <p:sp>
        <p:nvSpPr>
          <p:cNvPr id="5" name="Footer Placeholder 4"/>
          <p:cNvSpPr>
            <a:spLocks noGrp="1"/>
          </p:cNvSpPr>
          <p:nvPr>
            <p:ph type="ftr" sz="quarter" idx="11"/>
          </p:nvPr>
        </p:nvSpPr>
        <p:spPr/>
        <p:txBody>
          <a:bodyPr/>
          <a:lstStyle/>
          <a:p>
            <a:r>
              <a:rPr lang="en-US" smtClean="0"/>
              <a:t>McLab Tutorial,  Laurie Hendren, Rahul Garg and Nurudeen Lameed</a:t>
            </a:r>
            <a:endParaRPr lang="en-US" dirty="0"/>
          </a:p>
        </p:txBody>
      </p:sp>
      <p:sp>
        <p:nvSpPr>
          <p:cNvPr id="6" name="Slide Number Placeholder 5"/>
          <p:cNvSpPr>
            <a:spLocks noGrp="1"/>
          </p:cNvSpPr>
          <p:nvPr>
            <p:ph type="sldNum" sz="quarter" idx="12"/>
          </p:nvPr>
        </p:nvSpPr>
        <p:spPr/>
        <p:txBody>
          <a:bodyPr/>
          <a:lstStyle/>
          <a:p>
            <a:r>
              <a:rPr lang="en-US" smtClean="0"/>
              <a:t>Matlab - </a:t>
            </a:r>
            <a:fld id="{ECE31B81-7C2C-4D8B-B6F0-1768517459BF}" type="slidenum">
              <a:rPr lang="en-US" smtClean="0"/>
              <a:pPr/>
              <a:t>9</a:t>
            </a:fld>
            <a:endParaRPr lang="en-US" dirty="0"/>
          </a:p>
        </p:txBody>
      </p:sp>
      <p:sp>
        <p:nvSpPr>
          <p:cNvPr id="7" name="TextBox 6"/>
          <p:cNvSpPr txBox="1"/>
          <p:nvPr/>
        </p:nvSpPr>
        <p:spPr>
          <a:xfrm>
            <a:off x="6781800" y="152400"/>
            <a:ext cx="2133600" cy="1938992"/>
          </a:xfrm>
          <a:prstGeom prst="rect">
            <a:avLst/>
          </a:prstGeom>
          <a:solidFill>
            <a:schemeClr val="tx2">
              <a:lumMod val="20000"/>
              <a:lumOff val="80000"/>
            </a:schemeClr>
          </a:solidFill>
          <a:ln>
            <a:solidFill>
              <a:schemeClr val="tx2">
                <a:lumMod val="50000"/>
              </a:schemeClr>
            </a:solidFill>
          </a:ln>
        </p:spPr>
        <p:txBody>
          <a:bodyPr wrap="square" rtlCol="0">
            <a:spAutoFit/>
          </a:bodyPr>
          <a:lstStyle/>
          <a:p>
            <a:r>
              <a:rPr lang="en-CA" sz="2400" dirty="0" smtClean="0"/>
              <a:t>function f</a:t>
            </a:r>
          </a:p>
          <a:p>
            <a:r>
              <a:rPr lang="en-CA" sz="2400" dirty="0" smtClean="0"/>
              <a:t>  ...</a:t>
            </a:r>
          </a:p>
          <a:p>
            <a:r>
              <a:rPr lang="en-CA" sz="2400" dirty="0" smtClean="0"/>
              <a:t>  </a:t>
            </a:r>
            <a:r>
              <a:rPr lang="en-CA" sz="2400" dirty="0" err="1" smtClean="0"/>
              <a:t>foo</a:t>
            </a:r>
            <a:r>
              <a:rPr lang="en-CA" sz="2400" dirty="0" smtClean="0"/>
              <a:t>(a);</a:t>
            </a:r>
          </a:p>
          <a:p>
            <a:r>
              <a:rPr lang="en-CA" sz="2400" dirty="0" smtClean="0"/>
              <a:t>  ...</a:t>
            </a:r>
          </a:p>
          <a:p>
            <a:r>
              <a:rPr lang="en-CA" sz="2400" dirty="0" smtClean="0"/>
              <a:t>end</a:t>
            </a:r>
            <a:endParaRPr lang="en-CA" sz="2400" dirty="0"/>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HIDDENFONTSHAPE" val="true"/>
</p:tagLst>
</file>

<file path=ppt/tags/tag10.xml><?xml version="1.0" encoding="utf-8"?>
<p:tagLst xmlns:a="http://schemas.openxmlformats.org/drawingml/2006/main" xmlns:r="http://schemas.openxmlformats.org/officeDocument/2006/relationships" xmlns:p="http://schemas.openxmlformats.org/presentationml/2006/main">
  <p:tag name="TEXPOINT" val="latex"/>
  <p:tag name="SOURCE" val="% sumprod.tex&#10;\documentclass{article}&#10;\pagestyle{empty}&#10;&#10;%\usepackage{times}&#10;\usepackage{epsfig}&#10;\usepackage{syntax}&#10;\usepackage{comment}&#10;\usepackage{url}&#10;\usepackage{pstricks}&#10;\usepackage{xspace}&#10;\usepackage{listings}&#10;\usepackage{alltt}&#10;&#10;\lstset{&#10;    language=Matlab, &#10;    keywords=[7]{function,end,for,if,else,elseif,while, global},&#10;    basicstyle=\ttfamily,&#10;    keywordstyle=\color{red},&#10;    stringstyle=\color{blue},&#10;    numberstyle=\scriptsize,&#10;    numbers=left,&#10;    stepnumber=1,&#10;    numbersep=5pt,&#10;    tabsize=2,&#10;    showstringspaces=false,&#10;    %aboveskip=\smallskipamount,&#10;    %belowskip=\smallskipamount&#10;    aboveskip=\medskipamount,&#10;    belowskip=\medskipamount,&#10;    captionpos=b&#10;}&#10;&#10;\lstset{columns=flexible}&#10;&#10;\newcommand{\atype}{\textbf{atype}\xspace}&#10;&#10;\newcommand{\abc}{\textsl{abc}\xspace}&#10;\newcommand{\amc}{\textsl{amc}\xspace}&#10;\newcommand{\matlab}{{\sc Matlab}\xspace}&#10;\newcommand{\smatlab}{{\sc Matlab}}&#10;&#10;\begin{document}&#10;&#10;\begin{lstlisting}&#10;function [ prod ] = ProdSumGlobal( a, n )&#10;  global sum;&#10;  prod = 1;&#10;  for i = 1:n &#10;    prod = prod * a(i);&#10;    sum = sum + a(i);&#10;  end;&#10;end;&#10;\end{lstlisting}&#10;&#10;\end{document}&#10;"/>
  <p:tag name="FILENAME" val="TP_tmp"/>
  <p:tag name="FORMAT" val="emf"/>
  <p:tag name="RES" val="1200"/>
  <p:tag name="BLEND" val="0"/>
  <p:tag name="TRANSPARENT" val="0"/>
  <p:tag name="TBUG" val="0"/>
  <p:tag name="ALLOWFS" val="0"/>
  <p:tag name="ORIGWIDTH" val="224"/>
  <p:tag name="PICTUREFILESIZE" val="16532"/>
</p:tagLst>
</file>

<file path=ppt/tags/tag11.xml><?xml version="1.0" encoding="utf-8"?>
<p:tagLst xmlns:a="http://schemas.openxmlformats.org/drawingml/2006/main" xmlns:r="http://schemas.openxmlformats.org/officeDocument/2006/relationships" xmlns:p="http://schemas.openxmlformats.org/presentationml/2006/main">
  <p:tag name="TEXPOINT" val="latex"/>
  <p:tag name="SOURCE" val="% sumprod.tex&#10;\documentclass{article}&#10;\pagestyle{empty}&#10;&#10;%\usepackage{times}&#10;\usepackage{epsfig}&#10;\usepackage{syntax}&#10;\usepackage{comment}&#10;\usepackage{url}&#10;\usepackage{pstricks}&#10;\usepackage{xspace}&#10;\usepackage{listings}&#10;\usepackage{alltt}&#10;&#10;\lstset{&#10;    language=Matlab, &#10;    keywords=[7]{function,end,for,if,else,elseif,while, global},&#10;    basicstyle=\ttfamily,&#10;    keywordstyle=\color{red},&#10;    stringstyle=\color{blue},&#10;    numberstyle=\scriptsize,&#10;    numbers=left,&#10;    stepnumber=1,&#10;    numbersep=5pt,&#10;    tabsize=2,&#10;    showstringspaces=false,&#10;    %aboveskip=\smallskipamount,&#10;    %belowskip=\smallskipamount&#10;    aboveskip=\medskipamount,&#10;    belowskip=\medskipamount,&#10;    captionpos=b&#10;}&#10;&#10;\lstset{columns=flexible}&#10;&#10;\newcommand{\atype}{\textbf{atype}\xspace}&#10;&#10;\newcommand{\abc}{\textsl{abc}\xspace}&#10;\newcommand{\amc}{\textsl{amc}\xspace}&#10;\newcommand{\matlab}{{\sc Matlab}\xspace}&#10;\newcommand{\smatlab}{{\sc Matlab}}&#10;&#10;\begin{document}&#10;&#10;\begin{lstlisting}&#10;function [ r ] = KindEx( a )&#10;  x = a + i + sum(j)&#10;  f = @sin&#10;  eval('s = 10;')&#10;  r = f(x + s)&#10;end&#10;\end{lstlisting}&#10;&#10;\end{document}&#10;"/>
  <p:tag name="FILENAME" val="TP_tmp"/>
  <p:tag name="FORMAT" val="emf"/>
  <p:tag name="RES" val="1200"/>
  <p:tag name="BLEND" val="0"/>
  <p:tag name="TRANSPARENT" val="0"/>
  <p:tag name="TBUG" val="0"/>
  <p:tag name="ALLOWFS" val="0"/>
  <p:tag name="ORIGWIDTH" val="156"/>
  <p:tag name="PICTUREFILESIZE" val="11748"/>
</p:tagLst>
</file>

<file path=ppt/tags/tag12.xml><?xml version="1.0" encoding="utf-8"?>
<p:tagLst xmlns:a="http://schemas.openxmlformats.org/drawingml/2006/main" xmlns:r="http://schemas.openxmlformats.org/officeDocument/2006/relationships" xmlns:p="http://schemas.openxmlformats.org/presentationml/2006/main">
  <p:tag name="TEXPOINT" val="latex"/>
  <p:tag name="SOURCE" val="% sumprod.tex&#10;\documentclass{article}&#10;\pagestyle{empty}&#10;&#10;%\usepackage{times}&#10;\usepackage{epsfig}&#10;\usepackage{syntax}&#10;\usepackage{comment}&#10;\usepackage{url}&#10;\usepackage{pstricks}&#10;\usepackage{xspace}&#10;\usepackage{listings}&#10;\usepackage{alltt}&#10;&#10;\lstset{&#10;    language=Matlab, &#10;    keywords=[7]{function,end,for,if,else,elseif,while},&#10;    basicstyle=\ttfamily,&#10;    keywordstyle=\color{red},&#10;    stringstyle=\color{blue},&#10;    numberstyle=\scriptsize,&#10;    numbers=left,&#10;    stepnumber=1,&#10;    numbersep=5pt,&#10;    tabsize=2,&#10;    showstringspaces=false,&#10;    %aboveskip=\smallskipamount,&#10;    %belowskip=\smallskipamount&#10;    aboveskip=\medskipamount,&#10;    belowskip=\medskipamount,&#10;    captionpos=b&#10;}&#10;&#10;\lstset{columns=flexible}&#10;&#10;\newcommand{\atype}{\textbf{atype}\xspace}&#10;&#10;\newcommand{\abc}{\textsl{abc}\xspace}&#10;\newcommand{\amc}{\textsl{amc}\xspace}&#10;\newcommand{\matlab}{{\sc Matlab}\xspace}&#10;\newcommand{\smatlab}{{\sc Matlab}}&#10;&#10;\begin{document}&#10;&#10;\begin{lstlisting}&#10;function [ prod, sum ] = ProdSumNargs( a, n )&#10;  if nargin == 1 n = 1; end;&#10;  ...&#10;end&#10;\end{lstlisting}&#10;&#10;\end{document}&#10;"/>
  <p:tag name="FILENAME" val="TP_tmp"/>
  <p:tag name="FORMAT" val="emf"/>
  <p:tag name="RES" val="1200"/>
  <p:tag name="BLEND" val="0"/>
  <p:tag name="TRANSPARENT" val="0"/>
  <p:tag name="TBUG" val="0"/>
  <p:tag name="ALLOWFS" val="0"/>
  <p:tag name="ORIGWIDTH" val="245"/>
  <p:tag name="PICTUREFILESIZE" val="9748"/>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 sumprod.tex&#10;\documentclass{article}&#10;\pagestyle{empty}&#10;&#10;%\usepackage{times}&#10;\usepackage{epsfig}&#10;\usepackage{syntax}&#10;\usepackage{comment}&#10;\usepackage{url}&#10;\usepackage{pstricks}&#10;\usepackage{xspace}&#10;\usepackage{listings}&#10;\usepackage{alltt}&#10;&#10;\lstset{&#10;    language=Matlab, &#10;    keywords=[7]{function,end,for,if,else,elseif,while},&#10;    basicstyle=\ttfamily,&#10;    keywordstyle=\color{red},&#10;    stringstyle=\color{blue},&#10;    numberstyle=\scriptsize,&#10;    numbers=left,&#10;    stepnumber=1,&#10;    numbersep=5pt,&#10;    tabsize=2,&#10;    showstringspaces=false,&#10;    %aboveskip=\smallskipamount,&#10;    %belowskip=\smallskipamount&#10;    aboveskip=\medskipamount,&#10;    belowskip=\medskipamount,&#10;    captionpos=b&#10;}&#10;&#10;\lstset{columns=flexible}&#10;&#10;\newcommand{\atype}{\textbf{atype}\xspace}&#10;&#10;\newcommand{\abc}{\textsl{abc}\xspace}&#10;\newcommand{\amc}{\textsl{amc}\xspace}&#10;\newcommand{\matlab}{{\sc Matlab}\xspace}&#10;\newcommand{\smatlab}{{\sc Matlab}}&#10;&#10;\begin{document}&#10;&#10;\begin{lstlisting}&#10;function [ prod, sum ] = ProdSum( a, n )&#10;  prod = 1;&#10;  sum = 0;&#10;  for i = 1:n &#10;    prod = prod * a(i);&#10;    sum = sum + a(i);&#10;  end;&#10;end&#10;\end{lstlisting}&#10;&#10;\end{document}&#10;"/>
  <p:tag name="FILENAME" val="TP_tmp"/>
  <p:tag name="FORMAT" val="emf"/>
  <p:tag name="RES" val="1200"/>
  <p:tag name="BLEND" val="0"/>
  <p:tag name="TRANSPARENT" val="0"/>
  <p:tag name="TBUG" val="0"/>
  <p:tag name="ALLOWFS" val="0"/>
  <p:tag name="ORIGWIDTH" val="219"/>
  <p:tag name="PICTUREFILESIZE" val="15860"/>
</p:tagLst>
</file>

<file path=ppt/tags/tag3.xml><?xml version="1.0" encoding="utf-8"?>
<p:tagLst xmlns:a="http://schemas.openxmlformats.org/drawingml/2006/main" xmlns:r="http://schemas.openxmlformats.org/officeDocument/2006/relationships" xmlns:p="http://schemas.openxmlformats.org/presentationml/2006/main">
  <p:tag name="TEXPOINT" val="latex"/>
  <p:tag name="SOURCE" val="% sumprod.tex&#10;\documentclass{article}&#10;\pagestyle{empty}&#10;&#10;%\usepackage{times}&#10;\usepackage{epsfig}&#10;\usepackage{syntax}&#10;\usepackage{comment}&#10;\usepackage{url}&#10;\usepackage{pstricks}&#10;\usepackage{xspace}&#10;\usepackage{listings}&#10;\usepackage{alltt}&#10;&#10;\lstset{&#10;    language=Matlab, &#10;    keywords=[7]{function,end,for,if,else,elseif,while},&#10;    basicstyle=\ttfamily,&#10;    keywordstyle=\color{red},&#10;    stringstyle=\color{blue},&#10;    numberstyle=\scriptsize,&#10;    numbers=left,&#10;    stepnumber=1,&#10;    numbersep=5pt,&#10;    tabsize=2,&#10;    showstringspaces=false,&#10;    %aboveskip=\smallskipamount,&#10;    %belowskip=\smallskipamount&#10;    aboveskip=\medskipamount,&#10;    belowskip=\medskipamount,&#10;    captionpos=b&#10;}&#10;&#10;\lstset{columns=flexible}&#10;&#10;\newcommand{\atype}{\textbf{atype}\xspace}&#10;&#10;\newcommand{\abc}{\textsl{abc}\xspace}&#10;\newcommand{\amc}{\textsl{amc}\xspace}&#10;\newcommand{\matlab}{{\sc Matlab}\xspace}&#10;\newcommand{\smatlab}{{\sc Matlab}}&#10;&#10;\begin{document}&#10;&#10;\begin{lstlisting}&#10;function [ prod, sum ] = ProdSum( a, n )&#10;  prod = 1;&#10;  sum = 0;&#10;  for i = 1:n &#10;    prod = prod * a(i);&#10;    sum = sum + a(i);&#10;  end;&#10;end&#10;\end{lstlisting}&#10;&#10;\end{document}&#10;"/>
  <p:tag name="FILENAME" val="TP_tmp"/>
  <p:tag name="FORMAT" val="emf"/>
  <p:tag name="RES" val="1200"/>
  <p:tag name="BLEND" val="0"/>
  <p:tag name="TRANSPARENT" val="0"/>
  <p:tag name="TBUG" val="0"/>
  <p:tag name="ALLOWFS" val="0"/>
  <p:tag name="ORIGWIDTH" val="219"/>
  <p:tag name="PICTUREFILESIZE" val="15860"/>
</p:tagLst>
</file>

<file path=ppt/tags/tag4.xml><?xml version="1.0" encoding="utf-8"?>
<p:tagLst xmlns:a="http://schemas.openxmlformats.org/drawingml/2006/main" xmlns:r="http://schemas.openxmlformats.org/officeDocument/2006/relationships" xmlns:p="http://schemas.openxmlformats.org/presentationml/2006/main">
  <p:tag name="TEXPOINT" val="latex"/>
  <p:tag name="SOURCE" val="% sumprod.tex&#10;\documentclass{article}&#10;\pagestyle{empty}&#10;&#10;%\usepackage{times}&#10;\usepackage{epsfig}&#10;\usepackage{syntax}&#10;\usepackage{comment}&#10;\usepackage{url}&#10;\usepackage{pstricks}&#10;\usepackage{xspace}&#10;\usepackage{listings}&#10;\usepackage{alltt}&#10;&#10;\lstset{&#10;    language=Matlab, &#10;    keywords=[7]{function,end,for,if,else,elseif,while},&#10;    basicstyle=\ttfamily,&#10;    keywordstyle=\color{red},&#10;    stringstyle=\color{blue},&#10;    numberstyle=\scriptsize,&#10;    numbers=left,&#10;    stepnumber=1,&#10;    numbersep=5pt,&#10;    tabsize=2,&#10;    showstringspaces=false,&#10;    %aboveskip=\smallskipamount,&#10;    %belowskip=\smallskipamount&#10;    aboveskip=\medskipamount,&#10;    belowskip=\medskipamount,&#10;    captionpos=b&#10;}&#10;&#10;\lstset{columns=flexible}&#10;&#10;\newcommand{\atype}{\textbf{atype}\xspace}&#10;&#10;\newcommand{\abc}{\textsl{abc}\xspace}&#10;\newcommand{\amc}{\textsl{amc}\xspace}&#10;\newcommand{\matlab}{{\sc Matlab}\xspace}&#10;\newcommand{\smatlab}{{\sc Matlab}}&#10;&#10;\begin{document}&#10;&#10;\begin{lstlisting}&#10;function [ prod, sum ] = ProdSum( a, n )&#10;  prod = 1;&#10;  sum = 0;&#10;  for i = 1:n &#10;    prod = prod * a(i);&#10;    sum = sum + a(i);&#10;  end;&#10;end&#10;\end{lstlisting}&#10;&#10;\end{document}&#10;"/>
  <p:tag name="FILENAME" val="TP_tmp"/>
  <p:tag name="FORMAT" val="emf"/>
  <p:tag name="RES" val="1200"/>
  <p:tag name="BLEND" val="0"/>
  <p:tag name="TRANSPARENT" val="0"/>
  <p:tag name="TBUG" val="0"/>
  <p:tag name="ALLOWFS" val="0"/>
  <p:tag name="ORIGWIDTH" val="219"/>
  <p:tag name="PICTUREFILESIZE" val="15860"/>
</p:tagLst>
</file>

<file path=ppt/tags/tag5.xml><?xml version="1.0" encoding="utf-8"?>
<p:tagLst xmlns:a="http://schemas.openxmlformats.org/drawingml/2006/main" xmlns:r="http://schemas.openxmlformats.org/officeDocument/2006/relationships" xmlns:p="http://schemas.openxmlformats.org/presentationml/2006/main">
  <p:tag name="TEXPOINT" val="latex"/>
  <p:tag name="SOURCE" val="% sumprod.tex&#10;\documentclass{article}&#10;\pagestyle{empty}&#10;&#10;%\usepackage{times}&#10;\usepackage{epsfig}&#10;\usepackage{syntax}&#10;\usepackage{comment}&#10;\usepackage{url}&#10;\usepackage{pstricks}&#10;\usepackage{xspace}&#10;\usepackage{listings}&#10;\usepackage{alltt}&#10;&#10;\lstset{&#10;    language=Matlab, &#10;    basicstyle=\ttfamily,&#10;    keywordstyle=\color{red},&#10;    stringstyle=\color{blue},&#10;    numberstyle=\scriptsize,&#10;    numbers=none,&#10;    stepnumber=1,&#10;    numbersep=5pt,&#10;    tabsize=2,&#10;    showstringspaces=false,&#10;    %aboveskip=\smallskipamount,&#10;    %belowskip=\smallskipamount&#10;    aboveskip=\medskipamount,&#10;    belowskip=\medskipamount,&#10;    captionpos=b&#10;}&#10;&#10;\lstset{columns=flexible}&#10;&#10;\newcommand{\atype}{\textbf{atype}\xspace}&#10;&#10;\newcommand{\abc}{\textsl{abc}\xspace}&#10;\newcommand{\amc}{\textsl{amc}\xspace}&#10;\newcommand{\matlab}{{\sc Matlab}\xspace}&#10;\newcommand{\smatlab}{{\sc Matlab}}&#10;&#10;\begin{document}&#10;&#10;\begin{lstlisting}&#10;% should be in file NestedSubEx.m&#10;function [ prod, sum ] = NestedSubEx( a, n )&#10;  function [ z ] = MyTimes( x, y )&#10;    z = x * y;&#10;  end&#10;  prod = 1;&#10;  sum = 0;&#10;  for i = 1:n &#10;    prod = MyTimes(prod, a(i));&#10;    sum = MySum(sum, a(i));&#10;  end;&#10;end&#10;&#10;function [z] = MySum ( x, y )&#10;  z = x + y;&#10;end&#10;&#10;\end{lstlisting}&#10;&#10;\end{document}&#10;"/>
  <p:tag name="FILENAME" val="TP_tmp"/>
  <p:tag name="FORMAT" val="emf"/>
  <p:tag name="RES" val="1200"/>
  <p:tag name="BLEND" val="0"/>
  <p:tag name="TRANSPARENT" val="0"/>
  <p:tag name="TBUG" val="0"/>
  <p:tag name="ALLOWFS" val="0"/>
  <p:tag name="ORIGWIDTH" val="231"/>
  <p:tag name="PICTUREFILESIZE" val="20188"/>
</p:tagLst>
</file>

<file path=ppt/tags/tag6.xml><?xml version="1.0" encoding="utf-8"?>
<p:tagLst xmlns:a="http://schemas.openxmlformats.org/drawingml/2006/main" xmlns:r="http://schemas.openxmlformats.org/officeDocument/2006/relationships" xmlns:p="http://schemas.openxmlformats.org/presentationml/2006/main">
  <p:tag name="TEXPOINT" val="latex"/>
  <p:tag name="SOURCE" val="% sumprod.tex&#10;\documentclass{article}&#10;\pagestyle{empty}&#10;&#10;%\usepackage{times}&#10;\usepackage{epsfig}&#10;\usepackage{syntax}&#10;\usepackage{comment}&#10;\usepackage{url}&#10;\usepackage{pstricks}&#10;\usepackage{xspace}&#10;\usepackage{listings}&#10;\usepackage{alltt}&#10;&#10;\lstset{&#10;    language=Matlab, &#10;    keywords=[7]{function,end,for,if,else,elseif,while},&#10;    basicstyle=\ttfamily,&#10;    keywordstyle=\color{red},&#10;    stringstyle=\color{blue},&#10;    numberstyle=\scriptsize,&#10;    numbers=left,&#10;    stepnumber=1,&#10;    numbersep=5pt,&#10;    tabsize=2,&#10;    showstringspaces=false,&#10;    %aboveskip=\smallskipamount,&#10;    %belowskip=\smallskipamount&#10;    aboveskip=\medskipamount,&#10;    belowskip=\medskipamount,&#10;    captionpos=b&#10;}&#10;&#10;\lstset{columns=flexible}&#10;&#10;\newcommand{\atype}{\textbf{atype}\xspace}&#10;&#10;\newcommand{\abc}{\textsl{abc}\xspace}&#10;\newcommand{\amc}{\textsl{amc}\xspace}&#10;\newcommand{\matlab}{{\sc Matlab}\xspace}&#10;\newcommand{\smatlab}{{\sc Matlab}}&#10;&#10;\begin{document}&#10;&#10;\begin{lstlisting}&#10;% stored in file ProdSumScript.m&#10;prod = 1;&#10;sum = 0;&#10;for i = 1:n &#10;  prod = prod * a(i);&#10;  sum = sum + a(i);&#10;end;&#10;\end{lstlisting}&#10;&#10;\end{document}&#10;"/>
  <p:tag name="FILENAME" val="TP_tmp"/>
  <p:tag name="FORMAT" val="emf"/>
  <p:tag name="RES" val="1200"/>
  <p:tag name="BLEND" val="0"/>
  <p:tag name="TRANSPARENT" val="0"/>
  <p:tag name="TBUG" val="0"/>
  <p:tag name="ALLOWFS" val="0"/>
  <p:tag name="ORIGWIDTH" val="179"/>
  <p:tag name="PICTUREFILESIZE" val="14380"/>
</p:tagLst>
</file>

<file path=ppt/tags/tag7.xml><?xml version="1.0" encoding="utf-8"?>
<p:tagLst xmlns:a="http://schemas.openxmlformats.org/drawingml/2006/main" xmlns:r="http://schemas.openxmlformats.org/officeDocument/2006/relationships" xmlns:p="http://schemas.openxmlformats.org/presentationml/2006/main">
  <p:tag name="TEXPOINT" val="latex"/>
  <p:tag name="SOURCE" val="% sumprod.tex&#10;\documentclass{article}&#10;\pagestyle{empty}&#10;&#10;%\usepackage{times}&#10;\usepackage{epsfig}&#10;\usepackage{syntax}&#10;\usepackage{comment}&#10;\usepackage{url}&#10;\usepackage{pstricks}&#10;\usepackage{xspace}&#10;\usepackage{listings}&#10;\usepackage{alltt}&#10;&#10;\lstset{&#10;    language=Matlab, &#10;    keywords=[7]{function,end,for,if,else,elseif,while},&#10;    basicstyle=\ttfamily,&#10;    keywordstyle=\color{red},&#10;    stringstyle=\color{blue},&#10;    numberstyle=\scriptsize,&#10;    numbers=left,&#10;    stepnumber=1,&#10;    numbersep=5pt,&#10;    tabsize=2,&#10;    showstringspaces=false,&#10;    %aboveskip=\smallskipamount,&#10;    %belowskip=\smallskipamount&#10;    aboveskip=\medskipamount,&#10;    belowskip=\medskipamount,&#10;    captionpos=b&#10;}&#10;&#10;\lstset{columns=flexible}&#10;&#10;\newcommand{\atype}{\textbf{atype}\xspace}&#10;&#10;\newcommand{\abc}{\textsl{abc}\xspace}&#10;\newcommand{\amc}{\textsl{amc}\xspace}&#10;\newcommand{\matlab}{{\sc Matlab}\xspace}&#10;\newcommand{\smatlab}{{\sc Matlab}}&#10;&#10;\begin{document}&#10;&#10;\begin{lstlisting}&#10;function [ r ] = CopyEx( a, b )&#10;  for i=1:length(a)&#10;    a(i) = sin(b(i));&#10;    c(i) = cos(b(i));&#10;  end &#10;  r = a + c;&#10;end&#10;\end{lstlisting}&#10;&#10;\end{document}&#10;"/>
  <p:tag name="FILENAME" val="TP_tmp"/>
  <p:tag name="FORMAT" val="emf"/>
  <p:tag name="RES" val="1200"/>
  <p:tag name="BLEND" val="0"/>
  <p:tag name="TRANSPARENT" val="0"/>
  <p:tag name="TBUG" val="0"/>
  <p:tag name="ALLOWFS" val="0"/>
  <p:tag name="ORIGWIDTH" val="172"/>
  <p:tag name="PICTUREFILESIZE" val="14380"/>
</p:tagLst>
</file>

<file path=ppt/tags/tag8.xml><?xml version="1.0" encoding="utf-8"?>
<p:tagLst xmlns:a="http://schemas.openxmlformats.org/drawingml/2006/main" xmlns:r="http://schemas.openxmlformats.org/officeDocument/2006/relationships" xmlns:p="http://schemas.openxmlformats.org/presentationml/2006/main">
  <p:tag name="TEXPOINT" val="latex"/>
  <p:tag name="SOURCE" val="\documentclass{article}&#10;\pagestyle{empty}&#10;&#10;%\usepackage{times}&#10;\usepackage{epsfig}&#10;\usepackage{syntax}&#10;\usepackage{comment}&#10;\usepackage{url}&#10;\usepackage{pstricks}&#10;\usepackage{xspace}&#10;\usepackage{listings}&#10;\usepackage{alltt}&#10;\usepackage{tikz}&#10;\usepackage{tikz-qtree}&#10;&#10;\lstset{&#10;    language=Matlab, &#10;    morekeywords=[17]{atype,scalar,float,of,array,value,basetype,real,&#10;      type,any,dims,int,cellarray,struct,double,with,fnhandle},&#10;    basicstyle=\large\color{white}\bfseries,&#10;    keywordstyle=\color{yellow}\bfseries,&#10;    numberstyle=\tiny,&#10;    numbers=left,&#10;    numberstyle=\tiny,&#10;    stepnumber=1,&#10;    numbersep=5pt,&#10;    tabsize=2,&#10;    showstringspaces=false,&#10;    %aboveskip=\smallskipamount,&#10;    %belowskip=\smallskipamount&#10;    aboveskip=\medskipamount,&#10;    belowskip=\medskipamount,&#10;    captionpos=b&#10;}&#10;&#10;\lstset{columns=flexible}&#10;&#10;\newcommand{\atype}{\textbf{atype}\xspace}&#10;&#10;\newcommand{\abc}{\textsl{abc}\xspace}&#10;\newcommand{\amc}{\textsl{amc}\xspace}&#10;\newcommand{\matlab}{{\sc Matlab}\xspace}&#10;\newcommand{\smatlab}{{\sc Matlab}}&#10;&#10;\begin{document}&#10;\begin{footnotesize}&#10;\textbf{&#10;\begin{tikzpicture}&#10;\tikzset{grow'=right,level distance=60pt, sibling distance=-4pt}&#10;\tikzset{execute at begin node=\strut}&#10;\tikzset{every tree node/.style={anchor=base west}}&#10;\Tree [.*  &#10;   [.char ]&#10;   [.logical ]&#10;   [.numeric &#10;       [.real &#10;           [.int&#10;               [.signed&#10;                   [.int8 ] [.int16 ] [.int32 ]  [.int64 ]&#10;               ]&#10;               [.unsigned&#10;                   [.uint8 ] [.uint16 ] [.uint32 ] [.uint64 ]&#10;               ]&#10;            ]&#10;          [.float&#10;             [.single ] [.double ]&#10;          ]&#10;        ]&#10;       [.complex &#10;           [.int:comp&#10;               [.signed:comp&#10;                   [.int8:comp ] [.int16:comp ] [.int32:comp ] [.int64:comp ]&#10;               ]&#10;               [.unsign:comp&#10;                   [.uint8:comp ] [.uint16:comp ] [.uint32:comp ] [.uint64:comp ]&#10;               ]&#10;            ]&#10;          [.float:comp&#10;             [.single:comp ] [.double:comp ]&#10;          ]&#10;        ]&#10;     ]&#10;  ]&#10;\end{tikzpicture}&#10;}&#10;\end{footnotesize}&#10;\end{document}&#10;"/>
  <p:tag name="FILENAME" val="TP_tmp"/>
  <p:tag name="FORMAT" val="emf"/>
  <p:tag name="RES" val="1200"/>
  <p:tag name="BLEND" val="0"/>
  <p:tag name="TRANSPARENT" val="0"/>
  <p:tag name="TBUG" val="0"/>
  <p:tag name="ALLOWFS" val="0"/>
  <p:tag name="ORIGWIDTH" val="354"/>
  <p:tag name="PICTUREFILESIZE" val="32868"/>
</p:tagLst>
</file>

<file path=ppt/tags/tag9.xml><?xml version="1.0" encoding="utf-8"?>
<p:tagLst xmlns:a="http://schemas.openxmlformats.org/drawingml/2006/main" xmlns:r="http://schemas.openxmlformats.org/officeDocument/2006/relationships" xmlns:p="http://schemas.openxmlformats.org/presentationml/2006/main">
  <p:tag name="TEXPOINT" val="latex"/>
  <p:tag name="SOURCE" val="\documentclass{article}&#10;\pagestyle{empty}&#10;&#10;%\usepackage{times}&#10;\usepackage{epsfig}&#10;\usepackage{syntax}&#10;\usepackage{comment}&#10;\usepackage{url}&#10;\usepackage{pstricks}&#10;\usepackage{xspace}&#10;\usepackage{listings}&#10;\usepackage{alltt}&#10;\usepackage{tikz}&#10;\usepackage{tikz-qtree}&#10;&#10;\lstset{&#10;    language=Matlab, &#10;    morekeywords=[17]{atype,scalar,float,of,array,value,basetype,real,&#10;      type,any,dims,int,cellarray,struct,double,with,fnhandle},&#10;    basicstyle=\large\color{black}\bfseries,&#10;    keywordstyle=\color{yellow}\bfseries,&#10;    numberstyle=\tiny,&#10;    numbers=left,&#10;    numberstyle=\tiny,&#10;    stepnumber=1,&#10;    numbersep=5pt,&#10;    tabsize=2,&#10;    showstringspaces=false,&#10;    %aboveskip=\smallskipamount,&#10;    %belowskip=\smallskipamount&#10;    aboveskip=\medskipamount,&#10;    belowskip=\medskipamount,&#10;    captionpos=b&#10;}&#10;&#10;\lstset{columns=flexible}&#10;&#10;\newcommand{\atype}{\textbf{atype}\xspace}&#10;&#10;\newcommand{\abc}{\textsl{abc}\xspace}&#10;\newcommand{\amc}{\textsl{amc}\xspace}&#10;\newcommand{\matlab}{{\sc Matlab}\xspace}&#10;\newcommand{\smatlab}{{\sc Matlab}}&#10;&#10;\begin{document}&#10;&#10;&#10;\begin{tabular}{c}&#10;\large{&#10;\textbf{&#10;\begin{tikzpicture}&#10;\Tree [.any  [.data [.array ]&#10;                    [.cellarray ]&#10;                    [.struct ]&#10;             ] &#10;             [.fnhandle ]  ]&#10;\end{tikzpicture}&#10;}}&#10;\end{tabular}&#10;&#10;&#10;\end{document}&#10;"/>
  <p:tag name="FILENAME" val="TP_tmp"/>
  <p:tag name="FORMAT" val="emf"/>
  <p:tag name="RES" val="1200"/>
  <p:tag name="BLEND" val="0"/>
  <p:tag name="TRANSPARENT" val="0"/>
  <p:tag name="TBUG" val="0"/>
  <p:tag name="ALLOWFS" val="0"/>
  <p:tag name="ORIGWIDTH" val="202"/>
  <p:tag name="PICTUREFILESIZE" val="482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TC102455519[[fn=Winter]]</Template>
  <TotalTime>26146</TotalTime>
  <Words>5430</Words>
  <Application>Microsoft Office PowerPoint</Application>
  <PresentationFormat>On-screen Show (4:3)</PresentationFormat>
  <Paragraphs>562</Paragraphs>
  <Slides>27</Slides>
  <Notes>27</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27</vt:i4>
      </vt:variant>
    </vt:vector>
  </HeadingPairs>
  <TitlesOfParts>
    <vt:vector size="45" baseType="lpstr">
      <vt:lpstr>Arial</vt:lpstr>
      <vt:lpstr>Calibri</vt:lpstr>
      <vt:lpstr>TIMES-ROMAN</vt:lpstr>
      <vt:lpstr>TIMES-BOLD</vt:lpstr>
      <vt:lpstr>CMSY10ORIG</vt:lpstr>
      <vt:lpstr>CMR5</vt:lpstr>
      <vt:lpstr>CMR12</vt:lpstr>
      <vt:lpstr>CMR8</vt:lpstr>
      <vt:lpstr>CMBX12</vt:lpstr>
      <vt:lpstr>CMBSY10</vt:lpstr>
      <vt:lpstr>CMR9</vt:lpstr>
      <vt:lpstr>CMTT10</vt:lpstr>
      <vt:lpstr>CMR7</vt:lpstr>
      <vt:lpstr>CMITT10</vt:lpstr>
      <vt:lpstr>CMBX8</vt:lpstr>
      <vt:lpstr>Courier New</vt:lpstr>
      <vt:lpstr>Wingdings</vt:lpstr>
      <vt:lpstr>Office Theme</vt:lpstr>
      <vt:lpstr>McLab Tutorial www.sable.mcgill.ca/mclab</vt:lpstr>
      <vt:lpstr>Slide 2</vt:lpstr>
      <vt:lpstr>Basic Structure of a MATLAB function</vt:lpstr>
      <vt:lpstr>Basic Structure of a MATLAB function (2)</vt:lpstr>
      <vt:lpstr>Basic Structure of a MATLAB function (3)</vt:lpstr>
      <vt:lpstr>Primary,  nested and sub-functions</vt:lpstr>
      <vt:lpstr>Basic Structure of a MATLAB script </vt:lpstr>
      <vt:lpstr>Directory Structure and Path</vt:lpstr>
      <vt:lpstr>Function/Script Lookup Order  (call in the body of a function f )</vt:lpstr>
      <vt:lpstr>Function/Script Lookup Order  (call in the body of a script s)</vt:lpstr>
      <vt:lpstr>Copy Semantics </vt:lpstr>
      <vt:lpstr>Slide 12</vt:lpstr>
      <vt:lpstr>Slide 13</vt:lpstr>
      <vt:lpstr>MATLAB base data types</vt:lpstr>
      <vt:lpstr>Data Conversions</vt:lpstr>
      <vt:lpstr>MATLAB types: high-level</vt:lpstr>
      <vt:lpstr>Cell array and struct example</vt:lpstr>
      <vt:lpstr>Local  variables</vt:lpstr>
      <vt:lpstr>Global and Persistent Variables</vt:lpstr>
      <vt:lpstr>Variable Workspaces </vt:lpstr>
      <vt:lpstr>Variable Lookup</vt:lpstr>
      <vt:lpstr>Local/Global Example</vt:lpstr>
      <vt:lpstr>Slide 23</vt:lpstr>
      <vt:lpstr>Looking up an identifier</vt:lpstr>
      <vt:lpstr>Kind Example</vt:lpstr>
      <vt:lpstr>Irritating Front-end "Features"</vt:lpstr>
      <vt:lpstr>“Evil” Dynamic Features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hp;Nurudeen Lameed</dc:creator>
  <cp:lastModifiedBy>Laurie Hendren</cp:lastModifiedBy>
  <cp:revision>1027</cp:revision>
  <dcterms:created xsi:type="dcterms:W3CDTF">2011-03-12T02:22:38Z</dcterms:created>
  <dcterms:modified xsi:type="dcterms:W3CDTF">2011-06-05T13:56:37Z</dcterms:modified>
</cp:coreProperties>
</file>