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34"/>
  </p:notesMasterIdLst>
  <p:handoutMasterIdLst>
    <p:handoutMasterId r:id="rId35"/>
  </p:handoutMasterIdLst>
  <p:sldIdLst>
    <p:sldId id="385" r:id="rId4"/>
    <p:sldId id="339" r:id="rId5"/>
    <p:sldId id="356" r:id="rId6"/>
    <p:sldId id="376" r:id="rId7"/>
    <p:sldId id="358" r:id="rId8"/>
    <p:sldId id="386" r:id="rId9"/>
    <p:sldId id="357" r:id="rId10"/>
    <p:sldId id="365" r:id="rId11"/>
    <p:sldId id="347" r:id="rId12"/>
    <p:sldId id="359" r:id="rId13"/>
    <p:sldId id="360" r:id="rId14"/>
    <p:sldId id="363" r:id="rId15"/>
    <p:sldId id="361" r:id="rId16"/>
    <p:sldId id="362" r:id="rId17"/>
    <p:sldId id="364" r:id="rId18"/>
    <p:sldId id="366" r:id="rId19"/>
    <p:sldId id="368" r:id="rId20"/>
    <p:sldId id="370" r:id="rId21"/>
    <p:sldId id="369" r:id="rId22"/>
    <p:sldId id="371" r:id="rId23"/>
    <p:sldId id="377" r:id="rId24"/>
    <p:sldId id="379" r:id="rId25"/>
    <p:sldId id="380" r:id="rId26"/>
    <p:sldId id="381" r:id="rId27"/>
    <p:sldId id="382" r:id="rId28"/>
    <p:sldId id="383" r:id="rId29"/>
    <p:sldId id="373" r:id="rId30"/>
    <p:sldId id="372" r:id="rId31"/>
    <p:sldId id="374" r:id="rId32"/>
    <p:sldId id="384" r:id="rId3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427" autoAdjust="0"/>
    <p:restoredTop sz="94400" autoAdjust="0"/>
  </p:normalViewPr>
  <p:slideViewPr>
    <p:cSldViewPr snapToObjects="1">
      <p:cViewPr varScale="1">
        <p:scale>
          <a:sx n="74" d="100"/>
          <a:sy n="74" d="100"/>
        </p:scale>
        <p:origin x="-762" y="-102"/>
      </p:cViewPr>
      <p:guideLst>
        <p:guide orient="horz" pos="3197"/>
        <p:guide pos="39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 showGuides="1">
      <p:cViewPr>
        <p:scale>
          <a:sx n="100" d="100"/>
          <a:sy n="100" d="100"/>
        </p:scale>
        <p:origin x="-2496" y="1626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 smtClean="0"/>
              <a:t>McLab PLDI 2011 Tutorial - Laurie Hendren, Rahul Garg and Nurudeen Lameed - Part 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4744A25-B2D1-4508-9541-0A7BE0236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5024966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 smtClean="0"/>
              <a:t>McLab PLDI 2011 Tutorial - Laurie Hendren, Rahul Garg and Nurudeen Lameed - Part 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E805F76-E96C-4986-86F1-BF280B42C5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437517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McLab PLDI 2011 Tutorial - Laurie Hendren, Rahul Garg and Nurudeen Lameed - Part 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65873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McLab PLDI 2011 Tutorial - Laurie Hendren, Rahul Garg and Nurudeen Lameed - Part 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7022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Code has been simplified to suit the purposes of the tutorial. Actual code will do a little more bookkeeping of line</a:t>
            </a:r>
            <a:r>
              <a:rPr lang="en-CA" baseline="0" dirty="0" smtClean="0"/>
              <a:t> numbers etc.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McLab PLDI 2011 Tutorial - Laurie Hendren, Rahul Garg and Nurudeen Lameed - Part 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57797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Code has been simplified to suit the purposes of the tutorial. Actual code will do a little more bookkeeping of line</a:t>
            </a:r>
            <a:r>
              <a:rPr lang="en-CA" baseline="0" dirty="0" smtClean="0"/>
              <a:t> numbers etc.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McLab PLDI 2011 Tutorial - Laurie Hendren, Rahul Garg and Nurudeen Lameed - Part 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57797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Code has been simplified to suit the purposes of the tutorial. Actual code will do a little more bookkeeping of line</a:t>
            </a:r>
            <a:r>
              <a:rPr lang="en-CA" baseline="0" dirty="0" smtClean="0"/>
              <a:t> numbers etc.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McLab PLDI 2011 Tutorial - Laurie Hendren, Rahul Garg and Nurudeen Lameed - Part 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57797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Code has been simplified to suit the purposes of the tutorial. Actual code will do a little more bookkeeping of line</a:t>
            </a:r>
            <a:r>
              <a:rPr lang="en-CA" baseline="0" dirty="0" smtClean="0"/>
              <a:t> numbers etc.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McLab PLDI 2011 Tutorial - Laurie Hendren, Rahul Garg and Nurudeen Lameed - Part 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57797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Code has been simplified to suit the purposes of the tutorial. Actual code will do a little more bookkeeping of line</a:t>
            </a:r>
            <a:r>
              <a:rPr lang="en-CA" baseline="0" dirty="0" smtClean="0"/>
              <a:t> numbers etc.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McLab PLDI 2011 Tutorial - Laurie Hendren, Rahul Garg and Nurudeen Lameed - Part 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57797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Code has been simplified to suit the purposes of the tutorial. Actual code will do a little more bookkeeping of line</a:t>
            </a:r>
            <a:r>
              <a:rPr lang="en-CA" baseline="0" dirty="0" smtClean="0"/>
              <a:t> numbers etc.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McLab PLDI 2011 Tutorial - Laurie Hendren, Rahul Garg and Nurudeen Lameed - Part 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57797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Code has been simplified to suit the purposes of the tutorial. Actual code will do a little more bookkeeping of line</a:t>
            </a:r>
            <a:r>
              <a:rPr lang="en-CA" baseline="0" dirty="0" smtClean="0"/>
              <a:t> numbers etc.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McLab PLDI 2011 Tutorial - Laurie Hendren, Rahul Garg and Nurudeen Lameed - Part 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5779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McLab PLDI 2011 Tutorial - Laurie Hendren, Rahul Garg and Nurudeen Lameed - Part 3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Look!</a:t>
            </a:r>
            <a:r>
              <a:rPr lang="en-CA" baseline="0" dirty="0" smtClean="0"/>
              <a:t> Notes!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McLab PLDI 2011 Tutorial - Laurie Hendren, Rahul Garg and Nurudeen Lameed - Part 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90360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Derivatives</a:t>
            </a:r>
            <a:r>
              <a:rPr lang="en-CA" baseline="0" dirty="0" smtClean="0"/>
              <a:t> such as </a:t>
            </a:r>
            <a:r>
              <a:rPr lang="en-CA" baseline="0" dirty="0" err="1" smtClean="0"/>
              <a:t>AspectMatlab</a:t>
            </a:r>
            <a:r>
              <a:rPr lang="en-CA" baseline="0" dirty="0" smtClean="0"/>
              <a:t> use the work done in </a:t>
            </a:r>
            <a:r>
              <a:rPr lang="en-CA" baseline="0" dirty="0" err="1" smtClean="0"/>
              <a:t>Natlab</a:t>
            </a:r>
            <a:r>
              <a:rPr lang="en-CA" baseline="0" dirty="0" smtClean="0"/>
              <a:t>.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McLab PLDI 2011 Tutorial - Laurie Hendren, Rahul Garg and Nurudeen Lameed - Part 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95748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27E98-08A1-4EC9-BEEE-10E80F7BC77D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McLab PLDI 2011 Tutorial - Laurie Hendren, Rahul Garg and Nurudeen Lameed - Part 3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Example is a simplified</a:t>
            </a:r>
            <a:r>
              <a:rPr lang="en-CA" baseline="0" dirty="0" smtClean="0"/>
              <a:t> grammar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McLab PLDI 2011 Tutorial - Laurie Hendren, Rahul Garg and Nurudeen Lameed - Part 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7022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The</a:t>
            </a:r>
            <a:r>
              <a:rPr lang="en-CA" baseline="0" dirty="0" smtClean="0"/>
              <a:t> Java types must be declared/defined/imported by the programmer.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McLab PLDI 2011 Tutorial - Laurie Hendren, Rahul Garg and Nurudeen Lameed - Part 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7022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McLab PLDI 2011 Tutorial - Laurie Hendren, Rahul Garg and Nurudeen Lameed - Part 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7022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The</a:t>
            </a:r>
            <a:r>
              <a:rPr lang="en-CA" baseline="0" dirty="0" smtClean="0"/>
              <a:t> name given to a node can then be used inside the semantic action.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McLab PLDI 2011 Tutorial - Laurie Hendren, Rahul Garg and Nurudeen Lameed - Part 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702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9144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356350"/>
            <a:ext cx="4495800" cy="365125"/>
          </a:xfrm>
        </p:spPr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CE31B81-7C2C-4D8B-B6F0-1768517459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901354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8229600" cy="4983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8382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5181600" cy="365125"/>
          </a:xfrm>
        </p:spPr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356350"/>
            <a:ext cx="381000" cy="365125"/>
          </a:xfrm>
        </p:spPr>
        <p:txBody>
          <a:bodyPr/>
          <a:lstStyle/>
          <a:p>
            <a:fld id="{ECE31B81-7C2C-4D8B-B6F0-1768517459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457200" y="274638"/>
            <a:ext cx="8229600" cy="715962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7209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8382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5257800" cy="365125"/>
          </a:xfrm>
        </p:spPr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1000" y="6356350"/>
            <a:ext cx="685800" cy="365125"/>
          </a:xfrm>
        </p:spPr>
        <p:txBody>
          <a:bodyPr/>
          <a:lstStyle/>
          <a:p>
            <a:fld id="{ECE31B81-7C2C-4D8B-B6F0-1768517459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32466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914400" cy="365125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6/4/2011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356350"/>
            <a:ext cx="4495800" cy="365125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McLab Tutorial,  Laurie Hendren, Rahul Garg and Nurudeen Lameed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67600" y="6356350"/>
            <a:ext cx="1219200" cy="365125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Frontend-</a:t>
            </a:r>
            <a:fld id="{ECE31B81-7C2C-4D8B-B6F0-1768517459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7074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rgbClr val="002060"/>
          </a:solidFill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05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838200" cy="365125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6/4/2011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4953000" cy="365125"/>
          </a:xfrm>
        </p:spPr>
        <p:txBody>
          <a:bodyPr/>
          <a:lstStyle/>
          <a:p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McLab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Tutorial,  Laurie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Hendren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,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Rahul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Garg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and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Nurudeen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Lameed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ECE31B81-7C2C-4D8B-B6F0-1768517459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91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143000" cy="365125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6/4/2011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56350"/>
            <a:ext cx="4953000" cy="365125"/>
          </a:xfrm>
        </p:spPr>
        <p:txBody>
          <a:bodyPr/>
          <a:lstStyle/>
          <a:p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McLab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Tutorial,  Laurie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Hendren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,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Rahul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Garg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and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Nurudeen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Lameed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6356350"/>
            <a:ext cx="990600" cy="365125"/>
          </a:xfrm>
        </p:spPr>
        <p:txBody>
          <a:bodyPr/>
          <a:lstStyle/>
          <a:p>
            <a:fld id="{ECE31B81-7C2C-4D8B-B6F0-1768517459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61380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143000"/>
            <a:ext cx="4038600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990600" cy="365125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6/4/2011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81200" y="6356350"/>
            <a:ext cx="4724400" cy="365125"/>
          </a:xfrm>
        </p:spPr>
        <p:txBody>
          <a:bodyPr/>
          <a:lstStyle/>
          <a:p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McLab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Tutorial,  Laurie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Hendren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,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Rahul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Garg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and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Nurudeen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Lameed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ECE31B81-7C2C-4D8B-B6F0-1768517459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228600"/>
            <a:ext cx="8229600" cy="609600"/>
          </a:xfrm>
          <a:solidFill>
            <a:srgbClr val="002060"/>
          </a:solidFill>
        </p:spPr>
        <p:txBody>
          <a:bodyPr>
            <a:normAutofit/>
          </a:bodyPr>
          <a:lstStyle>
            <a:lvl1pPr algn="ctr">
              <a:buNone/>
              <a:defRPr sz="36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xmlns="" val="2480704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5232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54994"/>
            <a:ext cx="4040188" cy="4271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1523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54994"/>
            <a:ext cx="4041775" cy="4271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990600" cy="365125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6/4/2011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133600" y="6356350"/>
            <a:ext cx="4724400" cy="365125"/>
          </a:xfrm>
        </p:spPr>
        <p:txBody>
          <a:bodyPr/>
          <a:lstStyle/>
          <a:p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McLab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Tutorial,  Laurie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Hendren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,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Rahul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Garg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and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Nurudeen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Lameed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05800" y="6356350"/>
            <a:ext cx="381000" cy="365125"/>
          </a:xfrm>
        </p:spPr>
        <p:txBody>
          <a:bodyPr/>
          <a:lstStyle/>
          <a:p>
            <a:fld id="{ECE31B81-7C2C-4D8B-B6F0-1768517459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52400"/>
            <a:ext cx="8229600" cy="715962"/>
          </a:xfrm>
          <a:solidFill>
            <a:srgbClr val="002060"/>
          </a:solidFill>
        </p:spPr>
        <p:txBody>
          <a:bodyPr/>
          <a:lstStyle>
            <a:lvl1pPr algn="ctr">
              <a:buNone/>
              <a:defRPr sz="3600">
                <a:solidFill>
                  <a:schemeClr val="bg1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 Click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xmlns="" val="20374029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838200" cy="365125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6/4/2011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5257800" cy="365125"/>
          </a:xfrm>
        </p:spPr>
        <p:txBody>
          <a:bodyPr/>
          <a:lstStyle/>
          <a:p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McLab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Tutorial,  Laurie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Hendren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,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Rahul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Garg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and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Nurudeen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Lameed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ECE31B81-7C2C-4D8B-B6F0-1768517459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04800" y="152400"/>
            <a:ext cx="8610600" cy="609600"/>
          </a:xfrm>
          <a:solidFill>
            <a:srgbClr val="002060"/>
          </a:solidFill>
        </p:spPr>
        <p:txBody>
          <a:bodyPr>
            <a:normAutofit/>
          </a:bodyPr>
          <a:lstStyle>
            <a:lvl1pPr algn="ctr">
              <a:buNone/>
              <a:defRPr sz="36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832229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914400" cy="365125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6/4/2011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5867400" cy="365125"/>
          </a:xfrm>
        </p:spPr>
        <p:txBody>
          <a:bodyPr/>
          <a:lstStyle/>
          <a:p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McLab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Tutorial,  Laurie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Hendren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,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Rahul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Garg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and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Nurudeen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Lameed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CE31B81-7C2C-4D8B-B6F0-1768517459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59555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66800" cy="365125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6/4/2011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9800" y="6356350"/>
            <a:ext cx="4953000" cy="365125"/>
          </a:xfrm>
        </p:spPr>
        <p:txBody>
          <a:bodyPr/>
          <a:lstStyle/>
          <a:p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McLab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Tutorial,  Laurie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Hendren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,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Rahul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Garg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and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Nurudeen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Lameed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48600" y="6356350"/>
            <a:ext cx="838200" cy="365125"/>
          </a:xfrm>
        </p:spPr>
        <p:txBody>
          <a:bodyPr/>
          <a:lstStyle/>
          <a:p>
            <a:fld id="{ECE31B81-7C2C-4D8B-B6F0-1768517459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316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rgbClr val="002060"/>
          </a:solidFill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05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8382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4953000" cy="365125"/>
          </a:xfrm>
        </p:spPr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67600" y="6356350"/>
            <a:ext cx="1219200" cy="365125"/>
          </a:xfrm>
        </p:spPr>
        <p:txBody>
          <a:bodyPr/>
          <a:lstStyle/>
          <a:p>
            <a:r>
              <a:rPr lang="en-US" dirty="0" smtClean="0"/>
              <a:t> Frontend- </a:t>
            </a:r>
            <a:fld id="{ECE31B81-7C2C-4D8B-B6F0-1768517459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20173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990600" cy="365125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6/4/2011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356350"/>
            <a:ext cx="4953000" cy="365125"/>
          </a:xfrm>
        </p:spPr>
        <p:txBody>
          <a:bodyPr/>
          <a:lstStyle/>
          <a:p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McLab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Tutorial,  Laurie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Hendren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,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Rahul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Garg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and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Nurudeen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Lameed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CE31B81-7C2C-4D8B-B6F0-1768517459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3392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8229600" cy="4983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838200" cy="365125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6/4/2011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5181600" cy="365125"/>
          </a:xfrm>
        </p:spPr>
        <p:txBody>
          <a:bodyPr/>
          <a:lstStyle/>
          <a:p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McLab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Tutorial,  Laurie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Hendren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,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Rahul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Garg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and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Nurudeen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Lameed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356350"/>
            <a:ext cx="381000" cy="365125"/>
          </a:xfrm>
        </p:spPr>
        <p:txBody>
          <a:bodyPr/>
          <a:lstStyle/>
          <a:p>
            <a:fld id="{ECE31B81-7C2C-4D8B-B6F0-1768517459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457200" y="274638"/>
            <a:ext cx="8229600" cy="715962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algn="ctr">
              <a:spcBef>
                <a:spcPct val="0"/>
              </a:spcBef>
              <a:defRPr/>
            </a:pPr>
            <a:r>
              <a:rPr lang="en-US" dirty="0" smtClean="0">
                <a:solidFill>
                  <a:prstClr val="white"/>
                </a:solidFill>
              </a:rPr>
              <a:t>Click to edit Master title style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97889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838200" cy="365125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6/4/2011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5257800" cy="365125"/>
          </a:xfrm>
        </p:spPr>
        <p:txBody>
          <a:bodyPr/>
          <a:lstStyle/>
          <a:p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McLab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Tutorial,  Laurie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Hendren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,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Rahul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Garg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and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Nurudeen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Lameed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1000" y="6356350"/>
            <a:ext cx="685800" cy="365125"/>
          </a:xfrm>
        </p:spPr>
        <p:txBody>
          <a:bodyPr/>
          <a:lstStyle/>
          <a:p>
            <a:fld id="{ECE31B81-7C2C-4D8B-B6F0-1768517459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0987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905E6-ECDB-41FD-8190-36E0AB411526}" type="datetimeFigureOut">
              <a:rPr lang="en-CA" smtClean="0"/>
              <a:pPr/>
              <a:t>04/06/2011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4C19E-542A-496D-B97E-77CE1C5CC7B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6615022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905E6-ECDB-41FD-8190-36E0AB411526}" type="datetimeFigureOut">
              <a:rPr lang="en-CA" smtClean="0"/>
              <a:pPr/>
              <a:t>04/06/2011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4C19E-542A-496D-B97E-77CE1C5CC7B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6521188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905E6-ECDB-41FD-8190-36E0AB411526}" type="datetimeFigureOut">
              <a:rPr lang="en-CA" smtClean="0"/>
              <a:pPr/>
              <a:t>04/06/2011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4C19E-542A-496D-B97E-77CE1C5CC7B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9166290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905E6-ECDB-41FD-8190-36E0AB411526}" type="datetimeFigureOut">
              <a:rPr lang="en-CA" smtClean="0"/>
              <a:pPr/>
              <a:t>04/06/2011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4C19E-542A-496D-B97E-77CE1C5CC7B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8544693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905E6-ECDB-41FD-8190-36E0AB411526}" type="datetimeFigureOut">
              <a:rPr lang="en-CA" smtClean="0"/>
              <a:pPr/>
              <a:t>04/06/2011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4C19E-542A-496D-B97E-77CE1C5CC7B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8657673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905E6-ECDB-41FD-8190-36E0AB411526}" type="datetimeFigureOut">
              <a:rPr lang="en-CA" smtClean="0"/>
              <a:pPr/>
              <a:t>04/06/2011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4C19E-542A-496D-B97E-77CE1C5CC7B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7118161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905E6-ECDB-41FD-8190-36E0AB411526}" type="datetimeFigureOut">
              <a:rPr lang="en-CA" smtClean="0"/>
              <a:pPr/>
              <a:t>04/06/2011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4C19E-542A-496D-B97E-77CE1C5CC7B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565284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1430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56350"/>
            <a:ext cx="4953000" cy="365125"/>
          </a:xfrm>
        </p:spPr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6356350"/>
            <a:ext cx="990600" cy="365125"/>
          </a:xfrm>
        </p:spPr>
        <p:txBody>
          <a:bodyPr/>
          <a:lstStyle/>
          <a:p>
            <a:fld id="{ECE31B81-7C2C-4D8B-B6F0-1768517459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0480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905E6-ECDB-41FD-8190-36E0AB411526}" type="datetimeFigureOut">
              <a:rPr lang="en-CA" smtClean="0"/>
              <a:pPr/>
              <a:t>04/06/2011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4C19E-542A-496D-B97E-77CE1C5CC7B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7475271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905E6-ECDB-41FD-8190-36E0AB411526}" type="datetimeFigureOut">
              <a:rPr lang="en-CA" smtClean="0"/>
              <a:pPr/>
              <a:t>04/06/2011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4C19E-542A-496D-B97E-77CE1C5CC7B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1279433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905E6-ECDB-41FD-8190-36E0AB411526}" type="datetimeFigureOut">
              <a:rPr lang="en-CA" smtClean="0"/>
              <a:pPr/>
              <a:t>04/06/2011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4C19E-542A-496D-B97E-77CE1C5CC7B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80757862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905E6-ECDB-41FD-8190-36E0AB411526}" type="datetimeFigureOut">
              <a:rPr lang="en-CA" smtClean="0"/>
              <a:pPr/>
              <a:t>04/06/2011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4C19E-542A-496D-B97E-77CE1C5CC7B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107159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143000"/>
            <a:ext cx="4038600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9906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81200" y="6356350"/>
            <a:ext cx="4724400" cy="365125"/>
          </a:xfrm>
        </p:spPr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ECE31B81-7C2C-4D8B-B6F0-1768517459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228600"/>
            <a:ext cx="8229600" cy="609600"/>
          </a:xfrm>
          <a:solidFill>
            <a:srgbClr val="002060"/>
          </a:solidFill>
        </p:spPr>
        <p:txBody>
          <a:bodyPr>
            <a:normAutofit/>
          </a:bodyPr>
          <a:lstStyle>
            <a:lvl1pPr algn="ctr">
              <a:buNone/>
              <a:defRPr sz="36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xmlns="" val="854182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5232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54994"/>
            <a:ext cx="4040188" cy="4271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1523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54994"/>
            <a:ext cx="4041775" cy="4271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9906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133600" y="6356350"/>
            <a:ext cx="4724400" cy="365125"/>
          </a:xfrm>
        </p:spPr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05800" y="6356350"/>
            <a:ext cx="381000" cy="365125"/>
          </a:xfrm>
        </p:spPr>
        <p:txBody>
          <a:bodyPr/>
          <a:lstStyle/>
          <a:p>
            <a:fld id="{ECE31B81-7C2C-4D8B-B6F0-1768517459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52400"/>
            <a:ext cx="8229600" cy="715962"/>
          </a:xfrm>
          <a:solidFill>
            <a:srgbClr val="002060"/>
          </a:solidFill>
        </p:spPr>
        <p:txBody>
          <a:bodyPr/>
          <a:lstStyle>
            <a:lvl1pPr algn="ctr">
              <a:buNone/>
              <a:defRPr sz="3600">
                <a:solidFill>
                  <a:schemeClr val="bg1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 Click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xmlns="" val="185575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8382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5257800" cy="365125"/>
          </a:xfrm>
        </p:spPr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ECE31B81-7C2C-4D8B-B6F0-1768517459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04800" y="152400"/>
            <a:ext cx="8610600" cy="609600"/>
          </a:xfrm>
          <a:solidFill>
            <a:srgbClr val="002060"/>
          </a:solidFill>
        </p:spPr>
        <p:txBody>
          <a:bodyPr>
            <a:normAutofit/>
          </a:bodyPr>
          <a:lstStyle>
            <a:lvl1pPr algn="ctr">
              <a:buNone/>
              <a:defRPr sz="36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42654122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9144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5867400" cy="365125"/>
          </a:xfrm>
        </p:spPr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CE31B81-7C2C-4D8B-B6F0-1768517459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5853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668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9800" y="6356350"/>
            <a:ext cx="4953000" cy="365125"/>
          </a:xfrm>
        </p:spPr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48600" y="6356350"/>
            <a:ext cx="838200" cy="365125"/>
          </a:xfrm>
        </p:spPr>
        <p:txBody>
          <a:bodyPr/>
          <a:lstStyle/>
          <a:p>
            <a:fld id="{ECE31B81-7C2C-4D8B-B6F0-1768517459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4108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9906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356350"/>
            <a:ext cx="4953000" cy="365125"/>
          </a:xfrm>
        </p:spPr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CE31B81-7C2C-4D8B-B6F0-1768517459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675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7400" y="6356350"/>
            <a:ext cx="518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67600" y="6356350"/>
            <a:ext cx="1219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Frontend- </a:t>
            </a:r>
            <a:fld id="{ECE31B81-7C2C-4D8B-B6F0-1768517459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67380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6/4/2011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7400" y="6356350"/>
            <a:ext cx="518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McLab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Tutorial,  Laurie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Hendren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,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Rahul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Garg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and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Nurudeen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Lameed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31B81-7C2C-4D8B-B6F0-1768517459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4224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905E6-ECDB-41FD-8190-36E0AB411526}" type="datetimeFigureOut">
              <a:rPr lang="en-CA" smtClean="0"/>
              <a:pPr/>
              <a:t>04/06/2011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4C19E-542A-496D-B97E-77CE1C5CC7B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649635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685800"/>
            <a:ext cx="6096000" cy="1066799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chemeClr val="tx1"/>
                </a:solidFill>
              </a:rPr>
              <a:t>McLab</a:t>
            </a:r>
            <a:r>
              <a:rPr lang="en-US" b="1" dirty="0" smtClean="0">
                <a:solidFill>
                  <a:schemeClr val="tx1"/>
                </a:solidFill>
              </a:rPr>
              <a:t> Tutorial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/>
              <a:t>www.sable.mcgill.ca/mclab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3048000"/>
            <a:ext cx="6553200" cy="2057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Part 3 –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McLab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Frontend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Frontend organization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Introduction to Beaver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Introduction to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JastAdd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2008187"/>
            <a:ext cx="2084387" cy="207962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6/4/2011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6356350"/>
            <a:ext cx="1005840" cy="365125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Frontend-</a:t>
            </a:r>
            <a:fld id="{ECE31B81-7C2C-4D8B-B6F0-1768517459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209800" y="6356350"/>
            <a:ext cx="5638800" cy="365125"/>
          </a:xfrm>
        </p:spPr>
        <p:txBody>
          <a:bodyPr/>
          <a:lstStyle/>
          <a:p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McLab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Tutorial,  Laurie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Hendren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,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Rahul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Garg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and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Nurudeen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Lameed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7112000"/>
            <a:ext cx="91440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CA" smtClean="0">
                <a:solidFill>
                  <a:prstClr val="black"/>
                </a:solidFill>
              </a:rPr>
              <a:t>TexPoint fonts used in EMF. </a:t>
            </a:r>
          </a:p>
          <a:p>
            <a:r>
              <a:rPr lang="en-CA" smtClean="0">
                <a:solidFill>
                  <a:prstClr val="black"/>
                </a:solidFill>
              </a:rPr>
              <a:t>Read the TexPoint manual before you delete this box.: </a:t>
            </a:r>
            <a:r>
              <a:rPr lang="en-CA" smtClean="0">
                <a:solidFill>
                  <a:prstClr val="black"/>
                </a:solidFill>
                <a:latin typeface="TIMES-ROMAN"/>
              </a:rPr>
              <a:t>A</a:t>
            </a:r>
            <a:r>
              <a:rPr lang="en-CA" smtClean="0">
                <a:solidFill>
                  <a:prstClr val="black"/>
                </a:solidFill>
                <a:latin typeface="TIMES-BOLD"/>
              </a:rPr>
              <a:t>A</a:t>
            </a:r>
            <a:r>
              <a:rPr lang="en-CA" smtClean="0">
                <a:solidFill>
                  <a:prstClr val="black"/>
                </a:solidFill>
                <a:latin typeface="CMSY10ORIG"/>
              </a:rPr>
              <a:t>A</a:t>
            </a:r>
            <a:r>
              <a:rPr lang="en-CA" smtClean="0">
                <a:solidFill>
                  <a:prstClr val="black"/>
                </a:solidFill>
                <a:latin typeface="CMR5"/>
              </a:rPr>
              <a:t>A</a:t>
            </a:r>
            <a:r>
              <a:rPr lang="en-CA" smtClean="0">
                <a:solidFill>
                  <a:prstClr val="black"/>
                </a:solidFill>
                <a:latin typeface="CMR12"/>
              </a:rPr>
              <a:t>A</a:t>
            </a:r>
            <a:r>
              <a:rPr lang="en-CA" smtClean="0">
                <a:solidFill>
                  <a:prstClr val="black"/>
                </a:solidFill>
                <a:latin typeface="CMR8"/>
              </a:rPr>
              <a:t>A</a:t>
            </a:r>
            <a:r>
              <a:rPr lang="en-CA" smtClean="0">
                <a:solidFill>
                  <a:prstClr val="black"/>
                </a:solidFill>
                <a:latin typeface="CMBX12"/>
              </a:rPr>
              <a:t>A</a:t>
            </a:r>
            <a:r>
              <a:rPr lang="en-CA" smtClean="0">
                <a:solidFill>
                  <a:prstClr val="black"/>
                </a:solidFill>
                <a:latin typeface="CMBSY10"/>
              </a:rPr>
              <a:t>A</a:t>
            </a:r>
            <a:r>
              <a:rPr lang="en-CA" smtClean="0">
                <a:solidFill>
                  <a:prstClr val="black"/>
                </a:solidFill>
                <a:latin typeface="CMR9"/>
              </a:rPr>
              <a:t>A</a:t>
            </a:r>
            <a:r>
              <a:rPr lang="en-CA" smtClean="0">
                <a:solidFill>
                  <a:prstClr val="black"/>
                </a:solidFill>
                <a:latin typeface="CMTT10"/>
              </a:rPr>
              <a:t>A</a:t>
            </a:r>
            <a:r>
              <a:rPr lang="en-CA" smtClean="0">
                <a:solidFill>
                  <a:prstClr val="black"/>
                </a:solidFill>
                <a:latin typeface="CMR7"/>
              </a:rPr>
              <a:t>A</a:t>
            </a:r>
            <a:endParaRPr lang="en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3362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Beaver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Beaver is a LALR parser generator</a:t>
            </a:r>
          </a:p>
          <a:p>
            <a:r>
              <a:rPr lang="en-CA" dirty="0" smtClean="0"/>
              <a:t>Familiar syntax (EBNF based)</a:t>
            </a:r>
          </a:p>
          <a:p>
            <a:r>
              <a:rPr lang="en-CA" dirty="0" smtClean="0"/>
              <a:t>Allows embedding of Java code for semantic actions</a:t>
            </a:r>
          </a:p>
          <a:p>
            <a:r>
              <a:rPr lang="en-CA" dirty="0" smtClean="0"/>
              <a:t>Usage in </a:t>
            </a:r>
            <a:r>
              <a:rPr lang="en-CA" dirty="0" err="1" smtClean="0"/>
              <a:t>Natlab</a:t>
            </a:r>
            <a:r>
              <a:rPr lang="en-CA" dirty="0" smtClean="0"/>
              <a:t>: Simply generate appropriate AST node as semantic action</a:t>
            </a:r>
          </a:p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Frontend-</a:t>
            </a:r>
            <a:fld id="{ECE31B81-7C2C-4D8B-B6F0-1768517459B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6448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Beaver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r>
              <a:rPr lang="en-CA" dirty="0" err="1" smtClean="0"/>
              <a:t>Stmt</a:t>
            </a:r>
            <a:r>
              <a:rPr lang="en-CA" dirty="0" smtClean="0"/>
              <a:t> </a:t>
            </a:r>
            <a:r>
              <a:rPr lang="en-CA" dirty="0" err="1" smtClean="0"/>
              <a:t>stmt</a:t>
            </a:r>
            <a:r>
              <a:rPr lang="en-CA" dirty="0" smtClean="0"/>
              <a:t> =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err="1" smtClean="0"/>
              <a:t>expr.e</a:t>
            </a:r>
            <a:r>
              <a:rPr lang="en-CA" dirty="0" smtClean="0"/>
              <a:t> {: return new </a:t>
            </a:r>
            <a:r>
              <a:rPr lang="en-CA" dirty="0" err="1" smtClean="0"/>
              <a:t>ExprStmt</a:t>
            </a:r>
            <a:r>
              <a:rPr lang="en-CA" dirty="0" smtClean="0"/>
              <a:t>(e); :}</a:t>
            </a:r>
          </a:p>
          <a:p>
            <a:pPr marL="0" indent="0">
              <a:buNone/>
            </a:pPr>
            <a:r>
              <a:rPr lang="en-CA" dirty="0" smtClean="0"/>
              <a:t>|	BREAK {: return new </a:t>
            </a:r>
            <a:r>
              <a:rPr lang="en-CA" dirty="0" err="1" smtClean="0"/>
              <a:t>BreakStmt</a:t>
            </a:r>
            <a:r>
              <a:rPr lang="en-CA" dirty="0" smtClean="0"/>
              <a:t>(); :}</a:t>
            </a:r>
          </a:p>
          <a:p>
            <a:pPr marL="0" indent="0">
              <a:buNone/>
            </a:pPr>
            <a:r>
              <a:rPr lang="en-CA" dirty="0" smtClean="0"/>
              <a:t>|	FOR   </a:t>
            </a:r>
            <a:r>
              <a:rPr lang="en-CA" dirty="0" err="1" smtClean="0"/>
              <a:t>for_assign.a</a:t>
            </a:r>
            <a:r>
              <a:rPr lang="en-CA" dirty="0" smtClean="0"/>
              <a:t>  </a:t>
            </a:r>
            <a:r>
              <a:rPr lang="en-CA" dirty="0" err="1" smtClean="0"/>
              <a:t>stmt_seq.s</a:t>
            </a:r>
            <a:r>
              <a:rPr lang="en-CA" dirty="0" smtClean="0"/>
              <a:t> END 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		{: return new </a:t>
            </a:r>
            <a:r>
              <a:rPr lang="en-CA" dirty="0" err="1" smtClean="0"/>
              <a:t>ForStmt</a:t>
            </a:r>
            <a:r>
              <a:rPr lang="en-CA" dirty="0" smtClean="0"/>
              <a:t>(</a:t>
            </a:r>
            <a:r>
              <a:rPr lang="en-CA" dirty="0" err="1" smtClean="0"/>
              <a:t>a,s</a:t>
            </a:r>
            <a:r>
              <a:rPr lang="en-CA" dirty="0" smtClean="0"/>
              <a:t>); :} 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Frontend-</a:t>
            </a:r>
            <a:fld id="{ECE31B81-7C2C-4D8B-B6F0-1768517459BF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81893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Beaver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r>
              <a:rPr lang="en-CA" dirty="0" err="1" smtClean="0">
                <a:solidFill>
                  <a:srgbClr val="0070C0"/>
                </a:solidFill>
              </a:rPr>
              <a:t>Stmt</a:t>
            </a:r>
            <a:r>
              <a:rPr lang="en-CA" dirty="0" smtClean="0"/>
              <a:t> </a:t>
            </a:r>
            <a:r>
              <a:rPr lang="en-CA" dirty="0" err="1" smtClean="0"/>
              <a:t>stmt</a:t>
            </a:r>
            <a:r>
              <a:rPr lang="en-CA" dirty="0" smtClean="0"/>
              <a:t> =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err="1" smtClean="0"/>
              <a:t>expr.e</a:t>
            </a:r>
            <a:r>
              <a:rPr lang="en-CA" dirty="0" smtClean="0"/>
              <a:t> {: return new </a:t>
            </a:r>
            <a:r>
              <a:rPr lang="en-CA" dirty="0" err="1" smtClean="0"/>
              <a:t>ExprStmt</a:t>
            </a:r>
            <a:r>
              <a:rPr lang="en-CA" dirty="0" smtClean="0"/>
              <a:t>(e); :}</a:t>
            </a:r>
          </a:p>
          <a:p>
            <a:pPr marL="0" indent="0">
              <a:buNone/>
            </a:pPr>
            <a:r>
              <a:rPr lang="en-CA" dirty="0" smtClean="0"/>
              <a:t>|	BREAK {: return new </a:t>
            </a:r>
            <a:r>
              <a:rPr lang="en-CA" dirty="0" err="1" smtClean="0"/>
              <a:t>BreakStmt</a:t>
            </a:r>
            <a:r>
              <a:rPr lang="en-CA" dirty="0" smtClean="0"/>
              <a:t>(); :}</a:t>
            </a:r>
          </a:p>
          <a:p>
            <a:pPr marL="0" indent="0">
              <a:buNone/>
            </a:pPr>
            <a:r>
              <a:rPr lang="en-CA" dirty="0" smtClean="0"/>
              <a:t>|	FOR   </a:t>
            </a:r>
            <a:r>
              <a:rPr lang="en-CA" dirty="0" err="1" smtClean="0"/>
              <a:t>for_assign.a</a:t>
            </a:r>
            <a:r>
              <a:rPr lang="en-CA" dirty="0" smtClean="0"/>
              <a:t>  </a:t>
            </a:r>
            <a:r>
              <a:rPr lang="en-CA" dirty="0" err="1" smtClean="0"/>
              <a:t>stmt_seq.s</a:t>
            </a:r>
            <a:r>
              <a:rPr lang="en-CA" dirty="0" smtClean="0"/>
              <a:t> END 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		{: return new </a:t>
            </a:r>
            <a:r>
              <a:rPr lang="en-CA" dirty="0" err="1" smtClean="0"/>
              <a:t>ForStmt</a:t>
            </a:r>
            <a:r>
              <a:rPr lang="en-CA" dirty="0" smtClean="0"/>
              <a:t>(</a:t>
            </a:r>
            <a:r>
              <a:rPr lang="en-CA" dirty="0" err="1" smtClean="0"/>
              <a:t>a,s</a:t>
            </a:r>
            <a:r>
              <a:rPr lang="en-CA" dirty="0" smtClean="0"/>
              <a:t>); :} 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Frontend-</a:t>
            </a:r>
            <a:fld id="{ECE31B81-7C2C-4D8B-B6F0-1768517459BF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762000" y="1295400"/>
            <a:ext cx="1066800" cy="45720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Java type</a:t>
            </a:r>
          </a:p>
          <a:p>
            <a:pPr algn="ctr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3253643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Beaver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r>
              <a:rPr lang="en-CA" dirty="0" err="1" smtClean="0"/>
              <a:t>Stmt</a:t>
            </a:r>
            <a:r>
              <a:rPr lang="en-CA" dirty="0" smtClean="0"/>
              <a:t> </a:t>
            </a:r>
            <a:r>
              <a:rPr lang="en-CA" dirty="0" err="1" smtClean="0">
                <a:solidFill>
                  <a:srgbClr val="0070C0"/>
                </a:solidFill>
              </a:rPr>
              <a:t>stmt</a:t>
            </a:r>
            <a:r>
              <a:rPr lang="en-CA" dirty="0" smtClean="0"/>
              <a:t> =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err="1" smtClean="0"/>
              <a:t>expr.e</a:t>
            </a:r>
            <a:r>
              <a:rPr lang="en-CA" dirty="0" smtClean="0"/>
              <a:t> {: return new </a:t>
            </a:r>
            <a:r>
              <a:rPr lang="en-CA" dirty="0" err="1" smtClean="0"/>
              <a:t>ExprStmt</a:t>
            </a:r>
            <a:r>
              <a:rPr lang="en-CA" dirty="0" smtClean="0"/>
              <a:t>(e); :}</a:t>
            </a:r>
          </a:p>
          <a:p>
            <a:pPr marL="0" indent="0">
              <a:buNone/>
            </a:pPr>
            <a:r>
              <a:rPr lang="en-CA" dirty="0" smtClean="0"/>
              <a:t>|	BREAK {: return new </a:t>
            </a:r>
            <a:r>
              <a:rPr lang="en-CA" dirty="0" err="1" smtClean="0"/>
              <a:t>BreakStmt</a:t>
            </a:r>
            <a:r>
              <a:rPr lang="en-CA" dirty="0" smtClean="0"/>
              <a:t>(); :}</a:t>
            </a:r>
          </a:p>
          <a:p>
            <a:pPr marL="0" indent="0">
              <a:buNone/>
            </a:pPr>
            <a:r>
              <a:rPr lang="en-CA" dirty="0" smtClean="0"/>
              <a:t>|	FOR   </a:t>
            </a:r>
            <a:r>
              <a:rPr lang="en-CA" dirty="0" err="1" smtClean="0"/>
              <a:t>for_assign.a</a:t>
            </a:r>
            <a:r>
              <a:rPr lang="en-CA" dirty="0" smtClean="0"/>
              <a:t>  </a:t>
            </a:r>
            <a:r>
              <a:rPr lang="en-CA" dirty="0" err="1" smtClean="0"/>
              <a:t>stmt_seq.s</a:t>
            </a:r>
            <a:r>
              <a:rPr lang="en-CA" dirty="0" smtClean="0"/>
              <a:t> END 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		{: return new </a:t>
            </a:r>
            <a:r>
              <a:rPr lang="en-CA" dirty="0" err="1" smtClean="0"/>
              <a:t>ForStmt</a:t>
            </a:r>
            <a:r>
              <a:rPr lang="en-CA" dirty="0" smtClean="0"/>
              <a:t>(</a:t>
            </a:r>
            <a:r>
              <a:rPr lang="en-CA" dirty="0" err="1" smtClean="0"/>
              <a:t>a,s</a:t>
            </a:r>
            <a:r>
              <a:rPr lang="en-CA" dirty="0" smtClean="0"/>
              <a:t>); :} 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90604" y="6356350"/>
            <a:ext cx="1219200" cy="365125"/>
          </a:xfrm>
        </p:spPr>
        <p:txBody>
          <a:bodyPr/>
          <a:lstStyle/>
          <a:p>
            <a:r>
              <a:rPr lang="en-US" dirty="0" smtClean="0"/>
              <a:t>Frontend-</a:t>
            </a:r>
            <a:fld id="{ECE31B81-7C2C-4D8B-B6F0-1768517459BF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990600" y="1295400"/>
            <a:ext cx="2971800" cy="45720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000" dirty="0" smtClean="0"/>
              <a:t>Node name in grammar</a:t>
            </a:r>
          </a:p>
          <a:p>
            <a:pPr algn="ctr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2912966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Beaver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r>
              <a:rPr lang="en-CA" dirty="0" err="1" smtClean="0"/>
              <a:t>Stmt</a:t>
            </a:r>
            <a:r>
              <a:rPr lang="en-CA" dirty="0" smtClean="0"/>
              <a:t> </a:t>
            </a:r>
            <a:r>
              <a:rPr lang="en-CA" dirty="0" err="1" smtClean="0"/>
              <a:t>stmt</a:t>
            </a:r>
            <a:r>
              <a:rPr lang="en-CA" dirty="0" smtClean="0"/>
              <a:t> =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err="1" smtClean="0"/>
              <a:t>expr.</a:t>
            </a:r>
            <a:r>
              <a:rPr lang="en-CA" dirty="0" err="1" smtClean="0">
                <a:solidFill>
                  <a:srgbClr val="0070C0"/>
                </a:solidFill>
              </a:rPr>
              <a:t>e</a:t>
            </a:r>
            <a:r>
              <a:rPr lang="en-CA" dirty="0" smtClean="0"/>
              <a:t> {: return new </a:t>
            </a:r>
            <a:r>
              <a:rPr lang="en-CA" dirty="0" err="1" smtClean="0"/>
              <a:t>ExprStmt</a:t>
            </a:r>
            <a:r>
              <a:rPr lang="en-CA" dirty="0" smtClean="0"/>
              <a:t>(e); :}</a:t>
            </a:r>
          </a:p>
          <a:p>
            <a:pPr marL="0" indent="0">
              <a:buNone/>
            </a:pPr>
            <a:r>
              <a:rPr lang="en-CA" dirty="0" smtClean="0"/>
              <a:t>|	BREAK {: return new </a:t>
            </a:r>
            <a:r>
              <a:rPr lang="en-CA" dirty="0" err="1" smtClean="0"/>
              <a:t>BreakStmt</a:t>
            </a:r>
            <a:r>
              <a:rPr lang="en-CA" dirty="0" smtClean="0"/>
              <a:t>(); :}</a:t>
            </a:r>
          </a:p>
          <a:p>
            <a:pPr marL="0" indent="0">
              <a:buNone/>
            </a:pPr>
            <a:r>
              <a:rPr lang="en-CA" dirty="0" smtClean="0"/>
              <a:t>|	FOR   </a:t>
            </a:r>
            <a:r>
              <a:rPr lang="en-CA" dirty="0" err="1" smtClean="0"/>
              <a:t>for_assign.a</a:t>
            </a:r>
            <a:r>
              <a:rPr lang="en-CA" dirty="0" smtClean="0"/>
              <a:t>  </a:t>
            </a:r>
            <a:r>
              <a:rPr lang="en-CA" dirty="0" err="1" smtClean="0"/>
              <a:t>stmt_seq.s</a:t>
            </a:r>
            <a:r>
              <a:rPr lang="en-CA" dirty="0" smtClean="0"/>
              <a:t> END 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		{: return new </a:t>
            </a:r>
            <a:r>
              <a:rPr lang="en-CA" dirty="0" err="1" smtClean="0"/>
              <a:t>ForStmt</a:t>
            </a:r>
            <a:r>
              <a:rPr lang="en-CA" dirty="0" smtClean="0"/>
              <a:t>(</a:t>
            </a:r>
            <a:r>
              <a:rPr lang="en-CA" dirty="0" err="1" smtClean="0"/>
              <a:t>a,s</a:t>
            </a:r>
            <a:r>
              <a:rPr lang="en-CA" dirty="0" smtClean="0"/>
              <a:t>); :} 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Frontend-</a:t>
            </a:r>
            <a:fld id="{ECE31B81-7C2C-4D8B-B6F0-1768517459BF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>
            <a:off x="1600200" y="1981200"/>
            <a:ext cx="2590800" cy="451262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Identifier for node</a:t>
            </a:r>
          </a:p>
          <a:p>
            <a:pPr algn="ctr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1191815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Beaver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r>
              <a:rPr lang="en-CA" dirty="0" err="1" smtClean="0"/>
              <a:t>Stmt</a:t>
            </a:r>
            <a:r>
              <a:rPr lang="en-CA" dirty="0" smtClean="0"/>
              <a:t> </a:t>
            </a:r>
            <a:r>
              <a:rPr lang="en-CA" dirty="0" err="1" smtClean="0"/>
              <a:t>stmt</a:t>
            </a:r>
            <a:r>
              <a:rPr lang="en-CA" dirty="0" smtClean="0"/>
              <a:t> =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err="1" smtClean="0"/>
              <a:t>expr.e</a:t>
            </a:r>
            <a:r>
              <a:rPr lang="en-CA" dirty="0" smtClean="0"/>
              <a:t> {: </a:t>
            </a:r>
            <a:r>
              <a:rPr lang="en-CA" dirty="0" smtClean="0">
                <a:solidFill>
                  <a:srgbClr val="0070C0"/>
                </a:solidFill>
              </a:rPr>
              <a:t>return new </a:t>
            </a:r>
            <a:r>
              <a:rPr lang="en-CA" dirty="0" err="1" smtClean="0">
                <a:solidFill>
                  <a:srgbClr val="0070C0"/>
                </a:solidFill>
              </a:rPr>
              <a:t>ExprStmt</a:t>
            </a:r>
            <a:r>
              <a:rPr lang="en-CA" dirty="0" smtClean="0">
                <a:solidFill>
                  <a:srgbClr val="0070C0"/>
                </a:solidFill>
              </a:rPr>
              <a:t>(e); </a:t>
            </a:r>
            <a:r>
              <a:rPr lang="en-CA" dirty="0" smtClean="0"/>
              <a:t>:}</a:t>
            </a:r>
          </a:p>
          <a:p>
            <a:pPr marL="0" indent="0">
              <a:buNone/>
            </a:pPr>
            <a:r>
              <a:rPr lang="en-CA" dirty="0" smtClean="0"/>
              <a:t>|	BREAK {: return new </a:t>
            </a:r>
            <a:r>
              <a:rPr lang="en-CA" dirty="0" err="1" smtClean="0"/>
              <a:t>BreakStmt</a:t>
            </a:r>
            <a:r>
              <a:rPr lang="en-CA" dirty="0" smtClean="0"/>
              <a:t>(); :}</a:t>
            </a:r>
          </a:p>
          <a:p>
            <a:pPr marL="0" indent="0">
              <a:buNone/>
            </a:pPr>
            <a:r>
              <a:rPr lang="en-CA" dirty="0" smtClean="0"/>
              <a:t>|	FOR   </a:t>
            </a:r>
            <a:r>
              <a:rPr lang="en-CA" dirty="0" err="1" smtClean="0"/>
              <a:t>for_assign.a</a:t>
            </a:r>
            <a:r>
              <a:rPr lang="en-CA" dirty="0" smtClean="0"/>
              <a:t>  </a:t>
            </a:r>
            <a:r>
              <a:rPr lang="en-CA" dirty="0" err="1" smtClean="0"/>
              <a:t>stmt_seq.s</a:t>
            </a:r>
            <a:r>
              <a:rPr lang="en-CA" dirty="0" smtClean="0"/>
              <a:t> END 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		{: return new </a:t>
            </a:r>
            <a:r>
              <a:rPr lang="en-CA" dirty="0" err="1" smtClean="0"/>
              <a:t>ForStmt</a:t>
            </a:r>
            <a:r>
              <a:rPr lang="en-CA" dirty="0" smtClean="0"/>
              <a:t>(</a:t>
            </a:r>
            <a:r>
              <a:rPr lang="en-CA" dirty="0" err="1" smtClean="0"/>
              <a:t>a,s</a:t>
            </a:r>
            <a:r>
              <a:rPr lang="en-CA" dirty="0" smtClean="0"/>
              <a:t>); :} 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Frontend-</a:t>
            </a:r>
            <a:fld id="{ECE31B81-7C2C-4D8B-B6F0-1768517459BF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3733800" y="1752600"/>
            <a:ext cx="2590800" cy="53340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Java code for semantic action</a:t>
            </a:r>
          </a:p>
        </p:txBody>
      </p:sp>
    </p:spTree>
    <p:extLst>
      <p:ext uri="{BB962C8B-B14F-4D97-AF65-F5344CB8AC3E}">
        <p14:creationId xmlns:p14="http://schemas.microsoft.com/office/powerpoint/2010/main" xmlns="" val="2364580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JastAdd</a:t>
            </a:r>
            <a:r>
              <a:rPr lang="en-CA" dirty="0" smtClean="0"/>
              <a:t>: Motivation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You have an AST</a:t>
            </a:r>
          </a:p>
          <a:p>
            <a:r>
              <a:rPr lang="en-CA" dirty="0" smtClean="0"/>
              <a:t>Each AST node type represented by a class</a:t>
            </a:r>
          </a:p>
          <a:p>
            <a:r>
              <a:rPr lang="en-CA" dirty="0" smtClean="0"/>
              <a:t>Want to compute attributes of the AST</a:t>
            </a:r>
          </a:p>
          <a:p>
            <a:pPr lvl="1"/>
            <a:r>
              <a:rPr lang="en-CA" dirty="0" smtClean="0"/>
              <a:t>Example: String representation of a node</a:t>
            </a:r>
          </a:p>
          <a:p>
            <a:r>
              <a:rPr lang="en-CA" dirty="0" smtClean="0"/>
              <a:t>Attributes might be either:</a:t>
            </a:r>
          </a:p>
          <a:p>
            <a:pPr lvl="1"/>
            <a:r>
              <a:rPr lang="en-CA" dirty="0" smtClean="0"/>
              <a:t>Inherited from parents</a:t>
            </a:r>
          </a:p>
          <a:p>
            <a:pPr lvl="1"/>
            <a:r>
              <a:rPr lang="en-CA" dirty="0" smtClean="0"/>
              <a:t>Synthesized from children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Frontend-</a:t>
            </a:r>
            <a:fld id="{ECE31B81-7C2C-4D8B-B6F0-1768517459BF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24096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JastAdd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err="1" smtClean="0"/>
              <a:t>JastAdd</a:t>
            </a:r>
            <a:r>
              <a:rPr lang="en-CA" dirty="0" smtClean="0"/>
              <a:t> is a system for specifying:</a:t>
            </a:r>
          </a:p>
          <a:p>
            <a:pPr lvl="1"/>
            <a:r>
              <a:rPr lang="en-CA" dirty="0" smtClean="0"/>
              <a:t>Each attribute computation specified as an aspect</a:t>
            </a:r>
          </a:p>
          <a:p>
            <a:pPr lvl="1"/>
            <a:r>
              <a:rPr lang="en-CA" dirty="0" smtClean="0"/>
              <a:t>Attributes can be inherited or synthesized</a:t>
            </a:r>
          </a:p>
          <a:p>
            <a:pPr lvl="1"/>
            <a:r>
              <a:rPr lang="en-CA" dirty="0" smtClean="0"/>
              <a:t>Can also rewrite trees</a:t>
            </a:r>
          </a:p>
          <a:p>
            <a:pPr lvl="1"/>
            <a:r>
              <a:rPr lang="en-CA" dirty="0" smtClean="0"/>
              <a:t>Declarative philosophy</a:t>
            </a:r>
          </a:p>
          <a:p>
            <a:pPr lvl="1"/>
            <a:r>
              <a:rPr lang="en-CA" dirty="0" smtClean="0"/>
              <a:t>Java-like syntax with added keywords</a:t>
            </a:r>
          </a:p>
          <a:p>
            <a:r>
              <a:rPr lang="en-CA" dirty="0" smtClean="0"/>
              <a:t>Generates Java code</a:t>
            </a:r>
          </a:p>
          <a:p>
            <a:r>
              <a:rPr lang="en-CA" dirty="0" smtClean="0"/>
              <a:t>Based upon “Reference attribute grammars”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Frontend-</a:t>
            </a:r>
            <a:fld id="{ECE31B81-7C2C-4D8B-B6F0-1768517459BF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76761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How does everything fit?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JastAdd</a:t>
            </a:r>
            <a:r>
              <a:rPr lang="en-CA" dirty="0" smtClean="0"/>
              <a:t> requires two types of files:</a:t>
            </a:r>
          </a:p>
          <a:p>
            <a:pPr lvl="1"/>
            <a:r>
              <a:rPr lang="en-CA" dirty="0" smtClean="0"/>
              <a:t>.</a:t>
            </a:r>
            <a:r>
              <a:rPr lang="en-CA" dirty="0" err="1" smtClean="0"/>
              <a:t>ast</a:t>
            </a:r>
            <a:r>
              <a:rPr lang="en-CA" dirty="0" smtClean="0"/>
              <a:t> file which specifies an AST grammar</a:t>
            </a:r>
          </a:p>
          <a:p>
            <a:pPr lvl="1"/>
            <a:r>
              <a:rPr lang="en-CA" dirty="0" smtClean="0"/>
              <a:t>.</a:t>
            </a:r>
            <a:r>
              <a:rPr lang="en-CA" dirty="0" err="1" smtClean="0"/>
              <a:t>jrag</a:t>
            </a:r>
            <a:r>
              <a:rPr lang="en-CA" dirty="0" smtClean="0"/>
              <a:t>/.</a:t>
            </a:r>
            <a:r>
              <a:rPr lang="en-CA" dirty="0" err="1" smtClean="0"/>
              <a:t>jadd</a:t>
            </a:r>
            <a:r>
              <a:rPr lang="en-CA" dirty="0" smtClean="0"/>
              <a:t> files which specify attribute computations</a:t>
            </a:r>
          </a:p>
          <a:p>
            <a:r>
              <a:rPr lang="en-CA" dirty="0" smtClean="0"/>
              <a:t>For each node type specified in AST grammar:</a:t>
            </a:r>
          </a:p>
          <a:p>
            <a:pPr lvl="1"/>
            <a:r>
              <a:rPr lang="en-CA" dirty="0" err="1" smtClean="0"/>
              <a:t>JastAdd</a:t>
            </a:r>
            <a:r>
              <a:rPr lang="en-CA" dirty="0" smtClean="0"/>
              <a:t> generates a class derived from </a:t>
            </a:r>
            <a:r>
              <a:rPr lang="en-CA" dirty="0" err="1" smtClean="0"/>
              <a:t>ASTNode</a:t>
            </a:r>
            <a:endParaRPr lang="en-CA" dirty="0" smtClean="0"/>
          </a:p>
          <a:p>
            <a:r>
              <a:rPr lang="en-CA" dirty="0" smtClean="0"/>
              <a:t>For each aspect:</a:t>
            </a:r>
          </a:p>
          <a:p>
            <a:pPr lvl="1"/>
            <a:r>
              <a:rPr lang="en-CA" dirty="0" smtClean="0"/>
              <a:t> </a:t>
            </a:r>
            <a:r>
              <a:rPr lang="en-CA" dirty="0" err="1" smtClean="0"/>
              <a:t>JastAdd</a:t>
            </a:r>
            <a:r>
              <a:rPr lang="en-CA" dirty="0" smtClean="0"/>
              <a:t> adds a method to the relevant node classes</a:t>
            </a:r>
          </a:p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Frontend-</a:t>
            </a:r>
            <a:fld id="{ECE31B81-7C2C-4D8B-B6F0-1768517459BF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47510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JastAdd</a:t>
            </a:r>
            <a:r>
              <a:rPr lang="en-CA" dirty="0" smtClean="0"/>
              <a:t> AST File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abstract </a:t>
            </a:r>
            <a:r>
              <a:rPr lang="en-CA" dirty="0" err="1" smtClean="0"/>
              <a:t>BinaryExpr</a:t>
            </a:r>
            <a:r>
              <a:rPr lang="en-CA" dirty="0" smtClean="0"/>
              <a:t>: </a:t>
            </a:r>
            <a:r>
              <a:rPr lang="en-CA" dirty="0" err="1" smtClean="0"/>
              <a:t>Expr</a:t>
            </a:r>
            <a:r>
              <a:rPr lang="en-CA" dirty="0" smtClean="0"/>
              <a:t> ::= 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err="1" smtClean="0"/>
              <a:t>LHS:Expr</a:t>
            </a:r>
            <a:r>
              <a:rPr lang="en-CA" dirty="0" smtClean="0"/>
              <a:t> </a:t>
            </a:r>
            <a:r>
              <a:rPr lang="en-CA" dirty="0" err="1" smtClean="0"/>
              <a:t>RHS:Expr</a:t>
            </a:r>
            <a:endParaRPr lang="en-CA" dirty="0" smtClean="0"/>
          </a:p>
          <a:p>
            <a:pPr marL="0" indent="0">
              <a:buNone/>
            </a:pPr>
            <a:r>
              <a:rPr lang="en-CA" dirty="0" err="1" smtClean="0"/>
              <a:t>PlusExpr</a:t>
            </a:r>
            <a:r>
              <a:rPr lang="en-CA" dirty="0" smtClean="0"/>
              <a:t>: </a:t>
            </a:r>
            <a:r>
              <a:rPr lang="en-CA" dirty="0" err="1" smtClean="0"/>
              <a:t>BinaryExpr</a:t>
            </a:r>
            <a:r>
              <a:rPr lang="en-CA" dirty="0" smtClean="0"/>
              <a:t>;</a:t>
            </a:r>
          </a:p>
          <a:p>
            <a:pPr marL="0" indent="0">
              <a:buNone/>
            </a:pPr>
            <a:r>
              <a:rPr lang="en-CA" dirty="0" err="1" smtClean="0"/>
              <a:t>MinusExpr</a:t>
            </a:r>
            <a:r>
              <a:rPr lang="en-CA" dirty="0" smtClean="0"/>
              <a:t>: </a:t>
            </a:r>
            <a:r>
              <a:rPr lang="en-CA" dirty="0" err="1" smtClean="0"/>
              <a:t>BinaryExpr</a:t>
            </a:r>
            <a:r>
              <a:rPr lang="en-CA" dirty="0" smtClean="0"/>
              <a:t>;</a:t>
            </a:r>
          </a:p>
          <a:p>
            <a:pPr marL="0" indent="0">
              <a:buNone/>
            </a:pPr>
            <a:r>
              <a:rPr lang="en-CA" dirty="0" err="1" smtClean="0"/>
              <a:t>MTimesExpr</a:t>
            </a:r>
            <a:r>
              <a:rPr lang="en-CA" dirty="0" smtClean="0"/>
              <a:t>: </a:t>
            </a:r>
            <a:r>
              <a:rPr lang="en-CA" dirty="0" err="1" smtClean="0"/>
              <a:t>BinaryExpr</a:t>
            </a:r>
            <a:r>
              <a:rPr lang="en-CA" dirty="0" smtClean="0"/>
              <a:t>;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Frontend-</a:t>
            </a:r>
            <a:fld id="{ECE31B81-7C2C-4D8B-B6F0-1768517459BF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054853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McLab</a:t>
            </a:r>
            <a:r>
              <a:rPr lang="en-CA" dirty="0" smtClean="0"/>
              <a:t> Frontend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Tools to parse MATLAB-type languages </a:t>
            </a:r>
          </a:p>
          <a:p>
            <a:pPr lvl="1"/>
            <a:r>
              <a:rPr lang="en-CA" dirty="0" smtClean="0"/>
              <a:t>Quickly experiment with language extensions</a:t>
            </a:r>
          </a:p>
          <a:p>
            <a:pPr lvl="1"/>
            <a:r>
              <a:rPr lang="en-CA" dirty="0" smtClean="0"/>
              <a:t>Tested on a lot of real-world </a:t>
            </a:r>
            <a:r>
              <a:rPr lang="en-CA" dirty="0" err="1" smtClean="0"/>
              <a:t>Matlab</a:t>
            </a:r>
            <a:r>
              <a:rPr lang="en-CA" dirty="0" smtClean="0"/>
              <a:t> code</a:t>
            </a:r>
          </a:p>
          <a:p>
            <a:r>
              <a:rPr lang="en-CA" dirty="0" smtClean="0"/>
              <a:t>Parser generates ASTs</a:t>
            </a:r>
          </a:p>
          <a:p>
            <a:r>
              <a:rPr lang="en-CA" dirty="0" smtClean="0"/>
              <a:t>Some tools for computing attributes of ASTs</a:t>
            </a:r>
          </a:p>
          <a:p>
            <a:r>
              <a:rPr lang="en-CA" dirty="0" smtClean="0"/>
              <a:t>A number of static analyses and utilities</a:t>
            </a:r>
          </a:p>
          <a:p>
            <a:pPr lvl="1"/>
            <a:r>
              <a:rPr lang="en-CA" dirty="0" smtClean="0"/>
              <a:t>Example: Printing XML representation of AST</a:t>
            </a:r>
          </a:p>
          <a:p>
            <a:pPr marL="0" indent="0">
              <a:buNone/>
            </a:pPr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2400" y="6356350"/>
            <a:ext cx="914400" cy="365125"/>
          </a:xfrm>
        </p:spPr>
        <p:txBody>
          <a:bodyPr/>
          <a:lstStyle/>
          <a:p>
            <a:r>
              <a:rPr lang="en-US" dirty="0" smtClean="0"/>
              <a:t>Frontend-</a:t>
            </a:r>
            <a:fld id="{ECE31B81-7C2C-4D8B-B6F0-1768517459BF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JastAdd</a:t>
            </a:r>
            <a:r>
              <a:rPr lang="en-CA" dirty="0" smtClean="0"/>
              <a:t> XML generation aspect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CA" dirty="0" smtClean="0"/>
              <a:t>aspect AST2XML{</a:t>
            </a:r>
          </a:p>
          <a:p>
            <a:pPr marL="0" indent="0">
              <a:buNone/>
            </a:pPr>
            <a:r>
              <a:rPr lang="en-CA" dirty="0" smtClean="0"/>
              <a:t>..</a:t>
            </a:r>
          </a:p>
          <a:p>
            <a:pPr marL="0" indent="0">
              <a:buNone/>
            </a:pPr>
            <a:r>
              <a:rPr lang="en-CA" dirty="0" err="1" smtClean="0"/>
              <a:t>eq</a:t>
            </a:r>
            <a:r>
              <a:rPr lang="en-CA" dirty="0" smtClean="0"/>
              <a:t> </a:t>
            </a:r>
            <a:r>
              <a:rPr lang="en-CA" dirty="0" err="1" smtClean="0"/>
              <a:t>BinaryExpr.getXML</a:t>
            </a:r>
            <a:r>
              <a:rPr lang="en-CA" dirty="0" smtClean="0"/>
              <a:t>(Document d, Element e){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Element v = </a:t>
            </a:r>
            <a:r>
              <a:rPr lang="en-CA" dirty="0" err="1" smtClean="0"/>
              <a:t>d.getElement</a:t>
            </a:r>
            <a:r>
              <a:rPr lang="en-CA" dirty="0" smtClean="0"/>
              <a:t>(</a:t>
            </a:r>
            <a:r>
              <a:rPr lang="en-CA" dirty="0" err="1" smtClean="0"/>
              <a:t>nameOfExpr</a:t>
            </a:r>
            <a:r>
              <a:rPr lang="en-CA" dirty="0" smtClean="0"/>
              <a:t>);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err="1" smtClean="0"/>
              <a:t>getRHS</a:t>
            </a:r>
            <a:r>
              <a:rPr lang="en-CA" dirty="0" smtClean="0"/>
              <a:t>().</a:t>
            </a:r>
            <a:r>
              <a:rPr lang="en-CA" dirty="0" err="1" smtClean="0"/>
              <a:t>getXML</a:t>
            </a:r>
            <a:r>
              <a:rPr lang="en-CA" dirty="0" smtClean="0"/>
              <a:t>(</a:t>
            </a:r>
            <a:r>
              <a:rPr lang="en-CA" dirty="0" err="1" smtClean="0"/>
              <a:t>d,v</a:t>
            </a:r>
            <a:r>
              <a:rPr lang="en-CA" dirty="0" smtClean="0"/>
              <a:t>);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err="1" smtClean="0"/>
              <a:t>getLHS</a:t>
            </a:r>
            <a:r>
              <a:rPr lang="en-CA" dirty="0" smtClean="0"/>
              <a:t>().</a:t>
            </a:r>
            <a:r>
              <a:rPr lang="en-CA" dirty="0" err="1" smtClean="0"/>
              <a:t>getXML</a:t>
            </a:r>
            <a:r>
              <a:rPr lang="en-CA" dirty="0" smtClean="0"/>
              <a:t>(</a:t>
            </a:r>
            <a:r>
              <a:rPr lang="en-CA" dirty="0" err="1" smtClean="0"/>
              <a:t>d,v</a:t>
            </a:r>
            <a:r>
              <a:rPr lang="en-CA" dirty="0" smtClean="0"/>
              <a:t>);</a:t>
            </a:r>
          </a:p>
          <a:p>
            <a:pPr marL="0" indent="0">
              <a:buNone/>
            </a:pPr>
            <a:r>
              <a:rPr lang="en-CA" dirty="0" smtClean="0"/>
              <a:t>	</a:t>
            </a:r>
            <a:r>
              <a:rPr lang="en-CA" dirty="0" err="1" smtClean="0"/>
              <a:t>e.add</a:t>
            </a:r>
            <a:r>
              <a:rPr lang="en-CA" dirty="0" smtClean="0"/>
              <a:t>(v);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return true;</a:t>
            </a:r>
            <a:r>
              <a:rPr lang="en-CA" dirty="0"/>
              <a:t>	</a:t>
            </a:r>
            <a:r>
              <a:rPr lang="en-CA" dirty="0" smtClean="0"/>
              <a:t> </a:t>
            </a:r>
          </a:p>
          <a:p>
            <a:pPr marL="0" indent="0">
              <a:buNone/>
            </a:pPr>
            <a:r>
              <a:rPr lang="en-CA" dirty="0" smtClean="0"/>
              <a:t>}</a:t>
            </a:r>
          </a:p>
          <a:p>
            <a:pPr marL="0" indent="0">
              <a:buNone/>
            </a:pPr>
            <a:r>
              <a:rPr lang="en-CA" dirty="0" smtClean="0"/>
              <a:t>…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Frontend-</a:t>
            </a:r>
            <a:fld id="{ECE31B81-7C2C-4D8B-B6F0-1768517459BF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08011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CA" dirty="0" smtClean="0">
                <a:solidFill>
                  <a:srgbClr val="0070C0"/>
                </a:solidFill>
              </a:rPr>
              <a:t>aspect</a:t>
            </a:r>
            <a:r>
              <a:rPr lang="en-CA" dirty="0" smtClean="0"/>
              <a:t> AST2XML{</a:t>
            </a:r>
          </a:p>
          <a:p>
            <a:pPr marL="0" indent="0">
              <a:buNone/>
            </a:pPr>
            <a:r>
              <a:rPr lang="en-CA" dirty="0" smtClean="0"/>
              <a:t>..</a:t>
            </a:r>
          </a:p>
          <a:p>
            <a:pPr marL="0" indent="0">
              <a:buNone/>
            </a:pPr>
            <a:r>
              <a:rPr lang="en-CA" dirty="0" err="1" smtClean="0"/>
              <a:t>eq</a:t>
            </a:r>
            <a:r>
              <a:rPr lang="en-CA" dirty="0" smtClean="0"/>
              <a:t> </a:t>
            </a:r>
            <a:r>
              <a:rPr lang="en-CA" dirty="0" err="1" smtClean="0"/>
              <a:t>BinaryExpr.getXML</a:t>
            </a:r>
            <a:r>
              <a:rPr lang="en-CA" dirty="0" smtClean="0"/>
              <a:t>(Document d, Element e){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Element v = </a:t>
            </a:r>
            <a:r>
              <a:rPr lang="en-CA" dirty="0" err="1" smtClean="0"/>
              <a:t>d.getElement</a:t>
            </a:r>
            <a:r>
              <a:rPr lang="en-CA" dirty="0" smtClean="0"/>
              <a:t>(</a:t>
            </a:r>
            <a:r>
              <a:rPr lang="en-CA" dirty="0" err="1" smtClean="0"/>
              <a:t>nameOfExpr</a:t>
            </a:r>
            <a:r>
              <a:rPr lang="en-CA" dirty="0" smtClean="0"/>
              <a:t>);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err="1" smtClean="0"/>
              <a:t>getRHS</a:t>
            </a:r>
            <a:r>
              <a:rPr lang="en-CA" dirty="0" smtClean="0"/>
              <a:t>().</a:t>
            </a:r>
            <a:r>
              <a:rPr lang="en-CA" dirty="0" err="1" smtClean="0"/>
              <a:t>getXML</a:t>
            </a:r>
            <a:r>
              <a:rPr lang="en-CA" dirty="0" smtClean="0"/>
              <a:t>(</a:t>
            </a:r>
            <a:r>
              <a:rPr lang="en-CA" dirty="0" err="1" smtClean="0"/>
              <a:t>d,v</a:t>
            </a:r>
            <a:r>
              <a:rPr lang="en-CA" dirty="0" smtClean="0"/>
              <a:t>);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err="1" smtClean="0"/>
              <a:t>getLHS</a:t>
            </a:r>
            <a:r>
              <a:rPr lang="en-CA" dirty="0" smtClean="0"/>
              <a:t>().</a:t>
            </a:r>
            <a:r>
              <a:rPr lang="en-CA" dirty="0" err="1" smtClean="0"/>
              <a:t>getXML</a:t>
            </a:r>
            <a:r>
              <a:rPr lang="en-CA" dirty="0" smtClean="0"/>
              <a:t>(</a:t>
            </a:r>
            <a:r>
              <a:rPr lang="en-CA" dirty="0" err="1" smtClean="0"/>
              <a:t>d,v</a:t>
            </a:r>
            <a:r>
              <a:rPr lang="en-CA" dirty="0" smtClean="0"/>
              <a:t>);</a:t>
            </a:r>
          </a:p>
          <a:p>
            <a:pPr marL="0" indent="0">
              <a:buNone/>
            </a:pPr>
            <a:r>
              <a:rPr lang="en-CA" dirty="0" smtClean="0"/>
              <a:t>	</a:t>
            </a:r>
            <a:r>
              <a:rPr lang="en-CA" dirty="0" err="1" smtClean="0"/>
              <a:t>e.add</a:t>
            </a:r>
            <a:r>
              <a:rPr lang="en-CA" dirty="0" smtClean="0"/>
              <a:t>(v);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return true;</a:t>
            </a:r>
            <a:r>
              <a:rPr lang="en-CA" dirty="0"/>
              <a:t>	</a:t>
            </a:r>
            <a:r>
              <a:rPr lang="en-CA" dirty="0" smtClean="0"/>
              <a:t> </a:t>
            </a:r>
          </a:p>
          <a:p>
            <a:pPr marL="0" indent="0">
              <a:buNone/>
            </a:pPr>
            <a:r>
              <a:rPr lang="en-CA" dirty="0" smtClean="0"/>
              <a:t>}</a:t>
            </a:r>
          </a:p>
          <a:p>
            <a:pPr marL="0" indent="0">
              <a:buNone/>
            </a:pPr>
            <a:r>
              <a:rPr lang="en-CA" dirty="0" smtClean="0"/>
              <a:t>…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Frontend-</a:t>
            </a:r>
            <a:fld id="{ECE31B81-7C2C-4D8B-B6F0-1768517459BF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>
            <a:off x="609600" y="457200"/>
            <a:ext cx="1371600" cy="68580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Aspect declaration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2055589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CA" dirty="0" smtClean="0"/>
              <a:t>aspect AST2XML{</a:t>
            </a:r>
          </a:p>
          <a:p>
            <a:pPr marL="0" indent="0">
              <a:buNone/>
            </a:pPr>
            <a:r>
              <a:rPr lang="en-CA" dirty="0" smtClean="0"/>
              <a:t>..</a:t>
            </a:r>
          </a:p>
          <a:p>
            <a:pPr marL="0" indent="0">
              <a:buNone/>
            </a:pPr>
            <a:r>
              <a:rPr lang="en-CA" dirty="0" err="1" smtClean="0">
                <a:solidFill>
                  <a:srgbClr val="0070C0"/>
                </a:solidFill>
              </a:rPr>
              <a:t>eq</a:t>
            </a:r>
            <a:r>
              <a:rPr lang="en-CA" dirty="0" smtClean="0"/>
              <a:t> </a:t>
            </a:r>
            <a:r>
              <a:rPr lang="en-CA" dirty="0" err="1" smtClean="0"/>
              <a:t>BinaryExpr.getXML</a:t>
            </a:r>
            <a:r>
              <a:rPr lang="en-CA" dirty="0" smtClean="0"/>
              <a:t>(Document d, Element e){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Element v = </a:t>
            </a:r>
            <a:r>
              <a:rPr lang="en-CA" dirty="0" err="1" smtClean="0"/>
              <a:t>d.getElement</a:t>
            </a:r>
            <a:r>
              <a:rPr lang="en-CA" dirty="0" smtClean="0"/>
              <a:t>(</a:t>
            </a:r>
            <a:r>
              <a:rPr lang="en-CA" dirty="0" err="1" smtClean="0"/>
              <a:t>nameOfExpr</a:t>
            </a:r>
            <a:r>
              <a:rPr lang="en-CA" dirty="0" smtClean="0"/>
              <a:t>);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err="1" smtClean="0"/>
              <a:t>getRHS</a:t>
            </a:r>
            <a:r>
              <a:rPr lang="en-CA" dirty="0" smtClean="0"/>
              <a:t>().</a:t>
            </a:r>
            <a:r>
              <a:rPr lang="en-CA" dirty="0" err="1" smtClean="0"/>
              <a:t>getXML</a:t>
            </a:r>
            <a:r>
              <a:rPr lang="en-CA" dirty="0" smtClean="0"/>
              <a:t>(</a:t>
            </a:r>
            <a:r>
              <a:rPr lang="en-CA" dirty="0" err="1" smtClean="0"/>
              <a:t>d,v</a:t>
            </a:r>
            <a:r>
              <a:rPr lang="en-CA" dirty="0" smtClean="0"/>
              <a:t>);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err="1" smtClean="0"/>
              <a:t>getLHS</a:t>
            </a:r>
            <a:r>
              <a:rPr lang="en-CA" dirty="0" smtClean="0"/>
              <a:t>().</a:t>
            </a:r>
            <a:r>
              <a:rPr lang="en-CA" dirty="0" err="1" smtClean="0"/>
              <a:t>getXML</a:t>
            </a:r>
            <a:r>
              <a:rPr lang="en-CA" dirty="0" smtClean="0"/>
              <a:t>(</a:t>
            </a:r>
            <a:r>
              <a:rPr lang="en-CA" dirty="0" err="1" smtClean="0"/>
              <a:t>d,v</a:t>
            </a:r>
            <a:r>
              <a:rPr lang="en-CA" dirty="0" smtClean="0"/>
              <a:t>);</a:t>
            </a:r>
          </a:p>
          <a:p>
            <a:pPr marL="0" indent="0">
              <a:buNone/>
            </a:pPr>
            <a:r>
              <a:rPr lang="en-CA" dirty="0" smtClean="0"/>
              <a:t>	</a:t>
            </a:r>
            <a:r>
              <a:rPr lang="en-CA" dirty="0" err="1" smtClean="0"/>
              <a:t>e.add</a:t>
            </a:r>
            <a:r>
              <a:rPr lang="en-CA" dirty="0" smtClean="0"/>
              <a:t>(v);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return true;</a:t>
            </a:r>
            <a:r>
              <a:rPr lang="en-CA" dirty="0"/>
              <a:t>	</a:t>
            </a:r>
            <a:r>
              <a:rPr lang="en-CA" dirty="0" smtClean="0"/>
              <a:t> </a:t>
            </a:r>
          </a:p>
          <a:p>
            <a:pPr marL="0" indent="0">
              <a:buNone/>
            </a:pPr>
            <a:r>
              <a:rPr lang="en-CA" dirty="0" smtClean="0"/>
              <a:t>}</a:t>
            </a:r>
          </a:p>
          <a:p>
            <a:pPr marL="0" indent="0">
              <a:buNone/>
            </a:pPr>
            <a:r>
              <a:rPr lang="en-CA" dirty="0" smtClean="0"/>
              <a:t>…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Frontend-</a:t>
            </a:r>
            <a:fld id="{ECE31B81-7C2C-4D8B-B6F0-1768517459BF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2" name="Rectangular Callout 1"/>
          <p:cNvSpPr/>
          <p:nvPr/>
        </p:nvSpPr>
        <p:spPr>
          <a:xfrm>
            <a:off x="37605" y="1671947"/>
            <a:ext cx="2609603" cy="53340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“Equation” for an attribute</a:t>
            </a:r>
          </a:p>
        </p:txBody>
      </p:sp>
    </p:spTree>
    <p:extLst>
      <p:ext uri="{BB962C8B-B14F-4D97-AF65-F5344CB8AC3E}">
        <p14:creationId xmlns:p14="http://schemas.microsoft.com/office/powerpoint/2010/main" xmlns="" val="2424812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CA" dirty="0" smtClean="0"/>
              <a:t>aspect AST2XML{</a:t>
            </a:r>
          </a:p>
          <a:p>
            <a:pPr marL="0" indent="0">
              <a:buNone/>
            </a:pPr>
            <a:r>
              <a:rPr lang="en-CA" dirty="0" smtClean="0"/>
              <a:t>..</a:t>
            </a:r>
          </a:p>
          <a:p>
            <a:pPr marL="0" indent="0">
              <a:buNone/>
            </a:pPr>
            <a:r>
              <a:rPr lang="en-CA" dirty="0" err="1" smtClean="0"/>
              <a:t>eq</a:t>
            </a:r>
            <a:r>
              <a:rPr lang="en-CA" dirty="0" smtClean="0"/>
              <a:t> </a:t>
            </a:r>
            <a:r>
              <a:rPr lang="en-CA" dirty="0" err="1" smtClean="0">
                <a:solidFill>
                  <a:srgbClr val="0070C0"/>
                </a:solidFill>
              </a:rPr>
              <a:t>BinaryExpr</a:t>
            </a:r>
            <a:r>
              <a:rPr lang="en-CA" dirty="0" err="1" smtClean="0"/>
              <a:t>.getXML</a:t>
            </a:r>
            <a:r>
              <a:rPr lang="en-CA" dirty="0" smtClean="0"/>
              <a:t>(Document d, Element e){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Element v = </a:t>
            </a:r>
            <a:r>
              <a:rPr lang="en-CA" dirty="0" err="1" smtClean="0"/>
              <a:t>d.getElement</a:t>
            </a:r>
            <a:r>
              <a:rPr lang="en-CA" dirty="0" smtClean="0"/>
              <a:t>(</a:t>
            </a:r>
            <a:r>
              <a:rPr lang="en-CA" dirty="0" err="1" smtClean="0"/>
              <a:t>nameOfExpr</a:t>
            </a:r>
            <a:r>
              <a:rPr lang="en-CA" dirty="0" smtClean="0"/>
              <a:t>);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err="1" smtClean="0"/>
              <a:t>getRHS</a:t>
            </a:r>
            <a:r>
              <a:rPr lang="en-CA" dirty="0" smtClean="0"/>
              <a:t>().</a:t>
            </a:r>
            <a:r>
              <a:rPr lang="en-CA" dirty="0" err="1" smtClean="0"/>
              <a:t>getXML</a:t>
            </a:r>
            <a:r>
              <a:rPr lang="en-CA" dirty="0" smtClean="0"/>
              <a:t>(</a:t>
            </a:r>
            <a:r>
              <a:rPr lang="en-CA" dirty="0" err="1" smtClean="0"/>
              <a:t>d,v</a:t>
            </a:r>
            <a:r>
              <a:rPr lang="en-CA" dirty="0" smtClean="0"/>
              <a:t>);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err="1" smtClean="0"/>
              <a:t>getLHS</a:t>
            </a:r>
            <a:r>
              <a:rPr lang="en-CA" dirty="0" smtClean="0"/>
              <a:t>().</a:t>
            </a:r>
            <a:r>
              <a:rPr lang="en-CA" dirty="0" err="1" smtClean="0"/>
              <a:t>getXML</a:t>
            </a:r>
            <a:r>
              <a:rPr lang="en-CA" dirty="0" smtClean="0"/>
              <a:t>(</a:t>
            </a:r>
            <a:r>
              <a:rPr lang="en-CA" dirty="0" err="1" smtClean="0"/>
              <a:t>d,v</a:t>
            </a:r>
            <a:r>
              <a:rPr lang="en-CA" dirty="0" smtClean="0"/>
              <a:t>);</a:t>
            </a:r>
          </a:p>
          <a:p>
            <a:pPr marL="0" indent="0">
              <a:buNone/>
            </a:pPr>
            <a:r>
              <a:rPr lang="en-CA" dirty="0" smtClean="0"/>
              <a:t>	</a:t>
            </a:r>
            <a:r>
              <a:rPr lang="en-CA" dirty="0" err="1" smtClean="0"/>
              <a:t>e.add</a:t>
            </a:r>
            <a:r>
              <a:rPr lang="en-CA" dirty="0" smtClean="0"/>
              <a:t>(v);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return true;</a:t>
            </a:r>
            <a:r>
              <a:rPr lang="en-CA" dirty="0"/>
              <a:t>	</a:t>
            </a:r>
            <a:r>
              <a:rPr lang="en-CA" dirty="0" smtClean="0"/>
              <a:t> </a:t>
            </a:r>
          </a:p>
          <a:p>
            <a:pPr marL="0" indent="0">
              <a:buNone/>
            </a:pPr>
            <a:r>
              <a:rPr lang="en-CA" dirty="0" smtClean="0"/>
              <a:t>}</a:t>
            </a:r>
          </a:p>
          <a:p>
            <a:pPr marL="0" indent="0">
              <a:buNone/>
            </a:pPr>
            <a:r>
              <a:rPr lang="en-CA" dirty="0" smtClean="0"/>
              <a:t>…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Frontend-</a:t>
            </a:r>
            <a:fld id="{ECE31B81-7C2C-4D8B-B6F0-1768517459BF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2" name="Rectangular Callout 1"/>
          <p:cNvSpPr/>
          <p:nvPr/>
        </p:nvSpPr>
        <p:spPr>
          <a:xfrm>
            <a:off x="990600" y="1600200"/>
            <a:ext cx="2362200" cy="60960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Add to this AST class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2547941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CA" dirty="0" smtClean="0"/>
              <a:t>aspect AST2XML{</a:t>
            </a:r>
          </a:p>
          <a:p>
            <a:pPr marL="0" indent="0">
              <a:buNone/>
            </a:pPr>
            <a:r>
              <a:rPr lang="en-CA" dirty="0" smtClean="0"/>
              <a:t>..</a:t>
            </a:r>
          </a:p>
          <a:p>
            <a:pPr marL="0" indent="0">
              <a:buNone/>
            </a:pPr>
            <a:r>
              <a:rPr lang="en-CA" dirty="0" err="1" smtClean="0"/>
              <a:t>eq</a:t>
            </a:r>
            <a:r>
              <a:rPr lang="en-CA" dirty="0" smtClean="0"/>
              <a:t> </a:t>
            </a:r>
            <a:r>
              <a:rPr lang="en-CA" dirty="0" err="1" smtClean="0"/>
              <a:t>BinaryExpr.</a:t>
            </a:r>
            <a:r>
              <a:rPr lang="en-CA" dirty="0" err="1" smtClean="0">
                <a:solidFill>
                  <a:srgbClr val="0070C0"/>
                </a:solidFill>
              </a:rPr>
              <a:t>getXML</a:t>
            </a:r>
            <a:r>
              <a:rPr lang="en-CA" dirty="0" smtClean="0"/>
              <a:t>(Document d, Element e){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Element v = </a:t>
            </a:r>
            <a:r>
              <a:rPr lang="en-CA" dirty="0" err="1" smtClean="0"/>
              <a:t>d.getElement</a:t>
            </a:r>
            <a:r>
              <a:rPr lang="en-CA" dirty="0" smtClean="0"/>
              <a:t>(</a:t>
            </a:r>
            <a:r>
              <a:rPr lang="en-CA" dirty="0" err="1" smtClean="0"/>
              <a:t>nameOfExpr</a:t>
            </a:r>
            <a:r>
              <a:rPr lang="en-CA" dirty="0" smtClean="0"/>
              <a:t>);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err="1" smtClean="0"/>
              <a:t>getRHS</a:t>
            </a:r>
            <a:r>
              <a:rPr lang="en-CA" dirty="0" smtClean="0"/>
              <a:t>().</a:t>
            </a:r>
            <a:r>
              <a:rPr lang="en-CA" dirty="0" err="1" smtClean="0"/>
              <a:t>getXML</a:t>
            </a:r>
            <a:r>
              <a:rPr lang="en-CA" dirty="0" smtClean="0"/>
              <a:t>(</a:t>
            </a:r>
            <a:r>
              <a:rPr lang="en-CA" dirty="0" err="1" smtClean="0"/>
              <a:t>d,v</a:t>
            </a:r>
            <a:r>
              <a:rPr lang="en-CA" dirty="0" smtClean="0"/>
              <a:t>);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err="1" smtClean="0"/>
              <a:t>getLHS</a:t>
            </a:r>
            <a:r>
              <a:rPr lang="en-CA" dirty="0" smtClean="0"/>
              <a:t>().</a:t>
            </a:r>
            <a:r>
              <a:rPr lang="en-CA" dirty="0" err="1" smtClean="0"/>
              <a:t>getXML</a:t>
            </a:r>
            <a:r>
              <a:rPr lang="en-CA" dirty="0" smtClean="0"/>
              <a:t>(</a:t>
            </a:r>
            <a:r>
              <a:rPr lang="en-CA" dirty="0" err="1" smtClean="0"/>
              <a:t>d,v</a:t>
            </a:r>
            <a:r>
              <a:rPr lang="en-CA" dirty="0" smtClean="0"/>
              <a:t>);</a:t>
            </a:r>
          </a:p>
          <a:p>
            <a:pPr marL="0" indent="0">
              <a:buNone/>
            </a:pPr>
            <a:r>
              <a:rPr lang="en-CA" dirty="0" smtClean="0"/>
              <a:t>	</a:t>
            </a:r>
            <a:r>
              <a:rPr lang="en-CA" dirty="0" err="1" smtClean="0"/>
              <a:t>e.add</a:t>
            </a:r>
            <a:r>
              <a:rPr lang="en-CA" dirty="0" smtClean="0"/>
              <a:t>(v);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return true;</a:t>
            </a:r>
            <a:r>
              <a:rPr lang="en-CA" dirty="0"/>
              <a:t>	</a:t>
            </a:r>
            <a:r>
              <a:rPr lang="en-CA" dirty="0" smtClean="0"/>
              <a:t> </a:t>
            </a:r>
          </a:p>
          <a:p>
            <a:pPr marL="0" indent="0">
              <a:buNone/>
            </a:pPr>
            <a:r>
              <a:rPr lang="en-CA" dirty="0" smtClean="0"/>
              <a:t>}</a:t>
            </a:r>
          </a:p>
          <a:p>
            <a:pPr marL="0" indent="0">
              <a:buNone/>
            </a:pPr>
            <a:r>
              <a:rPr lang="en-CA" dirty="0" smtClean="0"/>
              <a:t>…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Frontend-</a:t>
            </a:r>
            <a:fld id="{ECE31B81-7C2C-4D8B-B6F0-1768517459BF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2" name="Rectangular Callout 1"/>
          <p:cNvSpPr/>
          <p:nvPr/>
        </p:nvSpPr>
        <p:spPr>
          <a:xfrm>
            <a:off x="2514600" y="1600200"/>
            <a:ext cx="2133600" cy="53340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Method name to be added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3539646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CA" dirty="0" smtClean="0"/>
              <a:t>aspect AST2XML{</a:t>
            </a:r>
          </a:p>
          <a:p>
            <a:pPr marL="0" indent="0">
              <a:buNone/>
            </a:pPr>
            <a:r>
              <a:rPr lang="en-CA" dirty="0" smtClean="0"/>
              <a:t>..</a:t>
            </a:r>
          </a:p>
          <a:p>
            <a:pPr marL="0" indent="0">
              <a:buNone/>
            </a:pPr>
            <a:r>
              <a:rPr lang="en-CA" dirty="0" err="1" smtClean="0"/>
              <a:t>eq</a:t>
            </a:r>
            <a:r>
              <a:rPr lang="en-CA" dirty="0" smtClean="0"/>
              <a:t> </a:t>
            </a:r>
            <a:r>
              <a:rPr lang="en-CA" dirty="0" err="1" smtClean="0"/>
              <a:t>BinaryExpr.getXML</a:t>
            </a:r>
            <a:r>
              <a:rPr lang="en-CA" dirty="0" smtClean="0"/>
              <a:t>(</a:t>
            </a:r>
            <a:r>
              <a:rPr lang="en-CA" dirty="0" smtClean="0">
                <a:solidFill>
                  <a:srgbClr val="0070C0"/>
                </a:solidFill>
              </a:rPr>
              <a:t>Document d, Element e</a:t>
            </a:r>
            <a:r>
              <a:rPr lang="en-CA" dirty="0" smtClean="0"/>
              <a:t>){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Element v = </a:t>
            </a:r>
            <a:r>
              <a:rPr lang="en-CA" dirty="0" err="1" smtClean="0"/>
              <a:t>d.getElement</a:t>
            </a:r>
            <a:r>
              <a:rPr lang="en-CA" dirty="0" smtClean="0"/>
              <a:t>(</a:t>
            </a:r>
            <a:r>
              <a:rPr lang="en-CA" dirty="0" err="1" smtClean="0"/>
              <a:t>nameOfExpr</a:t>
            </a:r>
            <a:r>
              <a:rPr lang="en-CA" dirty="0" smtClean="0"/>
              <a:t>);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err="1" smtClean="0"/>
              <a:t>getRHS</a:t>
            </a:r>
            <a:r>
              <a:rPr lang="en-CA" dirty="0" smtClean="0"/>
              <a:t>().</a:t>
            </a:r>
            <a:r>
              <a:rPr lang="en-CA" dirty="0" err="1" smtClean="0"/>
              <a:t>getXML</a:t>
            </a:r>
            <a:r>
              <a:rPr lang="en-CA" dirty="0" smtClean="0"/>
              <a:t>(</a:t>
            </a:r>
            <a:r>
              <a:rPr lang="en-CA" dirty="0" err="1" smtClean="0"/>
              <a:t>d,v</a:t>
            </a:r>
            <a:r>
              <a:rPr lang="en-CA" dirty="0" smtClean="0"/>
              <a:t>);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err="1" smtClean="0"/>
              <a:t>getLHS</a:t>
            </a:r>
            <a:r>
              <a:rPr lang="en-CA" dirty="0" smtClean="0"/>
              <a:t>().</a:t>
            </a:r>
            <a:r>
              <a:rPr lang="en-CA" dirty="0" err="1" smtClean="0"/>
              <a:t>getXML</a:t>
            </a:r>
            <a:r>
              <a:rPr lang="en-CA" dirty="0" smtClean="0"/>
              <a:t>(</a:t>
            </a:r>
            <a:r>
              <a:rPr lang="en-CA" dirty="0" err="1" smtClean="0"/>
              <a:t>d,v</a:t>
            </a:r>
            <a:r>
              <a:rPr lang="en-CA" dirty="0" smtClean="0"/>
              <a:t>);</a:t>
            </a:r>
          </a:p>
          <a:p>
            <a:pPr marL="0" indent="0">
              <a:buNone/>
            </a:pPr>
            <a:r>
              <a:rPr lang="en-CA" dirty="0" smtClean="0"/>
              <a:t>	</a:t>
            </a:r>
            <a:r>
              <a:rPr lang="en-CA" dirty="0" err="1" smtClean="0"/>
              <a:t>e.add</a:t>
            </a:r>
            <a:r>
              <a:rPr lang="en-CA" dirty="0" smtClean="0"/>
              <a:t>(v);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return true;</a:t>
            </a:r>
            <a:r>
              <a:rPr lang="en-CA" dirty="0"/>
              <a:t>	</a:t>
            </a:r>
            <a:r>
              <a:rPr lang="en-CA" dirty="0" smtClean="0"/>
              <a:t> </a:t>
            </a:r>
          </a:p>
          <a:p>
            <a:pPr marL="0" indent="0">
              <a:buNone/>
            </a:pPr>
            <a:r>
              <a:rPr lang="en-CA" dirty="0" smtClean="0"/>
              <a:t>}</a:t>
            </a:r>
          </a:p>
          <a:p>
            <a:pPr marL="0" indent="0">
              <a:buNone/>
            </a:pPr>
            <a:r>
              <a:rPr lang="en-CA" dirty="0" smtClean="0"/>
              <a:t>…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Frontend-</a:t>
            </a:r>
            <a:fld id="{ECE31B81-7C2C-4D8B-B6F0-1768517459BF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2" name="Rectangular Callout 1"/>
          <p:cNvSpPr/>
          <p:nvPr/>
        </p:nvSpPr>
        <p:spPr>
          <a:xfrm>
            <a:off x="4114800" y="1219200"/>
            <a:ext cx="3505200" cy="83820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Attributes can be parameterized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35639120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CA" dirty="0" smtClean="0"/>
              <a:t>aspect AST2XML{</a:t>
            </a:r>
          </a:p>
          <a:p>
            <a:pPr marL="0" indent="0">
              <a:buNone/>
            </a:pPr>
            <a:r>
              <a:rPr lang="en-CA" dirty="0" smtClean="0"/>
              <a:t>..</a:t>
            </a:r>
          </a:p>
          <a:p>
            <a:pPr marL="0" indent="0">
              <a:buNone/>
            </a:pPr>
            <a:r>
              <a:rPr lang="en-CA" dirty="0" err="1" smtClean="0"/>
              <a:t>eq</a:t>
            </a:r>
            <a:r>
              <a:rPr lang="en-CA" dirty="0" smtClean="0"/>
              <a:t> </a:t>
            </a:r>
            <a:r>
              <a:rPr lang="en-CA" dirty="0" err="1" smtClean="0"/>
              <a:t>BinaryExpr.getXML</a:t>
            </a:r>
            <a:r>
              <a:rPr lang="en-CA" dirty="0" smtClean="0"/>
              <a:t>(Document d, Element e){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Element v = </a:t>
            </a:r>
            <a:r>
              <a:rPr lang="en-CA" dirty="0" err="1" smtClean="0"/>
              <a:t>d.getElement</a:t>
            </a:r>
            <a:r>
              <a:rPr lang="en-CA" dirty="0" smtClean="0"/>
              <a:t>(</a:t>
            </a:r>
            <a:r>
              <a:rPr lang="en-CA" dirty="0" err="1" smtClean="0"/>
              <a:t>nameOfExpr</a:t>
            </a:r>
            <a:r>
              <a:rPr lang="en-CA" dirty="0" smtClean="0"/>
              <a:t>);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err="1" smtClean="0">
                <a:solidFill>
                  <a:srgbClr val="0070C0"/>
                </a:solidFill>
              </a:rPr>
              <a:t>getRHS</a:t>
            </a:r>
            <a:r>
              <a:rPr lang="en-CA" dirty="0" smtClean="0">
                <a:solidFill>
                  <a:srgbClr val="0070C0"/>
                </a:solidFill>
              </a:rPr>
              <a:t>().</a:t>
            </a:r>
            <a:r>
              <a:rPr lang="en-CA" dirty="0" err="1" smtClean="0">
                <a:solidFill>
                  <a:srgbClr val="0070C0"/>
                </a:solidFill>
              </a:rPr>
              <a:t>getXML</a:t>
            </a:r>
            <a:r>
              <a:rPr lang="en-CA" dirty="0" smtClean="0">
                <a:solidFill>
                  <a:srgbClr val="0070C0"/>
                </a:solidFill>
              </a:rPr>
              <a:t>(</a:t>
            </a:r>
            <a:r>
              <a:rPr lang="en-CA" dirty="0" err="1" smtClean="0">
                <a:solidFill>
                  <a:srgbClr val="0070C0"/>
                </a:solidFill>
              </a:rPr>
              <a:t>d,v</a:t>
            </a:r>
            <a:r>
              <a:rPr lang="en-CA" dirty="0" smtClean="0">
                <a:solidFill>
                  <a:srgbClr val="0070C0"/>
                </a:solidFill>
              </a:rPr>
              <a:t>);</a:t>
            </a:r>
          </a:p>
          <a:p>
            <a:pPr marL="0" indent="0">
              <a:buNone/>
            </a:pPr>
            <a:r>
              <a:rPr lang="en-CA" dirty="0">
                <a:solidFill>
                  <a:srgbClr val="0070C0"/>
                </a:solidFill>
              </a:rPr>
              <a:t>	</a:t>
            </a:r>
            <a:r>
              <a:rPr lang="en-CA" dirty="0" err="1" smtClean="0">
                <a:solidFill>
                  <a:srgbClr val="0070C0"/>
                </a:solidFill>
              </a:rPr>
              <a:t>getLHS</a:t>
            </a:r>
            <a:r>
              <a:rPr lang="en-CA" dirty="0" smtClean="0">
                <a:solidFill>
                  <a:srgbClr val="0070C0"/>
                </a:solidFill>
              </a:rPr>
              <a:t>().</a:t>
            </a:r>
            <a:r>
              <a:rPr lang="en-CA" dirty="0" err="1" smtClean="0">
                <a:solidFill>
                  <a:srgbClr val="0070C0"/>
                </a:solidFill>
              </a:rPr>
              <a:t>getXML</a:t>
            </a:r>
            <a:r>
              <a:rPr lang="en-CA" dirty="0" smtClean="0">
                <a:solidFill>
                  <a:srgbClr val="0070C0"/>
                </a:solidFill>
              </a:rPr>
              <a:t>(</a:t>
            </a:r>
            <a:r>
              <a:rPr lang="en-CA" dirty="0" err="1" smtClean="0">
                <a:solidFill>
                  <a:srgbClr val="0070C0"/>
                </a:solidFill>
              </a:rPr>
              <a:t>d,v</a:t>
            </a:r>
            <a:r>
              <a:rPr lang="en-CA" dirty="0" smtClean="0">
                <a:solidFill>
                  <a:srgbClr val="0070C0"/>
                </a:solidFill>
              </a:rPr>
              <a:t>);</a:t>
            </a:r>
          </a:p>
          <a:p>
            <a:pPr marL="0" indent="0">
              <a:buNone/>
            </a:pPr>
            <a:r>
              <a:rPr lang="en-CA" dirty="0" smtClean="0"/>
              <a:t>	</a:t>
            </a:r>
            <a:r>
              <a:rPr lang="en-CA" dirty="0" err="1" smtClean="0"/>
              <a:t>e.add</a:t>
            </a:r>
            <a:r>
              <a:rPr lang="en-CA" dirty="0" smtClean="0"/>
              <a:t>(v);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return true;</a:t>
            </a:r>
            <a:r>
              <a:rPr lang="en-CA" dirty="0"/>
              <a:t>	</a:t>
            </a:r>
            <a:r>
              <a:rPr lang="en-CA" dirty="0" smtClean="0"/>
              <a:t> </a:t>
            </a:r>
          </a:p>
          <a:p>
            <a:pPr marL="0" indent="0">
              <a:buNone/>
            </a:pPr>
            <a:r>
              <a:rPr lang="en-CA" dirty="0" smtClean="0"/>
              <a:t>}</a:t>
            </a:r>
          </a:p>
          <a:p>
            <a:pPr marL="0" indent="0">
              <a:buNone/>
            </a:pPr>
            <a:r>
              <a:rPr lang="en-CA" dirty="0" smtClean="0"/>
              <a:t>…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Frontend-</a:t>
            </a:r>
            <a:fld id="{ECE31B81-7C2C-4D8B-B6F0-1768517459BF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2" name="Rectangular Callout 1"/>
          <p:cNvSpPr/>
          <p:nvPr/>
        </p:nvSpPr>
        <p:spPr>
          <a:xfrm>
            <a:off x="1828800" y="2209800"/>
            <a:ext cx="2362200" cy="83820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Compute for children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49930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JastAdd</a:t>
            </a:r>
            <a:r>
              <a:rPr lang="en-CA" dirty="0" smtClean="0"/>
              <a:t> weaving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Frontend-</a:t>
            </a:r>
            <a:fld id="{ECE31B81-7C2C-4D8B-B6F0-1768517459BF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657600" y="2895600"/>
            <a:ext cx="23622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err="1" smtClean="0"/>
              <a:t>JastAdd</a:t>
            </a:r>
            <a:endParaRPr lang="en-CA" dirty="0"/>
          </a:p>
        </p:txBody>
      </p:sp>
      <p:sp>
        <p:nvSpPr>
          <p:cNvPr id="8" name="Rectangle 7"/>
          <p:cNvSpPr/>
          <p:nvPr/>
        </p:nvSpPr>
        <p:spPr>
          <a:xfrm>
            <a:off x="2438400" y="1752600"/>
            <a:ext cx="1600200" cy="6096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err="1" smtClean="0"/>
              <a:t>Natlab.ast</a:t>
            </a:r>
            <a:endParaRPr lang="en-CA" dirty="0"/>
          </a:p>
        </p:txBody>
      </p:sp>
      <p:sp>
        <p:nvSpPr>
          <p:cNvPr id="9" name="Rectangle 8"/>
          <p:cNvSpPr/>
          <p:nvPr/>
        </p:nvSpPr>
        <p:spPr>
          <a:xfrm>
            <a:off x="5449019" y="1752600"/>
            <a:ext cx="1676400" cy="533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AST2XML.jrag</a:t>
            </a:r>
            <a:endParaRPr lang="en-CA" dirty="0"/>
          </a:p>
        </p:txBody>
      </p:sp>
      <p:sp>
        <p:nvSpPr>
          <p:cNvPr id="10" name="Rectangle 9"/>
          <p:cNvSpPr/>
          <p:nvPr/>
        </p:nvSpPr>
        <p:spPr>
          <a:xfrm>
            <a:off x="2209800" y="4495800"/>
            <a:ext cx="1828800" cy="533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BinaryExpr.java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72000" y="4495800"/>
            <a:ext cx="1828800" cy="533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PlusExpr.java</a:t>
            </a:r>
            <a:endParaRPr lang="en-CA" dirty="0"/>
          </a:p>
        </p:txBody>
      </p:sp>
      <p:sp>
        <p:nvSpPr>
          <p:cNvPr id="12" name="Rectangle 11"/>
          <p:cNvSpPr/>
          <p:nvPr/>
        </p:nvSpPr>
        <p:spPr>
          <a:xfrm>
            <a:off x="6781800" y="4495800"/>
            <a:ext cx="1600200" cy="533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MinusExpr.java</a:t>
            </a:r>
            <a:endParaRPr lang="en-CA" dirty="0"/>
          </a:p>
        </p:txBody>
      </p:sp>
      <p:cxnSp>
        <p:nvCxnSpPr>
          <p:cNvPr id="20" name="Straight Arrow Connector 19"/>
          <p:cNvCxnSpPr>
            <a:stCxn id="9" idx="2"/>
            <a:endCxn id="7" idx="0"/>
          </p:cNvCxnSpPr>
          <p:nvPr/>
        </p:nvCxnSpPr>
        <p:spPr>
          <a:xfrm flipH="1">
            <a:off x="4838700" y="2286000"/>
            <a:ext cx="1448519" cy="609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2"/>
            <a:endCxn id="7" idx="0"/>
          </p:cNvCxnSpPr>
          <p:nvPr/>
        </p:nvCxnSpPr>
        <p:spPr>
          <a:xfrm>
            <a:off x="3238500" y="2362200"/>
            <a:ext cx="1600200" cy="533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7" idx="2"/>
            <a:endCxn id="10" idx="0"/>
          </p:cNvCxnSpPr>
          <p:nvPr/>
        </p:nvCxnSpPr>
        <p:spPr>
          <a:xfrm flipH="1">
            <a:off x="3124200" y="3733800"/>
            <a:ext cx="1714500" cy="762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1" idx="0"/>
          </p:cNvCxnSpPr>
          <p:nvPr/>
        </p:nvCxnSpPr>
        <p:spPr>
          <a:xfrm>
            <a:off x="4838700" y="3733800"/>
            <a:ext cx="647700" cy="762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7" idx="2"/>
            <a:endCxn id="12" idx="0"/>
          </p:cNvCxnSpPr>
          <p:nvPr/>
        </p:nvCxnSpPr>
        <p:spPr>
          <a:xfrm>
            <a:off x="4838700" y="3733800"/>
            <a:ext cx="2743200" cy="762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03656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Overall picture recap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Scanner converts text into a stream of tokens</a:t>
            </a:r>
          </a:p>
          <a:p>
            <a:r>
              <a:rPr lang="en-CA" dirty="0" smtClean="0"/>
              <a:t>Tokens consumed by Beaver-generated parser</a:t>
            </a:r>
          </a:p>
          <a:p>
            <a:r>
              <a:rPr lang="en-CA" dirty="0" smtClean="0"/>
              <a:t>Parser constructs an AST</a:t>
            </a:r>
          </a:p>
          <a:p>
            <a:r>
              <a:rPr lang="en-CA" dirty="0" smtClean="0"/>
              <a:t>AST classes were generated by </a:t>
            </a:r>
            <a:r>
              <a:rPr lang="en-CA" dirty="0" err="1" smtClean="0"/>
              <a:t>JastAdd</a:t>
            </a:r>
            <a:endParaRPr lang="en-CA" dirty="0" smtClean="0"/>
          </a:p>
          <a:p>
            <a:r>
              <a:rPr lang="en-CA" dirty="0" smtClean="0"/>
              <a:t>AST classes already contain code for computing attributes as methods</a:t>
            </a:r>
          </a:p>
          <a:p>
            <a:r>
              <a:rPr lang="en-CA" dirty="0" smtClean="0"/>
              <a:t>Code for computing attributes was weaved into classes by </a:t>
            </a:r>
            <a:r>
              <a:rPr lang="en-CA" dirty="0" err="1" smtClean="0"/>
              <a:t>JastAdd</a:t>
            </a:r>
            <a:r>
              <a:rPr lang="en-CA" dirty="0" smtClean="0"/>
              <a:t> from aspect files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Frontend-</a:t>
            </a:r>
            <a:fld id="{ECE31B81-7C2C-4D8B-B6F0-1768517459BF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20586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Adding a node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Let’s assume you want to experiment with a new language construct:</a:t>
            </a:r>
          </a:p>
          <a:p>
            <a:r>
              <a:rPr lang="en-CA" dirty="0" smtClean="0"/>
              <a:t>Example: parallel-for loop construct</a:t>
            </a:r>
          </a:p>
          <a:p>
            <a:pPr lvl="1"/>
            <a:r>
              <a:rPr lang="en-CA" dirty="0" err="1" smtClean="0"/>
              <a:t>parfor</a:t>
            </a:r>
            <a:r>
              <a:rPr lang="en-CA" dirty="0" smtClean="0"/>
              <a:t> i=1:10  a(i) = f(i) end;</a:t>
            </a:r>
          </a:p>
          <a:p>
            <a:r>
              <a:rPr lang="en-CA" dirty="0" smtClean="0"/>
              <a:t>How do you extend </a:t>
            </a:r>
            <a:r>
              <a:rPr lang="en-CA" dirty="0" err="1" smtClean="0"/>
              <a:t>Natlab</a:t>
            </a:r>
            <a:r>
              <a:rPr lang="en-CA" dirty="0" smtClean="0"/>
              <a:t> to handle this?</a:t>
            </a:r>
          </a:p>
          <a:p>
            <a:r>
              <a:rPr lang="en-CA" dirty="0" smtClean="0"/>
              <a:t>You can either:</a:t>
            </a:r>
          </a:p>
          <a:p>
            <a:pPr lvl="1"/>
            <a:r>
              <a:rPr lang="en-CA" dirty="0" smtClean="0"/>
              <a:t>Choose to add to </a:t>
            </a:r>
            <a:r>
              <a:rPr lang="en-CA" dirty="0" err="1" smtClean="0"/>
              <a:t>Natlab</a:t>
            </a:r>
            <a:r>
              <a:rPr lang="en-CA" dirty="0" smtClean="0"/>
              <a:t> source itself</a:t>
            </a:r>
          </a:p>
          <a:p>
            <a:pPr lvl="1"/>
            <a:r>
              <a:rPr lang="en-CA" dirty="0" smtClean="0"/>
              <a:t>(Preferred) Setup a project that inherits code from </a:t>
            </a:r>
            <a:r>
              <a:rPr lang="en-CA" dirty="0" err="1" smtClean="0"/>
              <a:t>Natlab</a:t>
            </a:r>
            <a:r>
              <a:rPr lang="en-CA" dirty="0" smtClean="0"/>
              <a:t> source directory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Frontend-</a:t>
            </a:r>
            <a:fld id="{ECE31B81-7C2C-4D8B-B6F0-1768517459BF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46075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Tools used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Written in Java (JDK 6)</a:t>
            </a:r>
          </a:p>
          <a:p>
            <a:r>
              <a:rPr lang="en-CA" dirty="0" err="1" smtClean="0"/>
              <a:t>MetaLexer</a:t>
            </a:r>
            <a:r>
              <a:rPr lang="en-CA" dirty="0" smtClean="0"/>
              <a:t> and </a:t>
            </a:r>
            <a:r>
              <a:rPr lang="en-CA" dirty="0" err="1" smtClean="0"/>
              <a:t>JFlex</a:t>
            </a:r>
            <a:r>
              <a:rPr lang="en-CA" dirty="0" smtClean="0"/>
              <a:t> for scanner</a:t>
            </a:r>
          </a:p>
          <a:p>
            <a:r>
              <a:rPr lang="en-CA" dirty="0" smtClean="0"/>
              <a:t>Beaver parser generator</a:t>
            </a:r>
          </a:p>
          <a:p>
            <a:r>
              <a:rPr lang="en-CA" dirty="0" err="1" smtClean="0"/>
              <a:t>JastAdd</a:t>
            </a:r>
            <a:r>
              <a:rPr lang="en-CA" dirty="0" smtClean="0"/>
              <a:t> “compiler-generator” for computations of AST attributes</a:t>
            </a:r>
          </a:p>
          <a:p>
            <a:r>
              <a:rPr lang="en-CA" dirty="0" smtClean="0"/>
              <a:t>Ant based builds</a:t>
            </a:r>
          </a:p>
          <a:p>
            <a:r>
              <a:rPr lang="en-CA" dirty="0" smtClean="0"/>
              <a:t>We typically use Eclipse for development</a:t>
            </a:r>
          </a:p>
          <a:p>
            <a:pPr lvl="1"/>
            <a:r>
              <a:rPr lang="en-CA" dirty="0" smtClean="0"/>
              <a:t>Or Vim </a:t>
            </a:r>
            <a:r>
              <a:rPr lang="en-CA" dirty="0" smtClean="0">
                <a:sym typeface="Wingdings" pitchFamily="2" charset="2"/>
              </a:rPr>
              <a:t></a:t>
            </a:r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Frontend-</a:t>
            </a:r>
            <a:fld id="{ECE31B81-7C2C-4D8B-B6F0-1768517459B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617698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Steps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Write the following in your project:</a:t>
            </a:r>
          </a:p>
          <a:p>
            <a:pPr lvl="1"/>
            <a:r>
              <a:rPr lang="en-CA" dirty="0" err="1" smtClean="0"/>
              <a:t>Lexer</a:t>
            </a:r>
            <a:r>
              <a:rPr lang="en-CA" dirty="0" smtClean="0"/>
              <a:t> rule for “</a:t>
            </a:r>
            <a:r>
              <a:rPr lang="en-CA" dirty="0" err="1" smtClean="0"/>
              <a:t>parfor</a:t>
            </a:r>
            <a:r>
              <a:rPr lang="en-CA" dirty="0" smtClean="0"/>
              <a:t>”</a:t>
            </a:r>
          </a:p>
          <a:p>
            <a:pPr lvl="1"/>
            <a:r>
              <a:rPr lang="en-CA" dirty="0" smtClean="0"/>
              <a:t>Beaver grammar rule for </a:t>
            </a:r>
            <a:r>
              <a:rPr lang="en-CA" dirty="0" err="1" smtClean="0"/>
              <a:t>parfor</a:t>
            </a:r>
            <a:r>
              <a:rPr lang="en-CA" dirty="0" smtClean="0"/>
              <a:t> statement type</a:t>
            </a:r>
          </a:p>
          <a:p>
            <a:pPr lvl="1"/>
            <a:r>
              <a:rPr lang="en-CA" dirty="0" smtClean="0"/>
              <a:t>AST grammar rule for </a:t>
            </a:r>
            <a:r>
              <a:rPr lang="en-CA" dirty="0" err="1" smtClean="0"/>
              <a:t>PforStmt</a:t>
            </a:r>
            <a:endParaRPr lang="en-CA" dirty="0" smtClean="0"/>
          </a:p>
          <a:p>
            <a:pPr lvl="1"/>
            <a:r>
              <a:rPr lang="en-CA" dirty="0" smtClean="0"/>
              <a:t>attributes for </a:t>
            </a:r>
            <a:r>
              <a:rPr lang="en-CA" dirty="0" err="1" smtClean="0"/>
              <a:t>PforStmt</a:t>
            </a:r>
            <a:r>
              <a:rPr lang="en-CA" dirty="0" smtClean="0"/>
              <a:t> according to your requirement</a:t>
            </a:r>
          </a:p>
          <a:p>
            <a:pPr lvl="1"/>
            <a:r>
              <a:rPr lang="en-CA" dirty="0" err="1"/>
              <a:t>e</a:t>
            </a:r>
            <a:r>
              <a:rPr lang="en-CA" dirty="0" err="1" smtClean="0"/>
              <a:t>g</a:t>
            </a:r>
            <a:r>
              <a:rPr lang="en-CA" dirty="0" smtClean="0"/>
              <a:t>. </a:t>
            </a:r>
            <a:r>
              <a:rPr lang="en-CA" dirty="0" err="1"/>
              <a:t>getXML</a:t>
            </a:r>
            <a:r>
              <a:rPr lang="en-CA" dirty="0"/>
              <a:t>() for </a:t>
            </a:r>
            <a:r>
              <a:rPr lang="en-CA" dirty="0" err="1"/>
              <a:t>PforStmt</a:t>
            </a:r>
            <a:r>
              <a:rPr lang="en-CA" dirty="0"/>
              <a:t> in a </a:t>
            </a:r>
            <a:r>
              <a:rPr lang="en-CA" dirty="0" err="1"/>
              <a:t>JastAdd</a:t>
            </a:r>
            <a:r>
              <a:rPr lang="en-CA" dirty="0"/>
              <a:t> </a:t>
            </a:r>
            <a:r>
              <a:rPr lang="en-CA" dirty="0" smtClean="0"/>
              <a:t>aspect</a:t>
            </a:r>
          </a:p>
          <a:p>
            <a:pPr lvl="1"/>
            <a:r>
              <a:rPr lang="en-CA" dirty="0" err="1" smtClean="0"/>
              <a:t>Buildfile</a:t>
            </a:r>
            <a:r>
              <a:rPr lang="en-CA" dirty="0" smtClean="0"/>
              <a:t> that correctly passes the </a:t>
            </a:r>
            <a:r>
              <a:rPr lang="en-CA" dirty="0" err="1" smtClean="0"/>
              <a:t>Natlab</a:t>
            </a:r>
            <a:r>
              <a:rPr lang="en-CA" dirty="0" smtClean="0"/>
              <a:t> source files and your own source files to tools</a:t>
            </a:r>
          </a:p>
          <a:p>
            <a:pPr lvl="1"/>
            <a:r>
              <a:rPr lang="en-CA" dirty="0" smtClean="0"/>
              <a:t>Custom main method and jar </a:t>
            </a:r>
            <a:r>
              <a:rPr lang="en-CA" dirty="0" err="1" smtClean="0"/>
              <a:t>entrypoints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Frontend-</a:t>
            </a:r>
            <a:fld id="{ECE31B81-7C2C-4D8B-B6F0-1768517459BF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10854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Frontend organization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Frontend-</a:t>
            </a:r>
            <a:fld id="{ECE31B81-7C2C-4D8B-B6F0-1768517459BF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505200" y="1496291"/>
            <a:ext cx="2895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Scanner</a:t>
            </a:r>
          </a:p>
          <a:p>
            <a:pPr algn="ctr"/>
            <a:r>
              <a:rPr lang="en-CA" dirty="0" smtClean="0"/>
              <a:t>(</a:t>
            </a:r>
            <a:r>
              <a:rPr lang="en-CA" dirty="0" err="1" smtClean="0"/>
              <a:t>MetaLexer</a:t>
            </a:r>
            <a:r>
              <a:rPr lang="en-CA" dirty="0" smtClean="0"/>
              <a:t> and </a:t>
            </a:r>
            <a:r>
              <a:rPr lang="en-CA" dirty="0" err="1" smtClean="0"/>
              <a:t>JFlex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8" name="Rectangle 7"/>
          <p:cNvSpPr/>
          <p:nvPr/>
        </p:nvSpPr>
        <p:spPr>
          <a:xfrm>
            <a:off x="3505200" y="2568039"/>
            <a:ext cx="2895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Parser</a:t>
            </a:r>
          </a:p>
          <a:p>
            <a:pPr algn="ctr"/>
            <a:r>
              <a:rPr lang="en-CA" dirty="0" smtClean="0"/>
              <a:t>(Beaver)</a:t>
            </a:r>
            <a:endParaRPr lang="en-CA" dirty="0"/>
          </a:p>
        </p:txBody>
      </p:sp>
      <p:sp>
        <p:nvSpPr>
          <p:cNvPr id="9" name="Rectangle 8"/>
          <p:cNvSpPr/>
          <p:nvPr/>
        </p:nvSpPr>
        <p:spPr>
          <a:xfrm>
            <a:off x="3505200" y="3733800"/>
            <a:ext cx="2895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AST attributes, rewrites</a:t>
            </a:r>
          </a:p>
          <a:p>
            <a:pPr algn="ctr"/>
            <a:r>
              <a:rPr lang="en-CA" dirty="0" smtClean="0"/>
              <a:t>(</a:t>
            </a:r>
            <a:r>
              <a:rPr lang="en-CA" dirty="0" err="1" smtClean="0"/>
              <a:t>JastAdd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10" name="Rectangle 9"/>
          <p:cNvSpPr/>
          <p:nvPr/>
        </p:nvSpPr>
        <p:spPr>
          <a:xfrm>
            <a:off x="1066800" y="2667000"/>
            <a:ext cx="1295400" cy="533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err="1" smtClean="0"/>
              <a:t>Matlab</a:t>
            </a:r>
            <a:r>
              <a:rPr lang="en-CA" dirty="0" smtClean="0"/>
              <a:t> source</a:t>
            </a:r>
          </a:p>
        </p:txBody>
      </p:sp>
      <p:cxnSp>
        <p:nvCxnSpPr>
          <p:cNvPr id="12" name="Elbow Connector 11"/>
          <p:cNvCxnSpPr>
            <a:stCxn id="10" idx="0"/>
          </p:cNvCxnSpPr>
          <p:nvPr/>
        </p:nvCxnSpPr>
        <p:spPr>
          <a:xfrm rot="5400000" flipH="1" flipV="1">
            <a:off x="2176896" y="1414896"/>
            <a:ext cx="789709" cy="171450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7" idx="2"/>
          </p:cNvCxnSpPr>
          <p:nvPr/>
        </p:nvCxnSpPr>
        <p:spPr>
          <a:xfrm>
            <a:off x="4953000" y="2258291"/>
            <a:ext cx="0" cy="3097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8" idx="2"/>
            <a:endCxn id="9" idx="0"/>
          </p:cNvCxnSpPr>
          <p:nvPr/>
        </p:nvCxnSpPr>
        <p:spPr>
          <a:xfrm>
            <a:off x="4953000" y="3330039"/>
            <a:ext cx="0" cy="40376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457700" y="5524500"/>
            <a:ext cx="1485900" cy="533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Attributed AST</a:t>
            </a:r>
            <a:endParaRPr lang="en-CA" dirty="0"/>
          </a:p>
        </p:txBody>
      </p:sp>
      <p:sp>
        <p:nvSpPr>
          <p:cNvPr id="22" name="Rectangle 21"/>
          <p:cNvSpPr/>
          <p:nvPr/>
        </p:nvSpPr>
        <p:spPr>
          <a:xfrm>
            <a:off x="2819400" y="5105400"/>
            <a:ext cx="11430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XML</a:t>
            </a:r>
            <a:endParaRPr lang="en-CA" dirty="0"/>
          </a:p>
        </p:txBody>
      </p:sp>
      <p:sp>
        <p:nvSpPr>
          <p:cNvPr id="23" name="Rectangle 22"/>
          <p:cNvSpPr/>
          <p:nvPr/>
        </p:nvSpPr>
        <p:spPr>
          <a:xfrm>
            <a:off x="6400800" y="5181600"/>
            <a:ext cx="1066800" cy="6096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Other</a:t>
            </a:r>
            <a:endParaRPr lang="en-CA" dirty="0"/>
          </a:p>
        </p:txBody>
      </p:sp>
      <p:cxnSp>
        <p:nvCxnSpPr>
          <p:cNvPr id="27" name="Straight Arrow Connector 26"/>
          <p:cNvCxnSpPr>
            <a:endCxn id="22" idx="0"/>
          </p:cNvCxnSpPr>
          <p:nvPr/>
        </p:nvCxnSpPr>
        <p:spPr>
          <a:xfrm flipH="1">
            <a:off x="3390900" y="4523507"/>
            <a:ext cx="1562100" cy="58189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19" idx="0"/>
          </p:cNvCxnSpPr>
          <p:nvPr/>
        </p:nvCxnSpPr>
        <p:spPr>
          <a:xfrm>
            <a:off x="4953000" y="4523507"/>
            <a:ext cx="247650" cy="100099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9" idx="2"/>
            <a:endCxn id="23" idx="0"/>
          </p:cNvCxnSpPr>
          <p:nvPr/>
        </p:nvCxnSpPr>
        <p:spPr>
          <a:xfrm>
            <a:off x="4953000" y="4495800"/>
            <a:ext cx="1981200" cy="685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82637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Natlab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err="1" smtClean="0"/>
              <a:t>Natlab</a:t>
            </a:r>
            <a:r>
              <a:rPr lang="en-CA" dirty="0" smtClean="0"/>
              <a:t> is a clean subset of MATLAB</a:t>
            </a:r>
            <a:endParaRPr lang="en-CA" dirty="0"/>
          </a:p>
          <a:p>
            <a:pPr lvl="1"/>
            <a:r>
              <a:rPr lang="en-CA" dirty="0" smtClean="0"/>
              <a:t>Not a trivial subset though</a:t>
            </a:r>
          </a:p>
          <a:p>
            <a:pPr lvl="1"/>
            <a:r>
              <a:rPr lang="en-CA" dirty="0" smtClean="0"/>
              <a:t>Covers a lot of “sane” MATLAB code</a:t>
            </a:r>
          </a:p>
          <a:p>
            <a:r>
              <a:rPr lang="en-CA" dirty="0" smtClean="0"/>
              <a:t>MATLAB to </a:t>
            </a:r>
            <a:r>
              <a:rPr lang="en-CA" dirty="0" err="1" smtClean="0"/>
              <a:t>Natlab</a:t>
            </a:r>
            <a:r>
              <a:rPr lang="en-CA" dirty="0" smtClean="0"/>
              <a:t> translation tool available</a:t>
            </a:r>
          </a:p>
          <a:p>
            <a:pPr lvl="1"/>
            <a:r>
              <a:rPr lang="en-CA" dirty="0" smtClean="0"/>
              <a:t>Written using ANTLR</a:t>
            </a:r>
            <a:endParaRPr lang="en-CA" dirty="0"/>
          </a:p>
          <a:p>
            <a:pPr lvl="1"/>
            <a:r>
              <a:rPr lang="en-CA" dirty="0" smtClean="0"/>
              <a:t>Outside the scope of this tutorial</a:t>
            </a:r>
          </a:p>
          <a:p>
            <a:r>
              <a:rPr lang="en-CA" dirty="0" smtClean="0"/>
              <a:t>Forms the basis of much of our semantics and static analysis research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Frontend-</a:t>
            </a:r>
            <a:fld id="{ECE31B81-7C2C-4D8B-B6F0-1768517459B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33185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Frontend with MATLAB-to-</a:t>
            </a:r>
            <a:r>
              <a:rPr lang="en-CA" dirty="0" err="1" smtClean="0"/>
              <a:t>Natlab</a:t>
            </a:r>
            <a:r>
              <a:rPr lang="en-CA" dirty="0" smtClean="0"/>
              <a:t> 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Frontend-</a:t>
            </a:r>
            <a:fld id="{ECE31B81-7C2C-4D8B-B6F0-1768517459BF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505200" y="1496291"/>
            <a:ext cx="2895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Scanner</a:t>
            </a:r>
          </a:p>
          <a:p>
            <a:pPr algn="ctr"/>
            <a:r>
              <a:rPr lang="en-CA" dirty="0" smtClean="0"/>
              <a:t>(</a:t>
            </a:r>
            <a:r>
              <a:rPr lang="en-CA" dirty="0" err="1" smtClean="0"/>
              <a:t>MetaLexer</a:t>
            </a:r>
            <a:r>
              <a:rPr lang="en-CA" dirty="0" smtClean="0"/>
              <a:t> and </a:t>
            </a:r>
            <a:r>
              <a:rPr lang="en-CA" dirty="0" err="1" smtClean="0"/>
              <a:t>JFlex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8" name="Rectangle 7"/>
          <p:cNvSpPr/>
          <p:nvPr/>
        </p:nvSpPr>
        <p:spPr>
          <a:xfrm>
            <a:off x="3505200" y="2568039"/>
            <a:ext cx="2895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Parser</a:t>
            </a:r>
          </a:p>
          <a:p>
            <a:pPr algn="ctr"/>
            <a:r>
              <a:rPr lang="en-CA" dirty="0" smtClean="0"/>
              <a:t>(Beaver)</a:t>
            </a:r>
            <a:endParaRPr lang="en-CA" dirty="0"/>
          </a:p>
        </p:txBody>
      </p:sp>
      <p:sp>
        <p:nvSpPr>
          <p:cNvPr id="9" name="Rectangle 8"/>
          <p:cNvSpPr/>
          <p:nvPr/>
        </p:nvSpPr>
        <p:spPr>
          <a:xfrm>
            <a:off x="3505200" y="3733800"/>
            <a:ext cx="2895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AST attributes, rewrites</a:t>
            </a:r>
          </a:p>
          <a:p>
            <a:pPr algn="ctr"/>
            <a:r>
              <a:rPr lang="en-CA" dirty="0" smtClean="0"/>
              <a:t>(</a:t>
            </a:r>
            <a:r>
              <a:rPr lang="en-CA" dirty="0" err="1" smtClean="0"/>
              <a:t>JastAdd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10" name="Rectangle 9"/>
          <p:cNvSpPr/>
          <p:nvPr/>
        </p:nvSpPr>
        <p:spPr>
          <a:xfrm>
            <a:off x="647700" y="2796639"/>
            <a:ext cx="1295400" cy="533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err="1" smtClean="0"/>
              <a:t>Matlab</a:t>
            </a:r>
            <a:r>
              <a:rPr lang="en-CA" dirty="0" smtClean="0"/>
              <a:t> source</a:t>
            </a:r>
          </a:p>
        </p:txBody>
      </p:sp>
      <p:cxnSp>
        <p:nvCxnSpPr>
          <p:cNvPr id="14" name="Straight Arrow Connector 13"/>
          <p:cNvCxnSpPr>
            <a:stCxn id="7" idx="2"/>
          </p:cNvCxnSpPr>
          <p:nvPr/>
        </p:nvCxnSpPr>
        <p:spPr>
          <a:xfrm>
            <a:off x="4953000" y="2258291"/>
            <a:ext cx="0" cy="3097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8" idx="2"/>
            <a:endCxn id="9" idx="0"/>
          </p:cNvCxnSpPr>
          <p:nvPr/>
        </p:nvCxnSpPr>
        <p:spPr>
          <a:xfrm>
            <a:off x="4953000" y="3330039"/>
            <a:ext cx="0" cy="40376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457700" y="5524500"/>
            <a:ext cx="1485900" cy="533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Attributed AST</a:t>
            </a:r>
            <a:endParaRPr lang="en-CA" dirty="0"/>
          </a:p>
        </p:txBody>
      </p:sp>
      <p:sp>
        <p:nvSpPr>
          <p:cNvPr id="22" name="Rectangle 21"/>
          <p:cNvSpPr/>
          <p:nvPr/>
        </p:nvSpPr>
        <p:spPr>
          <a:xfrm>
            <a:off x="2819400" y="5105400"/>
            <a:ext cx="11430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XML</a:t>
            </a:r>
            <a:endParaRPr lang="en-CA" dirty="0"/>
          </a:p>
        </p:txBody>
      </p:sp>
      <p:sp>
        <p:nvSpPr>
          <p:cNvPr id="23" name="Rectangle 22"/>
          <p:cNvSpPr/>
          <p:nvPr/>
        </p:nvSpPr>
        <p:spPr>
          <a:xfrm>
            <a:off x="6400800" y="5181600"/>
            <a:ext cx="1066800" cy="6096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Other</a:t>
            </a:r>
            <a:endParaRPr lang="en-CA" dirty="0"/>
          </a:p>
        </p:txBody>
      </p:sp>
      <p:cxnSp>
        <p:nvCxnSpPr>
          <p:cNvPr id="27" name="Straight Arrow Connector 26"/>
          <p:cNvCxnSpPr>
            <a:endCxn id="22" idx="0"/>
          </p:cNvCxnSpPr>
          <p:nvPr/>
        </p:nvCxnSpPr>
        <p:spPr>
          <a:xfrm flipH="1">
            <a:off x="3390900" y="4523507"/>
            <a:ext cx="1562100" cy="58189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19" idx="0"/>
          </p:cNvCxnSpPr>
          <p:nvPr/>
        </p:nvCxnSpPr>
        <p:spPr>
          <a:xfrm>
            <a:off x="4953000" y="4523507"/>
            <a:ext cx="247650" cy="100099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9" idx="2"/>
            <a:endCxn id="23" idx="0"/>
          </p:cNvCxnSpPr>
          <p:nvPr/>
        </p:nvCxnSpPr>
        <p:spPr>
          <a:xfrm>
            <a:off x="4953000" y="4495800"/>
            <a:ext cx="1981200" cy="685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571500" y="1496291"/>
            <a:ext cx="2514600" cy="7620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MATLAB-2-Natlab</a:t>
            </a:r>
          </a:p>
          <a:p>
            <a:pPr algn="ctr"/>
            <a:r>
              <a:rPr lang="en-CA" dirty="0" smtClean="0"/>
              <a:t>converter</a:t>
            </a:r>
            <a:endParaRPr lang="en-CA" dirty="0"/>
          </a:p>
        </p:txBody>
      </p:sp>
      <p:cxnSp>
        <p:nvCxnSpPr>
          <p:cNvPr id="21" name="Straight Arrow Connector 20"/>
          <p:cNvCxnSpPr/>
          <p:nvPr/>
        </p:nvCxnSpPr>
        <p:spPr>
          <a:xfrm rot="16200000" flipV="1">
            <a:off x="1022268" y="2531424"/>
            <a:ext cx="547059" cy="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20" idx="3"/>
            <a:endCxn id="7" idx="1"/>
          </p:cNvCxnSpPr>
          <p:nvPr/>
        </p:nvCxnSpPr>
        <p:spPr>
          <a:xfrm>
            <a:off x="3086100" y="1877291"/>
            <a:ext cx="4191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82637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How is </a:t>
            </a:r>
            <a:r>
              <a:rPr lang="en-CA" dirty="0" err="1" smtClean="0"/>
              <a:t>Natlab</a:t>
            </a:r>
            <a:r>
              <a:rPr lang="en-CA" dirty="0" smtClean="0"/>
              <a:t> organized?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Scanner specifications</a:t>
            </a:r>
          </a:p>
          <a:p>
            <a:pPr lvl="1"/>
            <a:r>
              <a:rPr lang="en-CA" dirty="0" err="1" smtClean="0"/>
              <a:t>src</a:t>
            </a:r>
            <a:r>
              <a:rPr lang="en-CA" dirty="0" smtClean="0"/>
              <a:t>/</a:t>
            </a:r>
            <a:r>
              <a:rPr lang="en-CA" dirty="0" err="1" smtClean="0"/>
              <a:t>metalexer</a:t>
            </a:r>
            <a:r>
              <a:rPr lang="en-CA" dirty="0" smtClean="0"/>
              <a:t>/</a:t>
            </a:r>
            <a:r>
              <a:rPr lang="en-CA" dirty="0" err="1" smtClean="0"/>
              <a:t>shared_keywords.mlc</a:t>
            </a:r>
            <a:endParaRPr lang="en-CA" dirty="0" smtClean="0"/>
          </a:p>
          <a:p>
            <a:r>
              <a:rPr lang="en-CA" dirty="0" smtClean="0"/>
              <a:t>Grammar files </a:t>
            </a:r>
          </a:p>
          <a:p>
            <a:pPr lvl="1"/>
            <a:r>
              <a:rPr lang="en-CA" dirty="0" err="1" smtClean="0"/>
              <a:t>src</a:t>
            </a:r>
            <a:r>
              <a:rPr lang="en-CA" dirty="0" smtClean="0"/>
              <a:t>/parser/</a:t>
            </a:r>
            <a:r>
              <a:rPr lang="en-CA" dirty="0" err="1" smtClean="0"/>
              <a:t>natlab.parser</a:t>
            </a:r>
            <a:r>
              <a:rPr lang="en-CA" dirty="0" smtClean="0"/>
              <a:t> </a:t>
            </a:r>
          </a:p>
          <a:p>
            <a:r>
              <a:rPr lang="en-CA" dirty="0" smtClean="0"/>
              <a:t>AST computations based on </a:t>
            </a:r>
            <a:r>
              <a:rPr lang="en-CA" dirty="0" err="1" smtClean="0"/>
              <a:t>JastAdd</a:t>
            </a:r>
            <a:endParaRPr lang="en-CA" dirty="0" smtClean="0"/>
          </a:p>
          <a:p>
            <a:pPr lvl="1"/>
            <a:r>
              <a:rPr lang="en-CA" dirty="0" err="1" smtClean="0"/>
              <a:t>src</a:t>
            </a:r>
            <a:r>
              <a:rPr lang="en-CA" dirty="0" smtClean="0"/>
              <a:t>/</a:t>
            </a:r>
            <a:r>
              <a:rPr lang="en-CA" dirty="0" err="1" smtClean="0"/>
              <a:t>natlab.ast</a:t>
            </a:r>
            <a:r>
              <a:rPr lang="en-CA" dirty="0" smtClean="0"/>
              <a:t> </a:t>
            </a:r>
          </a:p>
          <a:p>
            <a:pPr lvl="1"/>
            <a:r>
              <a:rPr lang="en-CA" dirty="0" err="1" smtClean="0"/>
              <a:t>src</a:t>
            </a:r>
            <a:r>
              <a:rPr lang="en-CA" dirty="0" smtClean="0"/>
              <a:t>/*</a:t>
            </a:r>
            <a:r>
              <a:rPr lang="en-CA" dirty="0" err="1" smtClean="0"/>
              <a:t>jadd</a:t>
            </a:r>
            <a:r>
              <a:rPr lang="en-CA" dirty="0" smtClean="0"/>
              <a:t>, </a:t>
            </a:r>
            <a:r>
              <a:rPr lang="en-CA" dirty="0" err="1" smtClean="0"/>
              <a:t>src</a:t>
            </a:r>
            <a:r>
              <a:rPr lang="en-CA" dirty="0" smtClean="0"/>
              <a:t>/*</a:t>
            </a:r>
            <a:r>
              <a:rPr lang="en-CA" dirty="0" err="1" smtClean="0"/>
              <a:t>jrag</a:t>
            </a:r>
            <a:endParaRPr lang="en-CA" dirty="0" smtClean="0"/>
          </a:p>
          <a:p>
            <a:r>
              <a:rPr lang="en-CA" dirty="0" smtClean="0"/>
              <a:t>Other Java files</a:t>
            </a:r>
          </a:p>
          <a:p>
            <a:pPr lvl="1"/>
            <a:r>
              <a:rPr lang="en-CA" dirty="0" err="1" smtClean="0"/>
              <a:t>src</a:t>
            </a:r>
            <a:r>
              <a:rPr lang="en-CA" dirty="0" smtClean="0"/>
              <a:t>/*java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Frontend-</a:t>
            </a:r>
            <a:fld id="{ECE31B81-7C2C-4D8B-B6F0-1768517459B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253197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MetaLexer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CA" dirty="0" smtClean="0"/>
              <a:t>A system for writing extensible scanner specifications</a:t>
            </a:r>
          </a:p>
          <a:p>
            <a:r>
              <a:rPr lang="en-CA" dirty="0" smtClean="0"/>
              <a:t>Scanner specifications can be modularized, reused and extended</a:t>
            </a:r>
            <a:endParaRPr lang="en-CA" dirty="0"/>
          </a:p>
          <a:p>
            <a:r>
              <a:rPr lang="en-CA" dirty="0" smtClean="0"/>
              <a:t>Generates </a:t>
            </a:r>
            <a:r>
              <a:rPr lang="en-CA" dirty="0" err="1" smtClean="0"/>
              <a:t>JFlex</a:t>
            </a:r>
            <a:r>
              <a:rPr lang="en-CA" dirty="0" smtClean="0"/>
              <a:t> code</a:t>
            </a:r>
          </a:p>
          <a:p>
            <a:pPr lvl="1"/>
            <a:r>
              <a:rPr lang="en-CA" dirty="0" smtClean="0"/>
              <a:t>Which then generates Java code for the </a:t>
            </a:r>
            <a:r>
              <a:rPr lang="en-CA" dirty="0" err="1" smtClean="0"/>
              <a:t>lexer</a:t>
            </a:r>
            <a:r>
              <a:rPr lang="en-CA" dirty="0" smtClean="0"/>
              <a:t>/scanner</a:t>
            </a:r>
          </a:p>
          <a:p>
            <a:r>
              <a:rPr lang="en-CA" dirty="0" smtClean="0"/>
              <a:t>Syntax is similar to most other </a:t>
            </a:r>
            <a:r>
              <a:rPr lang="en-CA" dirty="0" err="1" smtClean="0"/>
              <a:t>lexers</a:t>
            </a:r>
            <a:endParaRPr lang="en-CA" dirty="0" smtClean="0"/>
          </a:p>
          <a:p>
            <a:r>
              <a:rPr lang="en-CA" dirty="0" smtClean="0"/>
              <a:t>Reference:  “</a:t>
            </a:r>
            <a:r>
              <a:rPr lang="en-CA" dirty="0" err="1" smtClean="0"/>
              <a:t>MetaLexer</a:t>
            </a:r>
            <a:r>
              <a:rPr lang="en-CA" dirty="0"/>
              <a:t>: A Modular Lexical Specification Language. Andrew Casey, Laurie </a:t>
            </a:r>
            <a:r>
              <a:rPr lang="en-CA" dirty="0" err="1" smtClean="0"/>
              <a:t>Hendren</a:t>
            </a:r>
            <a:r>
              <a:rPr lang="en-CA" dirty="0" smtClean="0"/>
              <a:t>” by Casey, </a:t>
            </a:r>
            <a:r>
              <a:rPr lang="en-CA" dirty="0" err="1" smtClean="0"/>
              <a:t>Hendren</a:t>
            </a:r>
            <a:r>
              <a:rPr lang="en-CA" dirty="0" smtClean="0"/>
              <a:t> at AOSD 2011.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Frontend-</a:t>
            </a:r>
            <a:fld id="{ECE31B81-7C2C-4D8B-B6F0-1768517459B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441502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71620" y="1842679"/>
            <a:ext cx="628652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+mj-lt"/>
                <a:ea typeface="+mj-ea"/>
                <a:cs typeface="+mj-cs"/>
              </a:rPr>
              <a:t>If you already know Beaver and </a:t>
            </a:r>
            <a:r>
              <a:rPr lang="en-US" sz="4400" b="1" dirty="0" err="1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+mj-lt"/>
                <a:ea typeface="+mj-ea"/>
                <a:cs typeface="+mj-cs"/>
              </a:rPr>
              <a:t>JastAdd</a:t>
            </a:r>
            <a:r>
              <a:rPr lang="en-US" sz="44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+mj-lt"/>
                <a:ea typeface="+mj-ea"/>
                <a:cs typeface="+mj-cs"/>
              </a:rPr>
              <a:t>…</a:t>
            </a:r>
          </a:p>
          <a:p>
            <a:pPr lvl="0" algn="ctr">
              <a:spcBef>
                <a:spcPct val="0"/>
              </a:spcBef>
              <a:defRPr/>
            </a:pPr>
            <a:endParaRPr lang="en-US" sz="4400" b="1" dirty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+mj-lt"/>
                <a:ea typeface="+mj-ea"/>
                <a:cs typeface="+mj-cs"/>
              </a:rPr>
              <a:t>Then take a break.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+mj-lt"/>
                <a:ea typeface="+mj-ea"/>
                <a:cs typeface="+mj-cs"/>
              </a:rPr>
              <a:t>Play Angry Birds.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+mj-lt"/>
                <a:ea typeface="+mj-ea"/>
                <a:cs typeface="+mj-cs"/>
              </a:rPr>
              <a:t>Or Fruit Ninja.</a:t>
            </a:r>
          </a:p>
          <a:p>
            <a:pPr lvl="0" algn="ctr">
              <a:spcBef>
                <a:spcPct val="0"/>
              </a:spcBef>
              <a:defRPr/>
            </a:pPr>
            <a:endParaRPr lang="en-US" sz="4400" b="1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60000"/>
                </a:schemeClr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772400" y="6356350"/>
            <a:ext cx="914400" cy="365125"/>
          </a:xfrm>
        </p:spPr>
        <p:txBody>
          <a:bodyPr/>
          <a:lstStyle/>
          <a:p>
            <a:r>
              <a:rPr lang="en-CA" dirty="0" smtClean="0"/>
              <a:t>Frontend-</a:t>
            </a:r>
            <a:fld id="{E1ACA1A9-5D0D-4912-8B92-F352DF36540E}" type="slidenum">
              <a:rPr lang="en-CA" smtClean="0"/>
              <a:pPr/>
              <a:t>9</a:t>
            </a:fld>
            <a:endParaRPr lang="en-CA" dirty="0"/>
          </a:p>
        </p:txBody>
      </p:sp>
    </p:spTree>
  </p:cSld>
  <p:clrMapOvr>
    <a:masterClrMapping/>
  </p:clrMapOvr>
  <p:transition advTm="12859">
    <p:fade thruBlk="1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TC102455519[[fn=Winter]]</Template>
  <TotalTime>21931</TotalTime>
  <Words>1795</Words>
  <Application>Microsoft Office PowerPoint</Application>
  <PresentationFormat>On-screen Show (4:3)</PresentationFormat>
  <Paragraphs>411</Paragraphs>
  <Slides>30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Office Theme</vt:lpstr>
      <vt:lpstr>1_Office Theme</vt:lpstr>
      <vt:lpstr>Custom Design</vt:lpstr>
      <vt:lpstr>McLab Tutorial www.sable.mcgill.ca/mclab</vt:lpstr>
      <vt:lpstr>McLab Frontend</vt:lpstr>
      <vt:lpstr>Tools used</vt:lpstr>
      <vt:lpstr>Frontend organization</vt:lpstr>
      <vt:lpstr>Natlab</vt:lpstr>
      <vt:lpstr>Frontend with MATLAB-to-Natlab </vt:lpstr>
      <vt:lpstr>How is Natlab organized?</vt:lpstr>
      <vt:lpstr>MetaLexer</vt:lpstr>
      <vt:lpstr>Slide 9</vt:lpstr>
      <vt:lpstr>Beaver</vt:lpstr>
      <vt:lpstr>Beaver Example</vt:lpstr>
      <vt:lpstr>Beaver Example</vt:lpstr>
      <vt:lpstr>Beaver Example</vt:lpstr>
      <vt:lpstr>Beaver Example</vt:lpstr>
      <vt:lpstr>Beaver Example</vt:lpstr>
      <vt:lpstr>JastAdd: Motivation</vt:lpstr>
      <vt:lpstr>JastAdd</vt:lpstr>
      <vt:lpstr>How does everything fit?</vt:lpstr>
      <vt:lpstr>JastAdd AST File example</vt:lpstr>
      <vt:lpstr>JastAdd XML generation aspect</vt:lpstr>
      <vt:lpstr>Slide 21</vt:lpstr>
      <vt:lpstr>Slide 22</vt:lpstr>
      <vt:lpstr>Slide 23</vt:lpstr>
      <vt:lpstr>Slide 24</vt:lpstr>
      <vt:lpstr>Slide 25</vt:lpstr>
      <vt:lpstr>Slide 26</vt:lpstr>
      <vt:lpstr>JastAdd weaving</vt:lpstr>
      <vt:lpstr>Overall picture recap</vt:lpstr>
      <vt:lpstr>Adding a node</vt:lpstr>
      <vt:lpstr>Steps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Rahul Garg</dc:creator>
  <cp:lastModifiedBy>Laurie Hendren</cp:lastModifiedBy>
  <cp:revision>764</cp:revision>
  <dcterms:created xsi:type="dcterms:W3CDTF">2011-03-12T02:22:38Z</dcterms:created>
  <dcterms:modified xsi:type="dcterms:W3CDTF">2011-06-05T01:15:02Z</dcterms:modified>
</cp:coreProperties>
</file>