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9" r:id="rId2"/>
    <p:sldId id="391" r:id="rId3"/>
    <p:sldId id="392" r:id="rId4"/>
    <p:sldId id="393" r:id="rId5"/>
    <p:sldId id="372" r:id="rId6"/>
    <p:sldId id="382" r:id="rId7"/>
    <p:sldId id="387" r:id="rId8"/>
    <p:sldId id="395" r:id="rId9"/>
    <p:sldId id="394" r:id="rId10"/>
    <p:sldId id="383" r:id="rId11"/>
    <p:sldId id="388" r:id="rId12"/>
    <p:sldId id="375" r:id="rId13"/>
    <p:sldId id="377" r:id="rId14"/>
    <p:sldId id="385" r:id="rId15"/>
    <p:sldId id="389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2333" autoAdjust="0"/>
  </p:normalViewPr>
  <p:slideViewPr>
    <p:cSldViewPr snapToObjects="1">
      <p:cViewPr>
        <p:scale>
          <a:sx n="80" d="100"/>
          <a:sy n="80" d="100"/>
        </p:scale>
        <p:origin x="-882" y="-72"/>
      </p:cViewPr>
      <p:guideLst>
        <p:guide orient="horz" pos="3197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2496" y="162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BE79C-EB19-4C05-A10F-677A291ED0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691641-1C1F-44C5-B7B3-9E1BA6CF01A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Logical Arrays</a:t>
          </a:r>
          <a:endParaRPr lang="en-US" sz="2300" dirty="0">
            <a:solidFill>
              <a:schemeClr val="tx1"/>
            </a:solidFill>
          </a:endParaRPr>
        </a:p>
      </dgm:t>
    </dgm:pt>
    <dgm:pt modelId="{1BDD3975-6B69-48C4-B766-0FB0971AC5AF}" type="parTrans" cxnId="{C021D19C-81E1-4B19-BF69-752A18C76919}">
      <dgm:prSet/>
      <dgm:spPr/>
      <dgm:t>
        <a:bodyPr/>
        <a:lstStyle/>
        <a:p>
          <a:endParaRPr lang="en-US"/>
        </a:p>
      </dgm:t>
    </dgm:pt>
    <dgm:pt modelId="{E5AEF4C9-78FA-4ADE-9FA9-2F878C4276EF}" type="sibTrans" cxnId="{C021D19C-81E1-4B19-BF69-752A18C76919}">
      <dgm:prSet/>
      <dgm:spPr/>
      <dgm:t>
        <a:bodyPr/>
        <a:lstStyle/>
        <a:p>
          <a:endParaRPr lang="en-US"/>
        </a:p>
      </dgm:t>
    </dgm:pt>
    <dgm:pt modelId="{6E776EE6-81D1-491E-9E94-A9ABB8EE5E7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Double-precision floating points</a:t>
          </a:r>
          <a:endParaRPr lang="en-US" sz="2300" dirty="0">
            <a:solidFill>
              <a:schemeClr val="tx1"/>
            </a:solidFill>
          </a:endParaRPr>
        </a:p>
      </dgm:t>
    </dgm:pt>
    <dgm:pt modelId="{F2FCDAF2-B879-460C-848C-6F54D814CE4D}" type="parTrans" cxnId="{EDB09D55-91C6-48FE-8A18-722E650ECCF3}">
      <dgm:prSet/>
      <dgm:spPr/>
      <dgm:t>
        <a:bodyPr/>
        <a:lstStyle/>
        <a:p>
          <a:endParaRPr lang="en-US"/>
        </a:p>
      </dgm:t>
    </dgm:pt>
    <dgm:pt modelId="{C0A1550E-ACEF-4EB8-ABC7-05C565B90C91}" type="sibTrans" cxnId="{EDB09D55-91C6-48FE-8A18-722E650ECCF3}">
      <dgm:prSet/>
      <dgm:spPr/>
      <dgm:t>
        <a:bodyPr/>
        <a:lstStyle/>
        <a:p>
          <a:endParaRPr lang="en-US"/>
        </a:p>
      </dgm:t>
    </dgm:pt>
    <dgm:pt modelId="{3C1E15F1-0F62-4506-AC08-1A516F7D96F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Double-precision complex number matrices</a:t>
          </a:r>
          <a:endParaRPr lang="en-US" sz="2300" dirty="0">
            <a:solidFill>
              <a:schemeClr val="tx1"/>
            </a:solidFill>
          </a:endParaRPr>
        </a:p>
      </dgm:t>
    </dgm:pt>
    <dgm:pt modelId="{B2EED7C9-13B1-44FB-B3B4-196D4A07479F}" type="parTrans" cxnId="{6CDBA48D-D088-4F01-988E-B7BE8A53F261}">
      <dgm:prSet/>
      <dgm:spPr/>
      <dgm:t>
        <a:bodyPr/>
        <a:lstStyle/>
        <a:p>
          <a:endParaRPr lang="en-US"/>
        </a:p>
      </dgm:t>
    </dgm:pt>
    <dgm:pt modelId="{F5E4A301-7C1E-4F14-A46F-77C92FA0DD30}" type="sibTrans" cxnId="{6CDBA48D-D088-4F01-988E-B7BE8A53F261}">
      <dgm:prSet/>
      <dgm:spPr/>
      <dgm:t>
        <a:bodyPr/>
        <a:lstStyle/>
        <a:p>
          <a:endParaRPr lang="en-US"/>
        </a:p>
      </dgm:t>
    </dgm:pt>
    <dgm:pt modelId="{73639497-F502-41F8-8FC3-19D80422C558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Character Arrays</a:t>
          </a:r>
          <a:endParaRPr lang="en-US" sz="2300" dirty="0">
            <a:solidFill>
              <a:schemeClr val="tx1"/>
            </a:solidFill>
          </a:endParaRPr>
        </a:p>
      </dgm:t>
    </dgm:pt>
    <dgm:pt modelId="{D21D40E8-CF32-4806-9A62-362D9536C838}" type="parTrans" cxnId="{F78973D7-38F5-43C9-A9B1-8E6CD94E3C03}">
      <dgm:prSet/>
      <dgm:spPr/>
      <dgm:t>
        <a:bodyPr/>
        <a:lstStyle/>
        <a:p>
          <a:endParaRPr lang="en-US"/>
        </a:p>
      </dgm:t>
    </dgm:pt>
    <dgm:pt modelId="{165E451C-FE38-4B2E-859F-3C01782E897B}" type="sibTrans" cxnId="{F78973D7-38F5-43C9-A9B1-8E6CD94E3C03}">
      <dgm:prSet/>
      <dgm:spPr/>
      <dgm:t>
        <a:bodyPr/>
        <a:lstStyle/>
        <a:p>
          <a:endParaRPr lang="en-US"/>
        </a:p>
      </dgm:t>
    </dgm:pt>
    <dgm:pt modelId="{B4467D70-DFB6-4921-B749-3A889F8E0D9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Cell arrays</a:t>
          </a:r>
          <a:endParaRPr lang="en-US" sz="2300" dirty="0">
            <a:solidFill>
              <a:schemeClr val="tx1"/>
            </a:solidFill>
          </a:endParaRPr>
        </a:p>
      </dgm:t>
    </dgm:pt>
    <dgm:pt modelId="{CA086FCF-A359-4BFB-BE14-C55432925637}" type="parTrans" cxnId="{E6AE9A45-C728-4C77-AA84-57BEE3DFC517}">
      <dgm:prSet/>
      <dgm:spPr/>
      <dgm:t>
        <a:bodyPr/>
        <a:lstStyle/>
        <a:p>
          <a:endParaRPr lang="en-US"/>
        </a:p>
      </dgm:t>
    </dgm:pt>
    <dgm:pt modelId="{6E28516C-90E0-4C1B-86B6-01C08261C04C}" type="sibTrans" cxnId="{E6AE9A45-C728-4C77-AA84-57BEE3DFC517}">
      <dgm:prSet/>
      <dgm:spPr/>
      <dgm:t>
        <a:bodyPr/>
        <a:lstStyle/>
        <a:p>
          <a:endParaRPr lang="en-US"/>
        </a:p>
      </dgm:t>
    </dgm:pt>
    <dgm:pt modelId="{25864C76-8309-4EF9-AEDF-7BA341F56C9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300" dirty="0" smtClean="0">
              <a:solidFill>
                <a:schemeClr val="tx1"/>
              </a:solidFill>
            </a:rPr>
            <a:t>Function Handles</a:t>
          </a:r>
          <a:endParaRPr lang="en-US" sz="2300" dirty="0">
            <a:solidFill>
              <a:schemeClr val="tx1"/>
            </a:solidFill>
          </a:endParaRPr>
        </a:p>
      </dgm:t>
    </dgm:pt>
    <dgm:pt modelId="{7264E909-7CD7-4E1B-A0FA-E4463F811DDD}" type="parTrans" cxnId="{D78E2503-02C7-4EDC-855B-70136C959046}">
      <dgm:prSet/>
      <dgm:spPr/>
      <dgm:t>
        <a:bodyPr/>
        <a:lstStyle/>
        <a:p>
          <a:endParaRPr lang="en-US"/>
        </a:p>
      </dgm:t>
    </dgm:pt>
    <dgm:pt modelId="{1CA5B359-0D8B-4C4C-BC09-B232B144E358}" type="sibTrans" cxnId="{D78E2503-02C7-4EDC-855B-70136C959046}">
      <dgm:prSet/>
      <dgm:spPr/>
      <dgm:t>
        <a:bodyPr/>
        <a:lstStyle/>
        <a:p>
          <a:endParaRPr lang="en-US"/>
        </a:p>
      </dgm:t>
    </dgm:pt>
    <dgm:pt modelId="{543BE632-99B8-4F10-8A58-110A5AC464BC}" type="pres">
      <dgm:prSet presAssocID="{AC3BE79C-EB19-4C05-A10F-677A291ED0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A4C57F-7667-413D-91E1-C1548EBF49C4}" type="pres">
      <dgm:prSet presAssocID="{EF691641-1C1F-44C5-B7B3-9E1BA6CF01AE}" presName="parentLin" presStyleCnt="0"/>
      <dgm:spPr/>
    </dgm:pt>
    <dgm:pt modelId="{92A78B13-76FA-41DA-A364-8E8156057B75}" type="pres">
      <dgm:prSet presAssocID="{EF691641-1C1F-44C5-B7B3-9E1BA6CF01AE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9B040DF2-624E-41C6-82A6-84CF63B95985}" type="pres">
      <dgm:prSet presAssocID="{EF691641-1C1F-44C5-B7B3-9E1BA6CF01A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C9682-62AA-4805-BFB6-C84F0C1EB681}" type="pres">
      <dgm:prSet presAssocID="{EF691641-1C1F-44C5-B7B3-9E1BA6CF01AE}" presName="negativeSpace" presStyleCnt="0"/>
      <dgm:spPr/>
    </dgm:pt>
    <dgm:pt modelId="{C695AA7F-E6AB-4620-8EDF-5731C24B07EC}" type="pres">
      <dgm:prSet presAssocID="{EF691641-1C1F-44C5-B7B3-9E1BA6CF01AE}" presName="childText" presStyleLbl="conFgAcc1" presStyleIdx="0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915CA2ED-F7FE-42E1-B037-2092B4B0356D}" type="pres">
      <dgm:prSet presAssocID="{E5AEF4C9-78FA-4ADE-9FA9-2F878C4276EF}" presName="spaceBetweenRectangles" presStyleCnt="0"/>
      <dgm:spPr/>
    </dgm:pt>
    <dgm:pt modelId="{B1D8AFA6-A753-4978-8A6D-19479D023361}" type="pres">
      <dgm:prSet presAssocID="{73639497-F502-41F8-8FC3-19D80422C558}" presName="parentLin" presStyleCnt="0"/>
      <dgm:spPr/>
    </dgm:pt>
    <dgm:pt modelId="{9EB0D567-928D-45FD-A884-1BC22C0474AB}" type="pres">
      <dgm:prSet presAssocID="{73639497-F502-41F8-8FC3-19D80422C558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9C591DFB-1526-4EB8-B20D-6A5074C5D4B1}" type="pres">
      <dgm:prSet presAssocID="{73639497-F502-41F8-8FC3-19D80422C55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2CDE2-F7DF-4031-9EE9-124B7103037C}" type="pres">
      <dgm:prSet presAssocID="{73639497-F502-41F8-8FC3-19D80422C558}" presName="negativeSpace" presStyleCnt="0"/>
      <dgm:spPr/>
    </dgm:pt>
    <dgm:pt modelId="{EEE9E5C1-231F-4B4F-9FC6-5EE370A1CE75}" type="pres">
      <dgm:prSet presAssocID="{73639497-F502-41F8-8FC3-19D80422C558}" presName="childText" presStyleLbl="conFgAcc1" presStyleIdx="1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88462A7E-4FAC-49C5-95CC-D24B4D01AF52}" type="pres">
      <dgm:prSet presAssocID="{165E451C-FE38-4B2E-859F-3C01782E897B}" presName="spaceBetweenRectangles" presStyleCnt="0"/>
      <dgm:spPr/>
    </dgm:pt>
    <dgm:pt modelId="{DE60A4D4-7E22-4110-8F69-4C1EB36CCDCE}" type="pres">
      <dgm:prSet presAssocID="{6E776EE6-81D1-491E-9E94-A9ABB8EE5E7E}" presName="parentLin" presStyleCnt="0"/>
      <dgm:spPr/>
    </dgm:pt>
    <dgm:pt modelId="{CC4B9E46-C5AE-4BA9-9D9C-B72CBD57CB43}" type="pres">
      <dgm:prSet presAssocID="{6E776EE6-81D1-491E-9E94-A9ABB8EE5E7E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1D83BB03-4F88-4E88-8A1D-DB83BBB41833}" type="pres">
      <dgm:prSet presAssocID="{6E776EE6-81D1-491E-9E94-A9ABB8EE5E7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D91E80-44AE-4E0A-9D36-D80FAE797541}" type="pres">
      <dgm:prSet presAssocID="{6E776EE6-81D1-491E-9E94-A9ABB8EE5E7E}" presName="negativeSpace" presStyleCnt="0"/>
      <dgm:spPr/>
    </dgm:pt>
    <dgm:pt modelId="{8553EF8F-CD4F-4607-B5F3-B231B874597F}" type="pres">
      <dgm:prSet presAssocID="{6E776EE6-81D1-491E-9E94-A9ABB8EE5E7E}" presName="childText" presStyleLbl="conFgAcc1" presStyleIdx="2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9F808DA8-2230-4010-9B8F-1EC4E92D59DB}" type="pres">
      <dgm:prSet presAssocID="{C0A1550E-ACEF-4EB8-ABC7-05C565B90C91}" presName="spaceBetweenRectangles" presStyleCnt="0"/>
      <dgm:spPr/>
    </dgm:pt>
    <dgm:pt modelId="{DD739D4E-CC18-499E-9C95-E1EDBDE90109}" type="pres">
      <dgm:prSet presAssocID="{3C1E15F1-0F62-4506-AC08-1A516F7D96F8}" presName="parentLin" presStyleCnt="0"/>
      <dgm:spPr/>
    </dgm:pt>
    <dgm:pt modelId="{64CA8E90-3CCF-4D22-877E-5FEBC62C0ADA}" type="pres">
      <dgm:prSet presAssocID="{3C1E15F1-0F62-4506-AC08-1A516F7D96F8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610CF7D4-97FF-4760-B997-EFDF3E2440D1}" type="pres">
      <dgm:prSet presAssocID="{3C1E15F1-0F62-4506-AC08-1A516F7D96F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83D5F-AC05-4AE2-8622-B81F30531F4B}" type="pres">
      <dgm:prSet presAssocID="{3C1E15F1-0F62-4506-AC08-1A516F7D96F8}" presName="negativeSpace" presStyleCnt="0"/>
      <dgm:spPr/>
    </dgm:pt>
    <dgm:pt modelId="{020248E6-9700-4575-A177-1F7A02722987}" type="pres">
      <dgm:prSet presAssocID="{3C1E15F1-0F62-4506-AC08-1A516F7D96F8}" presName="childText" presStyleLbl="conFgAcc1" presStyleIdx="3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8D98FF5B-6D14-46C5-88BE-4A48FAE5E4E5}" type="pres">
      <dgm:prSet presAssocID="{F5E4A301-7C1E-4F14-A46F-77C92FA0DD30}" presName="spaceBetweenRectangles" presStyleCnt="0"/>
      <dgm:spPr/>
    </dgm:pt>
    <dgm:pt modelId="{92F585C7-A649-49BC-A82B-018ABCD92909}" type="pres">
      <dgm:prSet presAssocID="{B4467D70-DFB6-4921-B749-3A889F8E0D91}" presName="parentLin" presStyleCnt="0"/>
      <dgm:spPr/>
    </dgm:pt>
    <dgm:pt modelId="{F8523884-6721-4A75-80E6-5337EE8D0399}" type="pres">
      <dgm:prSet presAssocID="{B4467D70-DFB6-4921-B749-3A889F8E0D91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7CB80414-6C60-444F-890C-8B1E401CB559}" type="pres">
      <dgm:prSet presAssocID="{B4467D70-DFB6-4921-B749-3A889F8E0D9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22855-7E6F-4CC2-BDCD-5B7F97C25A75}" type="pres">
      <dgm:prSet presAssocID="{B4467D70-DFB6-4921-B749-3A889F8E0D91}" presName="negativeSpace" presStyleCnt="0"/>
      <dgm:spPr/>
    </dgm:pt>
    <dgm:pt modelId="{6467D7C4-9D17-445D-8E25-BC240BCCD947}" type="pres">
      <dgm:prSet presAssocID="{B4467D70-DFB6-4921-B749-3A889F8E0D91}" presName="childText" presStyleLbl="conFgAcc1" presStyleIdx="4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  <dgm:pt modelId="{32A4ED91-8716-434F-94FF-7420399BA89B}" type="pres">
      <dgm:prSet presAssocID="{6E28516C-90E0-4C1B-86B6-01C08261C04C}" presName="spaceBetweenRectangles" presStyleCnt="0"/>
      <dgm:spPr/>
    </dgm:pt>
    <dgm:pt modelId="{F4EA3BF2-6182-4D61-9FE2-394776692246}" type="pres">
      <dgm:prSet presAssocID="{25864C76-8309-4EF9-AEDF-7BA341F56C93}" presName="parentLin" presStyleCnt="0"/>
      <dgm:spPr/>
    </dgm:pt>
    <dgm:pt modelId="{C6617A66-007F-4F47-9EBF-0785AC0D194B}" type="pres">
      <dgm:prSet presAssocID="{25864C76-8309-4EF9-AEDF-7BA341F56C93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E9F8BBBD-4439-439D-8116-0B34D697C690}" type="pres">
      <dgm:prSet presAssocID="{25864C76-8309-4EF9-AEDF-7BA341F56C9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19A23-0862-4F86-94E8-EA898E628735}" type="pres">
      <dgm:prSet presAssocID="{25864C76-8309-4EF9-AEDF-7BA341F56C93}" presName="negativeSpace" presStyleCnt="0"/>
      <dgm:spPr/>
    </dgm:pt>
    <dgm:pt modelId="{FE820225-8CD2-498A-8243-5AE14D3B56B9}" type="pres">
      <dgm:prSet presAssocID="{25864C76-8309-4EF9-AEDF-7BA341F56C93}" presName="childText" presStyleLbl="conFgAcc1" presStyleIdx="5" presStyleCnt="6">
        <dgm:presLayoutVars>
          <dgm:bulletEnabled val="1"/>
        </dgm:presLayoutVars>
      </dgm:prSet>
      <dgm:spPr>
        <a:ln>
          <a:solidFill>
            <a:schemeClr val="bg1">
              <a:lumMod val="75000"/>
            </a:schemeClr>
          </a:solidFill>
        </a:ln>
      </dgm:spPr>
    </dgm:pt>
  </dgm:ptLst>
  <dgm:cxnLst>
    <dgm:cxn modelId="{AE78E7AF-D7CC-4608-891F-50624247F262}" type="presOf" srcId="{B4467D70-DFB6-4921-B749-3A889F8E0D91}" destId="{F8523884-6721-4A75-80E6-5337EE8D0399}" srcOrd="0" destOrd="0" presId="urn:microsoft.com/office/officeart/2005/8/layout/list1"/>
    <dgm:cxn modelId="{C021D19C-81E1-4B19-BF69-752A18C76919}" srcId="{AC3BE79C-EB19-4C05-A10F-677A291ED058}" destId="{EF691641-1C1F-44C5-B7B3-9E1BA6CF01AE}" srcOrd="0" destOrd="0" parTransId="{1BDD3975-6B69-48C4-B766-0FB0971AC5AF}" sibTransId="{E5AEF4C9-78FA-4ADE-9FA9-2F878C4276EF}"/>
    <dgm:cxn modelId="{1794DE34-A0B4-4110-8F40-7E10F511835C}" type="presOf" srcId="{6E776EE6-81D1-491E-9E94-A9ABB8EE5E7E}" destId="{CC4B9E46-C5AE-4BA9-9D9C-B72CBD57CB43}" srcOrd="0" destOrd="0" presId="urn:microsoft.com/office/officeart/2005/8/layout/list1"/>
    <dgm:cxn modelId="{17517BA3-8CA2-4AEA-BF69-8D09966FA05F}" type="presOf" srcId="{73639497-F502-41F8-8FC3-19D80422C558}" destId="{9C591DFB-1526-4EB8-B20D-6A5074C5D4B1}" srcOrd="1" destOrd="0" presId="urn:microsoft.com/office/officeart/2005/8/layout/list1"/>
    <dgm:cxn modelId="{58885548-7945-4154-A304-630EFA65F230}" type="presOf" srcId="{73639497-F502-41F8-8FC3-19D80422C558}" destId="{9EB0D567-928D-45FD-A884-1BC22C0474AB}" srcOrd="0" destOrd="0" presId="urn:microsoft.com/office/officeart/2005/8/layout/list1"/>
    <dgm:cxn modelId="{F26AF964-1D25-4901-BA2C-054FF26FFF1A}" type="presOf" srcId="{EF691641-1C1F-44C5-B7B3-9E1BA6CF01AE}" destId="{92A78B13-76FA-41DA-A364-8E8156057B75}" srcOrd="0" destOrd="0" presId="urn:microsoft.com/office/officeart/2005/8/layout/list1"/>
    <dgm:cxn modelId="{52864D7D-1153-4091-8E2A-FFC7F6ED0ABE}" type="presOf" srcId="{AC3BE79C-EB19-4C05-A10F-677A291ED058}" destId="{543BE632-99B8-4F10-8A58-110A5AC464BC}" srcOrd="0" destOrd="0" presId="urn:microsoft.com/office/officeart/2005/8/layout/list1"/>
    <dgm:cxn modelId="{E59623A2-F9F8-4606-AFF4-C272B98CD430}" type="presOf" srcId="{EF691641-1C1F-44C5-B7B3-9E1BA6CF01AE}" destId="{9B040DF2-624E-41C6-82A6-84CF63B95985}" srcOrd="1" destOrd="0" presId="urn:microsoft.com/office/officeart/2005/8/layout/list1"/>
    <dgm:cxn modelId="{D7D9EB3E-9782-405B-8342-4E9F3804B9ED}" type="presOf" srcId="{B4467D70-DFB6-4921-B749-3A889F8E0D91}" destId="{7CB80414-6C60-444F-890C-8B1E401CB559}" srcOrd="1" destOrd="0" presId="urn:microsoft.com/office/officeart/2005/8/layout/list1"/>
    <dgm:cxn modelId="{C024AFF5-BE69-4D39-9AAA-01600CFDE9CF}" type="presOf" srcId="{3C1E15F1-0F62-4506-AC08-1A516F7D96F8}" destId="{610CF7D4-97FF-4760-B997-EFDF3E2440D1}" srcOrd="1" destOrd="0" presId="urn:microsoft.com/office/officeart/2005/8/layout/list1"/>
    <dgm:cxn modelId="{BDA2FD4B-6D6C-48DC-9F15-FF3942312496}" type="presOf" srcId="{25864C76-8309-4EF9-AEDF-7BA341F56C93}" destId="{E9F8BBBD-4439-439D-8116-0B34D697C690}" srcOrd="1" destOrd="0" presId="urn:microsoft.com/office/officeart/2005/8/layout/list1"/>
    <dgm:cxn modelId="{EDB09D55-91C6-48FE-8A18-722E650ECCF3}" srcId="{AC3BE79C-EB19-4C05-A10F-677A291ED058}" destId="{6E776EE6-81D1-491E-9E94-A9ABB8EE5E7E}" srcOrd="2" destOrd="0" parTransId="{F2FCDAF2-B879-460C-848C-6F54D814CE4D}" sibTransId="{C0A1550E-ACEF-4EB8-ABC7-05C565B90C91}"/>
    <dgm:cxn modelId="{E6AE9A45-C728-4C77-AA84-57BEE3DFC517}" srcId="{AC3BE79C-EB19-4C05-A10F-677A291ED058}" destId="{B4467D70-DFB6-4921-B749-3A889F8E0D91}" srcOrd="4" destOrd="0" parTransId="{CA086FCF-A359-4BFB-BE14-C55432925637}" sibTransId="{6E28516C-90E0-4C1B-86B6-01C08261C04C}"/>
    <dgm:cxn modelId="{CC7A4625-AD9C-4325-A409-1B7797C87BAB}" type="presOf" srcId="{25864C76-8309-4EF9-AEDF-7BA341F56C93}" destId="{C6617A66-007F-4F47-9EBF-0785AC0D194B}" srcOrd="0" destOrd="0" presId="urn:microsoft.com/office/officeart/2005/8/layout/list1"/>
    <dgm:cxn modelId="{84505156-B2ED-489D-87A8-EF21EF0EF796}" type="presOf" srcId="{6E776EE6-81D1-491E-9E94-A9ABB8EE5E7E}" destId="{1D83BB03-4F88-4E88-8A1D-DB83BBB41833}" srcOrd="1" destOrd="0" presId="urn:microsoft.com/office/officeart/2005/8/layout/list1"/>
    <dgm:cxn modelId="{250E6261-77A0-4CD8-BE42-E6647C323B50}" type="presOf" srcId="{3C1E15F1-0F62-4506-AC08-1A516F7D96F8}" destId="{64CA8E90-3CCF-4D22-877E-5FEBC62C0ADA}" srcOrd="0" destOrd="0" presId="urn:microsoft.com/office/officeart/2005/8/layout/list1"/>
    <dgm:cxn modelId="{6CDBA48D-D088-4F01-988E-B7BE8A53F261}" srcId="{AC3BE79C-EB19-4C05-A10F-677A291ED058}" destId="{3C1E15F1-0F62-4506-AC08-1A516F7D96F8}" srcOrd="3" destOrd="0" parTransId="{B2EED7C9-13B1-44FB-B3B4-196D4A07479F}" sibTransId="{F5E4A301-7C1E-4F14-A46F-77C92FA0DD30}"/>
    <dgm:cxn modelId="{D78E2503-02C7-4EDC-855B-70136C959046}" srcId="{AC3BE79C-EB19-4C05-A10F-677A291ED058}" destId="{25864C76-8309-4EF9-AEDF-7BA341F56C93}" srcOrd="5" destOrd="0" parTransId="{7264E909-7CD7-4E1B-A0FA-E4463F811DDD}" sibTransId="{1CA5B359-0D8B-4C4C-BC09-B232B144E358}"/>
    <dgm:cxn modelId="{F78973D7-38F5-43C9-A9B1-8E6CD94E3C03}" srcId="{AC3BE79C-EB19-4C05-A10F-677A291ED058}" destId="{73639497-F502-41F8-8FC3-19D80422C558}" srcOrd="1" destOrd="0" parTransId="{D21D40E8-CF32-4806-9A62-362D9536C838}" sibTransId="{165E451C-FE38-4B2E-859F-3C01782E897B}"/>
    <dgm:cxn modelId="{EA86F02B-2F99-4C85-921E-C10F87FB8359}" type="presParOf" srcId="{543BE632-99B8-4F10-8A58-110A5AC464BC}" destId="{E2A4C57F-7667-413D-91E1-C1548EBF49C4}" srcOrd="0" destOrd="0" presId="urn:microsoft.com/office/officeart/2005/8/layout/list1"/>
    <dgm:cxn modelId="{76F520C1-1603-48B7-ABFC-843322E44234}" type="presParOf" srcId="{E2A4C57F-7667-413D-91E1-C1548EBF49C4}" destId="{92A78B13-76FA-41DA-A364-8E8156057B75}" srcOrd="0" destOrd="0" presId="urn:microsoft.com/office/officeart/2005/8/layout/list1"/>
    <dgm:cxn modelId="{01C788B3-104F-4770-9075-09C001F22B45}" type="presParOf" srcId="{E2A4C57F-7667-413D-91E1-C1548EBF49C4}" destId="{9B040DF2-624E-41C6-82A6-84CF63B95985}" srcOrd="1" destOrd="0" presId="urn:microsoft.com/office/officeart/2005/8/layout/list1"/>
    <dgm:cxn modelId="{748C55C0-35BA-4CF8-8D09-520C6B68A500}" type="presParOf" srcId="{543BE632-99B8-4F10-8A58-110A5AC464BC}" destId="{345C9682-62AA-4805-BFB6-C84F0C1EB681}" srcOrd="1" destOrd="0" presId="urn:microsoft.com/office/officeart/2005/8/layout/list1"/>
    <dgm:cxn modelId="{D26CEC51-42CF-4D38-92F8-2156FF21A3A0}" type="presParOf" srcId="{543BE632-99B8-4F10-8A58-110A5AC464BC}" destId="{C695AA7F-E6AB-4620-8EDF-5731C24B07EC}" srcOrd="2" destOrd="0" presId="urn:microsoft.com/office/officeart/2005/8/layout/list1"/>
    <dgm:cxn modelId="{57007994-C33A-4617-B02D-42A65252C8B6}" type="presParOf" srcId="{543BE632-99B8-4F10-8A58-110A5AC464BC}" destId="{915CA2ED-F7FE-42E1-B037-2092B4B0356D}" srcOrd="3" destOrd="0" presId="urn:microsoft.com/office/officeart/2005/8/layout/list1"/>
    <dgm:cxn modelId="{7C8850D3-56BA-48FC-B8BA-098FA3CA0045}" type="presParOf" srcId="{543BE632-99B8-4F10-8A58-110A5AC464BC}" destId="{B1D8AFA6-A753-4978-8A6D-19479D023361}" srcOrd="4" destOrd="0" presId="urn:microsoft.com/office/officeart/2005/8/layout/list1"/>
    <dgm:cxn modelId="{FAA734A2-6BB9-49CB-BC6E-B71609AB16B9}" type="presParOf" srcId="{B1D8AFA6-A753-4978-8A6D-19479D023361}" destId="{9EB0D567-928D-45FD-A884-1BC22C0474AB}" srcOrd="0" destOrd="0" presId="urn:microsoft.com/office/officeart/2005/8/layout/list1"/>
    <dgm:cxn modelId="{678DBE78-F1C2-45E2-AE60-E13F6F2EC427}" type="presParOf" srcId="{B1D8AFA6-A753-4978-8A6D-19479D023361}" destId="{9C591DFB-1526-4EB8-B20D-6A5074C5D4B1}" srcOrd="1" destOrd="0" presId="urn:microsoft.com/office/officeart/2005/8/layout/list1"/>
    <dgm:cxn modelId="{A173C0E8-1DBA-4EAE-8A0B-225C3F716A9C}" type="presParOf" srcId="{543BE632-99B8-4F10-8A58-110A5AC464BC}" destId="{17B2CDE2-F7DF-4031-9EE9-124B7103037C}" srcOrd="5" destOrd="0" presId="urn:microsoft.com/office/officeart/2005/8/layout/list1"/>
    <dgm:cxn modelId="{00059F47-CFB3-42C0-B8F5-ECC2FE47E96D}" type="presParOf" srcId="{543BE632-99B8-4F10-8A58-110A5AC464BC}" destId="{EEE9E5C1-231F-4B4F-9FC6-5EE370A1CE75}" srcOrd="6" destOrd="0" presId="urn:microsoft.com/office/officeart/2005/8/layout/list1"/>
    <dgm:cxn modelId="{4901E432-3AD3-4992-989E-3068CDC0BC6F}" type="presParOf" srcId="{543BE632-99B8-4F10-8A58-110A5AC464BC}" destId="{88462A7E-4FAC-49C5-95CC-D24B4D01AF52}" srcOrd="7" destOrd="0" presId="urn:microsoft.com/office/officeart/2005/8/layout/list1"/>
    <dgm:cxn modelId="{1850BD2B-49F6-41CF-96C7-CF7E870E5EC4}" type="presParOf" srcId="{543BE632-99B8-4F10-8A58-110A5AC464BC}" destId="{DE60A4D4-7E22-4110-8F69-4C1EB36CCDCE}" srcOrd="8" destOrd="0" presId="urn:microsoft.com/office/officeart/2005/8/layout/list1"/>
    <dgm:cxn modelId="{6ABE780A-D0F8-4A15-BCFC-3E2BD031C70A}" type="presParOf" srcId="{DE60A4D4-7E22-4110-8F69-4C1EB36CCDCE}" destId="{CC4B9E46-C5AE-4BA9-9D9C-B72CBD57CB43}" srcOrd="0" destOrd="0" presId="urn:microsoft.com/office/officeart/2005/8/layout/list1"/>
    <dgm:cxn modelId="{DCED6DDA-4143-4A47-A6D3-E00BE7F25A07}" type="presParOf" srcId="{DE60A4D4-7E22-4110-8F69-4C1EB36CCDCE}" destId="{1D83BB03-4F88-4E88-8A1D-DB83BBB41833}" srcOrd="1" destOrd="0" presId="urn:microsoft.com/office/officeart/2005/8/layout/list1"/>
    <dgm:cxn modelId="{8A1A3D80-7B2A-44A8-9682-B63E06462C3C}" type="presParOf" srcId="{543BE632-99B8-4F10-8A58-110A5AC464BC}" destId="{3FD91E80-44AE-4E0A-9D36-D80FAE797541}" srcOrd="9" destOrd="0" presId="urn:microsoft.com/office/officeart/2005/8/layout/list1"/>
    <dgm:cxn modelId="{53E37FA8-7360-47EF-BF1D-984A378595E4}" type="presParOf" srcId="{543BE632-99B8-4F10-8A58-110A5AC464BC}" destId="{8553EF8F-CD4F-4607-B5F3-B231B874597F}" srcOrd="10" destOrd="0" presId="urn:microsoft.com/office/officeart/2005/8/layout/list1"/>
    <dgm:cxn modelId="{268943E9-0A71-41E7-AB28-C42E6D07FE66}" type="presParOf" srcId="{543BE632-99B8-4F10-8A58-110A5AC464BC}" destId="{9F808DA8-2230-4010-9B8F-1EC4E92D59DB}" srcOrd="11" destOrd="0" presId="urn:microsoft.com/office/officeart/2005/8/layout/list1"/>
    <dgm:cxn modelId="{9A77658E-4C62-41DE-8EB7-08F9E3D3FA4E}" type="presParOf" srcId="{543BE632-99B8-4F10-8A58-110A5AC464BC}" destId="{DD739D4E-CC18-499E-9C95-E1EDBDE90109}" srcOrd="12" destOrd="0" presId="urn:microsoft.com/office/officeart/2005/8/layout/list1"/>
    <dgm:cxn modelId="{04E41FDE-F87D-4FD9-B83A-E0D053E94CC7}" type="presParOf" srcId="{DD739D4E-CC18-499E-9C95-E1EDBDE90109}" destId="{64CA8E90-3CCF-4D22-877E-5FEBC62C0ADA}" srcOrd="0" destOrd="0" presId="urn:microsoft.com/office/officeart/2005/8/layout/list1"/>
    <dgm:cxn modelId="{094D8248-2115-41F3-8E36-4893DB55A451}" type="presParOf" srcId="{DD739D4E-CC18-499E-9C95-E1EDBDE90109}" destId="{610CF7D4-97FF-4760-B997-EFDF3E2440D1}" srcOrd="1" destOrd="0" presId="urn:microsoft.com/office/officeart/2005/8/layout/list1"/>
    <dgm:cxn modelId="{DD6B6BE3-2B63-4CC4-BFFD-7D5003811273}" type="presParOf" srcId="{543BE632-99B8-4F10-8A58-110A5AC464BC}" destId="{04D83D5F-AC05-4AE2-8622-B81F30531F4B}" srcOrd="13" destOrd="0" presId="urn:microsoft.com/office/officeart/2005/8/layout/list1"/>
    <dgm:cxn modelId="{64001EFB-2B38-4E25-95F6-55E4C3472CF4}" type="presParOf" srcId="{543BE632-99B8-4F10-8A58-110A5AC464BC}" destId="{020248E6-9700-4575-A177-1F7A02722987}" srcOrd="14" destOrd="0" presId="urn:microsoft.com/office/officeart/2005/8/layout/list1"/>
    <dgm:cxn modelId="{FFB28E6B-ADA0-4753-9E34-303F09A3EF31}" type="presParOf" srcId="{543BE632-99B8-4F10-8A58-110A5AC464BC}" destId="{8D98FF5B-6D14-46C5-88BE-4A48FAE5E4E5}" srcOrd="15" destOrd="0" presId="urn:microsoft.com/office/officeart/2005/8/layout/list1"/>
    <dgm:cxn modelId="{2B39AAD5-1CCC-4859-B371-80F1E2BF3B31}" type="presParOf" srcId="{543BE632-99B8-4F10-8A58-110A5AC464BC}" destId="{92F585C7-A649-49BC-A82B-018ABCD92909}" srcOrd="16" destOrd="0" presId="urn:microsoft.com/office/officeart/2005/8/layout/list1"/>
    <dgm:cxn modelId="{080522C0-EAB5-4429-A5EA-CA0EF3A3AB16}" type="presParOf" srcId="{92F585C7-A649-49BC-A82B-018ABCD92909}" destId="{F8523884-6721-4A75-80E6-5337EE8D0399}" srcOrd="0" destOrd="0" presId="urn:microsoft.com/office/officeart/2005/8/layout/list1"/>
    <dgm:cxn modelId="{9E80333A-88AD-47CE-AE3A-7AA249318707}" type="presParOf" srcId="{92F585C7-A649-49BC-A82B-018ABCD92909}" destId="{7CB80414-6C60-444F-890C-8B1E401CB559}" srcOrd="1" destOrd="0" presId="urn:microsoft.com/office/officeart/2005/8/layout/list1"/>
    <dgm:cxn modelId="{626510FA-6995-40B6-B430-087C2B7BBE06}" type="presParOf" srcId="{543BE632-99B8-4F10-8A58-110A5AC464BC}" destId="{E5722855-7E6F-4CC2-BDCD-5B7F97C25A75}" srcOrd="17" destOrd="0" presId="urn:microsoft.com/office/officeart/2005/8/layout/list1"/>
    <dgm:cxn modelId="{AEE8F5F8-2FEA-4400-8920-A2A60443BB87}" type="presParOf" srcId="{543BE632-99B8-4F10-8A58-110A5AC464BC}" destId="{6467D7C4-9D17-445D-8E25-BC240BCCD947}" srcOrd="18" destOrd="0" presId="urn:microsoft.com/office/officeart/2005/8/layout/list1"/>
    <dgm:cxn modelId="{9573947D-CE23-40BB-A57F-361AF37B3F46}" type="presParOf" srcId="{543BE632-99B8-4F10-8A58-110A5AC464BC}" destId="{32A4ED91-8716-434F-94FF-7420399BA89B}" srcOrd="19" destOrd="0" presId="urn:microsoft.com/office/officeart/2005/8/layout/list1"/>
    <dgm:cxn modelId="{0F3B6DAB-2A63-4D2E-BF4C-14D838A5BCD0}" type="presParOf" srcId="{543BE632-99B8-4F10-8A58-110A5AC464BC}" destId="{F4EA3BF2-6182-4D61-9FE2-394776692246}" srcOrd="20" destOrd="0" presId="urn:microsoft.com/office/officeart/2005/8/layout/list1"/>
    <dgm:cxn modelId="{22BA0B70-2392-469E-A53A-5744A1D1AB26}" type="presParOf" srcId="{F4EA3BF2-6182-4D61-9FE2-394776692246}" destId="{C6617A66-007F-4F47-9EBF-0785AC0D194B}" srcOrd="0" destOrd="0" presId="urn:microsoft.com/office/officeart/2005/8/layout/list1"/>
    <dgm:cxn modelId="{A46860F0-AB82-4165-BCB8-528CA8F17969}" type="presParOf" srcId="{F4EA3BF2-6182-4D61-9FE2-394776692246}" destId="{E9F8BBBD-4439-439D-8116-0B34D697C690}" srcOrd="1" destOrd="0" presId="urn:microsoft.com/office/officeart/2005/8/layout/list1"/>
    <dgm:cxn modelId="{DD56A1E8-ED70-4143-A911-C01930503AC8}" type="presParOf" srcId="{543BE632-99B8-4F10-8A58-110A5AC464BC}" destId="{93419A23-0862-4F86-94E8-EA898E628735}" srcOrd="21" destOrd="0" presId="urn:microsoft.com/office/officeart/2005/8/layout/list1"/>
    <dgm:cxn modelId="{578B7961-A5C8-4032-ABD4-CB50286DEF3F}" type="presParOf" srcId="{543BE632-99B8-4F10-8A58-110A5AC464BC}" destId="{FE820225-8CD2-498A-8243-5AE14D3B56B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95AA7F-E6AB-4620-8EDF-5731C24B07EC}">
      <dsp:nvSpPr>
        <dsp:cNvPr id="0" name=""/>
        <dsp:cNvSpPr/>
      </dsp:nvSpPr>
      <dsp:spPr>
        <a:xfrm>
          <a:off x="0" y="29892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40DF2-624E-41C6-82A6-84CF63B95985}">
      <dsp:nvSpPr>
        <dsp:cNvPr id="0" name=""/>
        <dsp:cNvSpPr/>
      </dsp:nvSpPr>
      <dsp:spPr>
        <a:xfrm>
          <a:off x="411480" y="1848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Logical Arrays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18480"/>
        <a:ext cx="5760720" cy="560880"/>
      </dsp:txXfrm>
    </dsp:sp>
    <dsp:sp modelId="{EEE9E5C1-231F-4B4F-9FC6-5EE370A1CE75}">
      <dsp:nvSpPr>
        <dsp:cNvPr id="0" name=""/>
        <dsp:cNvSpPr/>
      </dsp:nvSpPr>
      <dsp:spPr>
        <a:xfrm>
          <a:off x="0" y="116076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91DFB-1526-4EB8-B20D-6A5074C5D4B1}">
      <dsp:nvSpPr>
        <dsp:cNvPr id="0" name=""/>
        <dsp:cNvSpPr/>
      </dsp:nvSpPr>
      <dsp:spPr>
        <a:xfrm>
          <a:off x="411480" y="88032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Character Arrays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880320"/>
        <a:ext cx="5760720" cy="560880"/>
      </dsp:txXfrm>
    </dsp:sp>
    <dsp:sp modelId="{8553EF8F-CD4F-4607-B5F3-B231B874597F}">
      <dsp:nvSpPr>
        <dsp:cNvPr id="0" name=""/>
        <dsp:cNvSpPr/>
      </dsp:nvSpPr>
      <dsp:spPr>
        <a:xfrm>
          <a:off x="0" y="202260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3BB03-4F88-4E88-8A1D-DB83BBB41833}">
      <dsp:nvSpPr>
        <dsp:cNvPr id="0" name=""/>
        <dsp:cNvSpPr/>
      </dsp:nvSpPr>
      <dsp:spPr>
        <a:xfrm>
          <a:off x="411480" y="174216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Double-precision floating points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1742160"/>
        <a:ext cx="5760720" cy="560880"/>
      </dsp:txXfrm>
    </dsp:sp>
    <dsp:sp modelId="{020248E6-9700-4575-A177-1F7A02722987}">
      <dsp:nvSpPr>
        <dsp:cNvPr id="0" name=""/>
        <dsp:cNvSpPr/>
      </dsp:nvSpPr>
      <dsp:spPr>
        <a:xfrm>
          <a:off x="0" y="288444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CF7D4-97FF-4760-B997-EFDF3E2440D1}">
      <dsp:nvSpPr>
        <dsp:cNvPr id="0" name=""/>
        <dsp:cNvSpPr/>
      </dsp:nvSpPr>
      <dsp:spPr>
        <a:xfrm>
          <a:off x="411480" y="260400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Double-precision complex number matrices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2604000"/>
        <a:ext cx="5760720" cy="560880"/>
      </dsp:txXfrm>
    </dsp:sp>
    <dsp:sp modelId="{6467D7C4-9D17-445D-8E25-BC240BCCD947}">
      <dsp:nvSpPr>
        <dsp:cNvPr id="0" name=""/>
        <dsp:cNvSpPr/>
      </dsp:nvSpPr>
      <dsp:spPr>
        <a:xfrm>
          <a:off x="0" y="374628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80414-6C60-444F-890C-8B1E401CB559}">
      <dsp:nvSpPr>
        <dsp:cNvPr id="0" name=""/>
        <dsp:cNvSpPr/>
      </dsp:nvSpPr>
      <dsp:spPr>
        <a:xfrm>
          <a:off x="411480" y="346584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Cell arrays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3465840"/>
        <a:ext cx="5760720" cy="560880"/>
      </dsp:txXfrm>
    </dsp:sp>
    <dsp:sp modelId="{FE820225-8CD2-498A-8243-5AE14D3B56B9}">
      <dsp:nvSpPr>
        <dsp:cNvPr id="0" name=""/>
        <dsp:cNvSpPr/>
      </dsp:nvSpPr>
      <dsp:spPr>
        <a:xfrm>
          <a:off x="0" y="460812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8BBBD-4439-439D-8116-0B34D697C690}">
      <dsp:nvSpPr>
        <dsp:cNvPr id="0" name=""/>
        <dsp:cNvSpPr/>
      </dsp:nvSpPr>
      <dsp:spPr>
        <a:xfrm>
          <a:off x="411480" y="4327680"/>
          <a:ext cx="5760720" cy="56088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Function Handles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1480" y="4327680"/>
        <a:ext cx="5760720" cy="56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744A25-B2D1-4508-9541-0A7BE023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502496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805F76-E96C-4986-86F1-BF280B42C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37517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far in</a:t>
            </a:r>
            <a:r>
              <a:rPr lang="en-US" baseline="0" dirty="0" smtClean="0"/>
              <a:t> the tutorial we have concentrated on the front-end and the analysis framework.   Now we turn out attention to possible </a:t>
            </a:r>
            <a:r>
              <a:rPr lang="en-US" baseline="0" dirty="0" err="1" smtClean="0"/>
              <a:t>backends</a:t>
            </a:r>
            <a:r>
              <a:rPr lang="en-US" baseline="0" dirty="0" smtClean="0"/>
              <a:t>.  We support three kinds of </a:t>
            </a:r>
            <a:r>
              <a:rPr lang="en-US" baseline="0" dirty="0" err="1" smtClean="0"/>
              <a:t>backends</a:t>
            </a:r>
            <a:r>
              <a:rPr lang="en-US" baseline="0" dirty="0" smtClean="0"/>
              <a:t>,  first just producing MATLAB,  second a more static compiler that translates MATLAB to Fortran90, and third a </a:t>
            </a:r>
            <a:r>
              <a:rPr lang="en-US" baseline="0" dirty="0" err="1" smtClean="0"/>
              <a:t>Virtutal</a:t>
            </a:r>
            <a:r>
              <a:rPr lang="en-US" baseline="0" dirty="0" smtClean="0"/>
              <a:t> machine for executing MATLAB which contains a JIT compiler.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6587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Unlike other type-inference analysis that</a:t>
            </a:r>
            <a:r>
              <a:rPr lang="en-US" baseline="0" dirty="0" smtClean="0"/>
              <a:t> assumes that all program components can be loaded at once and performs a whole-program analysis</a:t>
            </a:r>
            <a:r>
              <a:rPr lang="en-US" dirty="0" smtClean="0"/>
              <a:t>, our</a:t>
            </a:r>
            <a:r>
              <a:rPr lang="en-US" baseline="0" dirty="0" smtClean="0"/>
              <a:t> type inference analysis is intra-procedural since dynamic loading suggests that not all program components may be loaded at once</a:t>
            </a:r>
            <a:r>
              <a:rPr lang="en-US" dirty="0" smtClean="0"/>
              <a:t>. Variables can also have different</a:t>
            </a:r>
            <a:r>
              <a:rPr lang="en-US" baseline="0" dirty="0" smtClean="0"/>
              <a:t> types at different points in a function.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 key</a:t>
            </a:r>
            <a:r>
              <a:rPr lang="en-CA" baseline="0" dirty="0" smtClean="0"/>
              <a:t> analysis performed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 is the type inference analysis 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McVM</a:t>
            </a:r>
            <a:r>
              <a:rPr lang="en-CA" dirty="0" smtClean="0"/>
              <a:t> converts</a:t>
            </a:r>
            <a:r>
              <a:rPr lang="en-CA" baseline="0" dirty="0" smtClean="0"/>
              <a:t> source code into a form more amenable to analyses. It is similar in form to a three address code.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box on the left-hand</a:t>
            </a:r>
            <a:r>
              <a:rPr lang="en-CA" baseline="0" dirty="0" smtClean="0"/>
              <a:t> side shows the code of an .m file. This is transformed into the box on the right : the corresponding function in internal IR form.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figure shows a</a:t>
            </a:r>
            <a:r>
              <a:rPr lang="en-CA" baseline="0" dirty="0" smtClean="0"/>
              <a:t> simplified UML class diagram for the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 project. At the root of class hierarchy is the </a:t>
            </a:r>
            <a:r>
              <a:rPr lang="en-CA" baseline="0" dirty="0" err="1" smtClean="0"/>
              <a:t>IIRNode</a:t>
            </a:r>
            <a:r>
              <a:rPr lang="en-CA" baseline="0" dirty="0" smtClean="0"/>
              <a:t>. There are a number of statements and expressions as well.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Here</a:t>
            </a:r>
            <a:r>
              <a:rPr lang="en-CA" baseline="0" dirty="0" smtClean="0"/>
              <a:t>, I show how to start  and execute functions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/</a:t>
            </a:r>
            <a:r>
              <a:rPr lang="en-CA" baseline="0" dirty="0" err="1" smtClean="0"/>
              <a:t>McJIT</a:t>
            </a:r>
            <a:r>
              <a:rPr lang="en-CA" baseline="0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</a:t>
            </a:r>
            <a:r>
              <a:rPr lang="en-CA" baseline="0" dirty="0" smtClean="0"/>
              <a:t> think that one important use of our front-end and analysis framework is for supporting high-level transformations and refactoring tools.  Keeping this in mind, our AST keeps the comments from the original input program, so that we can pretty-print the transformed source, as well as the comments.    </a:t>
            </a:r>
            <a:r>
              <a:rPr lang="en-CA" baseline="0" dirty="0" err="1" smtClean="0"/>
              <a:t>McLab</a:t>
            </a:r>
            <a:r>
              <a:rPr lang="en-CA" baseline="0" dirty="0" smtClean="0"/>
              <a:t> can generate both .xml and .m files from </a:t>
            </a:r>
            <a:r>
              <a:rPr lang="en-CA" baseline="0" dirty="0" err="1" smtClean="0"/>
              <a:t>McAST</a:t>
            </a:r>
            <a:r>
              <a:rPr lang="en-CA" baseline="0" dirty="0" smtClean="0"/>
              <a:t> or </a:t>
            </a:r>
            <a:r>
              <a:rPr lang="en-CA" baseline="0" dirty="0" err="1" smtClean="0"/>
              <a:t>McLAST</a:t>
            </a:r>
            <a:r>
              <a:rPr lang="en-CA" baseline="0" dirty="0" smtClean="0"/>
              <a:t>.    We use the .xml format as a way of conveying the AST to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.  Since we wanted to be able to generate valid MATLAB from our ASTs, we have designed the ASTs to use only valid MATLAB constructs.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McVM</a:t>
            </a:r>
            <a:r>
              <a:rPr lang="en-CA" dirty="0" smtClean="0"/>
              <a:t> is designed for flexibility</a:t>
            </a:r>
            <a:r>
              <a:rPr lang="en-CA" baseline="0" dirty="0" smtClean="0"/>
              <a:t> and high performance.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McVM</a:t>
            </a:r>
            <a:r>
              <a:rPr lang="en-CA" dirty="0" smtClean="0"/>
              <a:t> is designed for flexibility</a:t>
            </a:r>
            <a:r>
              <a:rPr lang="en-CA" baseline="0" dirty="0" smtClean="0"/>
              <a:t> and high performance.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The front-end is responsible for parsing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commands and m files. The language core is supported by Boehm GC, ensuring an automatic garbage collection of IIR nodes. The operations on Matrix–type data are supported by ATLAS, BLAS and LAPACK library.  </a:t>
            </a:r>
            <a:r>
              <a:rPr lang="en-US" baseline="0" dirty="0" err="1" smtClean="0"/>
              <a:t>McJIT</a:t>
            </a:r>
            <a:r>
              <a:rPr lang="en-US" baseline="0" dirty="0" smtClean="0"/>
              <a:t> is supported for efficient code compilation by several analyses.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These are</a:t>
            </a:r>
            <a:r>
              <a:rPr lang="en-CA" baseline="0" dirty="0" smtClean="0"/>
              <a:t> the currently supported types in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How</a:t>
            </a:r>
            <a:r>
              <a:rPr lang="en-CA" baseline="0" dirty="0" smtClean="0"/>
              <a:t> does the JIT compiler execute a function? Given a function called with some argument types;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 checks if a compiled code exists that match the call, in terms of the types of the arguments and proceed as shown.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 key</a:t>
            </a:r>
            <a:r>
              <a:rPr lang="en-CA" baseline="0" dirty="0" smtClean="0"/>
              <a:t> analysis performed </a:t>
            </a:r>
            <a:r>
              <a:rPr lang="en-CA" baseline="0" dirty="0" err="1" smtClean="0"/>
              <a:t>McVM</a:t>
            </a:r>
            <a:r>
              <a:rPr lang="en-CA" baseline="0" dirty="0" smtClean="0"/>
              <a:t> is the type inference analysis …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6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013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20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24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017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048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85418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8557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65412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85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10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7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3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endren@cs.mcgill.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85800"/>
            <a:ext cx="6096000" cy="10667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McLab</a:t>
            </a:r>
            <a:r>
              <a:rPr lang="en-US" b="1" dirty="0" smtClean="0">
                <a:solidFill>
                  <a:schemeClr val="tx1"/>
                </a:solidFill>
              </a:rPr>
              <a:t> Tutorial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/>
              <a:t>www.sable.mcgill.ca/mclab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9187" y="2209800"/>
            <a:ext cx="6553200" cy="289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Part 6 – Introduction to the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Backends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MATLAB-to-MATLAB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MATLAB-to-Fortran90 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McFor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McVM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with JIT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8187"/>
            <a:ext cx="2084387" cy="20796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638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 smtClean="0"/>
              <a:t>TexPoint fonts used in EMF. </a:t>
            </a:r>
          </a:p>
          <a:p>
            <a:r>
              <a:rPr lang="en-CA" smtClean="0"/>
              <a:t>Read the TexPoint manual before you delete this box.: </a:t>
            </a:r>
            <a:r>
              <a:rPr lang="en-CA" smtClean="0">
                <a:latin typeface="TIMES-ROMAN"/>
              </a:rPr>
              <a:t>A</a:t>
            </a:r>
            <a:r>
              <a:rPr lang="en-CA" smtClean="0">
                <a:latin typeface="TIMES-BOLD"/>
              </a:rPr>
              <a:t>A</a:t>
            </a:r>
            <a:r>
              <a:rPr lang="en-CA" smtClean="0">
                <a:latin typeface="CMSY10ORIG"/>
              </a:rPr>
              <a:t>A</a:t>
            </a:r>
            <a:r>
              <a:rPr lang="en-CA" smtClean="0">
                <a:latin typeface="CMR5"/>
              </a:rPr>
              <a:t>A</a:t>
            </a:r>
            <a:r>
              <a:rPr lang="en-CA" smtClean="0">
                <a:latin typeface="CMR12"/>
              </a:rPr>
              <a:t>A</a:t>
            </a:r>
            <a:r>
              <a:rPr lang="en-CA" smtClean="0">
                <a:latin typeface="CMR8"/>
              </a:rPr>
              <a:t>A</a:t>
            </a:r>
            <a:r>
              <a:rPr lang="en-CA" smtClean="0">
                <a:latin typeface="CMBX12"/>
              </a:rPr>
              <a:t>A</a:t>
            </a:r>
            <a:r>
              <a:rPr lang="en-CA" smtClean="0">
                <a:latin typeface="CMBSY10"/>
              </a:rPr>
              <a:t>A</a:t>
            </a:r>
            <a:r>
              <a:rPr lang="en-CA" smtClean="0">
                <a:latin typeface="CMR9"/>
              </a:rPr>
              <a:t>A</a:t>
            </a:r>
            <a:r>
              <a:rPr lang="en-CA" smtClean="0">
                <a:latin typeface="CMTT10"/>
              </a:rPr>
              <a:t>A</a:t>
            </a:r>
            <a:r>
              <a:rPr lang="en-CA" smtClean="0">
                <a:latin typeface="CMR7"/>
              </a:rPr>
              <a:t>A</a:t>
            </a: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734693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a forward flow analysis: propagates the set of possible types through every possible branch of a function.</a:t>
            </a:r>
          </a:p>
          <a:p>
            <a:r>
              <a:rPr lang="en-US" dirty="0" smtClean="0"/>
              <a:t>Assumes that:</a:t>
            </a:r>
          </a:p>
          <a:p>
            <a:pPr>
              <a:buNone/>
            </a:pPr>
            <a:r>
              <a:rPr lang="en-US" dirty="0" smtClean="0"/>
              <a:t>		for each input argument </a:t>
            </a:r>
            <a:r>
              <a:rPr lang="en-US" i="1" dirty="0" err="1" smtClean="0"/>
              <a:t>arg</a:t>
            </a:r>
            <a:r>
              <a:rPr lang="en-US" dirty="0" smtClean="0"/>
              <a:t>, there exist 	some possible types</a:t>
            </a:r>
          </a:p>
          <a:p>
            <a:r>
              <a:rPr lang="en-US" dirty="0" smtClean="0"/>
              <a:t>At every program point </a:t>
            </a:r>
            <a:r>
              <a:rPr lang="en-US" i="1" dirty="0" smtClean="0"/>
              <a:t>p</a:t>
            </a:r>
            <a:r>
              <a:rPr lang="en-US" dirty="0" smtClean="0"/>
              <a:t>, infers the set of possible types for each variable</a:t>
            </a:r>
          </a:p>
          <a:p>
            <a:r>
              <a:rPr lang="en-US" dirty="0" smtClean="0"/>
              <a:t>May generate different results for the same function at different times depending on the types of the input arguments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 of </a:t>
            </a:r>
            <a:r>
              <a:rPr lang="en-US" dirty="0" err="1" smtClean="0"/>
              <a:t>McVM</a:t>
            </a:r>
            <a:r>
              <a:rPr lang="en-US" dirty="0" smtClean="0"/>
              <a:t> types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   				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       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-38100" y="3009900"/>
            <a:ext cx="3581400" cy="2133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1104900" y="4000500"/>
            <a:ext cx="25908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066800" y="1447800"/>
            <a:ext cx="22098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657600" y="1447801"/>
            <a:ext cx="1981201" cy="6096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133600" y="2286000"/>
            <a:ext cx="29718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876800" y="2286000"/>
            <a:ext cx="7620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76600" y="3276600"/>
            <a:ext cx="1143000" cy="838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4114802" y="3581402"/>
            <a:ext cx="838198" cy="22859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4876800" y="3276600"/>
            <a:ext cx="990600" cy="9144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5410200" y="3276601"/>
            <a:ext cx="2057400" cy="9144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V="1">
            <a:off x="2400300" y="4991100"/>
            <a:ext cx="144780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124200" y="4572001"/>
            <a:ext cx="1447800" cy="11429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49" idx="2"/>
          </p:cNvCxnSpPr>
          <p:nvPr/>
        </p:nvCxnSpPr>
        <p:spPr>
          <a:xfrm flipV="1">
            <a:off x="3505200" y="4419599"/>
            <a:ext cx="2362200" cy="144780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657600" y="4419599"/>
            <a:ext cx="3505200" cy="14478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6200" y="2057401"/>
            <a:ext cx="2057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Function handle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14599" y="5943600"/>
            <a:ext cx="4495801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Bottom (No information inferred)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91000" y="1981200"/>
            <a:ext cx="29718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Matrix-like types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81200" y="1066802"/>
            <a:ext cx="38862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Top (Unknown type, could be any)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38200" y="2971800"/>
            <a:ext cx="2057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Cell Array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10000" y="2971800"/>
            <a:ext cx="2057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Matrix types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057400" y="4038601"/>
            <a:ext cx="1676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Char array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05200" y="4038600"/>
            <a:ext cx="1676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Logical array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477000" y="4038600"/>
            <a:ext cx="22098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Complex Matrix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29200" y="4038600"/>
            <a:ext cx="1676400" cy="380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Double matrix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Intermediate Representation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simplified form of the Abstract Syntax Tree (AST) of the original source program</a:t>
            </a:r>
          </a:p>
          <a:p>
            <a:r>
              <a:rPr lang="en-US" dirty="0" smtClean="0"/>
              <a:t>It is machine independent </a:t>
            </a:r>
          </a:p>
          <a:p>
            <a:r>
              <a:rPr lang="en-US" dirty="0" smtClean="0"/>
              <a:t>All IIR nodes are garbage collected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IIR: A Simple MATLAB Program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Nurudeen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685800" y="1676400"/>
            <a:ext cx="3200400" cy="42672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</a:t>
            </a:r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257800" y="1295400"/>
            <a:ext cx="3200400" cy="51054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</a:rPr>
              <a:t>function</a:t>
            </a:r>
            <a:r>
              <a:rPr lang="en-US" sz="2400" dirty="0" smtClean="0">
                <a:solidFill>
                  <a:schemeClr val="tx1"/>
                </a:solidFill>
              </a:rPr>
              <a:t> [a] = test(n)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a = zeros(1, n);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$t1 = 1; $t0 =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$t2 = $t1; $t3 = n;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rgbClr val="00B050"/>
                </a:solidFill>
              </a:rPr>
              <a:t>while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True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$t4 = ($t0 &lt;= $t3);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smtClean="0">
                <a:solidFill>
                  <a:srgbClr val="00B050"/>
                </a:solidFill>
              </a:rPr>
              <a:t>if</a:t>
            </a:r>
            <a:r>
              <a:rPr lang="en-US" sz="2400" dirty="0" smtClean="0">
                <a:solidFill>
                  <a:schemeClr val="tx1"/>
                </a:solidFill>
              </a:rPr>
              <a:t> ~$t4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</a:t>
            </a:r>
            <a:r>
              <a:rPr lang="en-US" sz="2400" dirty="0" smtClean="0">
                <a:solidFill>
                  <a:srgbClr val="00B050"/>
                </a:solidFill>
              </a:rPr>
              <a:t>break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smtClean="0">
                <a:solidFill>
                  <a:srgbClr val="00B050"/>
                </a:solidFill>
              </a:rPr>
              <a:t>end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= $t0;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a(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 = (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*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$t0 = ($t0 + $t2);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rgbClr val="00B050"/>
                </a:solidFill>
              </a:rPr>
              <a:t>end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end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038600" y="3630168"/>
            <a:ext cx="978408" cy="484632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1371600"/>
            <a:ext cx="990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.m file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200" y="990600"/>
            <a:ext cx="1295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IIR form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21336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function</a:t>
            </a:r>
            <a:r>
              <a:rPr lang="en-US" sz="2400" dirty="0" smtClean="0">
                <a:solidFill>
                  <a:schemeClr val="tx1"/>
                </a:solidFill>
              </a:rPr>
              <a:t> a = test(n)</a:t>
            </a: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219200" y="3657600"/>
            <a:ext cx="2438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a(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 =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*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;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90600" y="2667000"/>
            <a:ext cx="2438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a =  zeros(1,n);</a:t>
            </a: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90600" y="4114800"/>
            <a:ext cx="2438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end</a:t>
            </a:r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90600" y="3124200"/>
            <a:ext cx="2438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for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= 1:n</a:t>
            </a:r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62000" y="4572000"/>
            <a:ext cx="2438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end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McVM</a:t>
            </a:r>
            <a:r>
              <a:rPr lang="en-US" dirty="0" smtClean="0"/>
              <a:t> Project Class Hierarchy (C++ Classes)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66800"/>
            <a:ext cx="8778239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</a:t>
            </a:r>
            <a:r>
              <a:rPr lang="en-US" dirty="0" err="1" smtClean="0"/>
              <a:t>McVM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3" name="Content Placeholder 12" descr="running-mcvm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990600"/>
            <a:ext cx="8229600" cy="536575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MATLAB-to-MATLAB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We wish to support high-level transformations, as well as refactoring tools.</a:t>
            </a:r>
          </a:p>
          <a:p>
            <a:r>
              <a:rPr lang="en-US" dirty="0" smtClean="0"/>
              <a:t> Keep comments in the AST.</a:t>
            </a:r>
          </a:p>
          <a:p>
            <a:r>
              <a:rPr lang="en-US" dirty="0" smtClean="0"/>
              <a:t>Can produce .xml or .m files from </a:t>
            </a:r>
            <a:r>
              <a:rPr lang="en-US" dirty="0" err="1" smtClean="0"/>
              <a:t>McAST</a:t>
            </a:r>
            <a:r>
              <a:rPr lang="en-US" dirty="0" smtClean="0"/>
              <a:t> or </a:t>
            </a:r>
            <a:r>
              <a:rPr lang="en-US" dirty="0" err="1" smtClean="0"/>
              <a:t>McLAST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Design of </a:t>
            </a:r>
            <a:r>
              <a:rPr lang="en-US" dirty="0" err="1" smtClean="0"/>
              <a:t>McLAST</a:t>
            </a:r>
            <a:r>
              <a:rPr lang="en-US" dirty="0" smtClean="0"/>
              <a:t> such that it remains valid MATLAB, although simplified.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MATLAB-to-Fortran90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5095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MATLAB programmers often want to develop their prototype in MATLAB and then develop a FORTRAN implementation based on the prototype.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version of </a:t>
            </a:r>
            <a:r>
              <a:rPr lang="en-US" dirty="0" err="1" smtClean="0"/>
              <a:t>McFOR</a:t>
            </a:r>
            <a:r>
              <a:rPr lang="en-US" dirty="0" smtClean="0"/>
              <a:t> implemented by Jun Li as M.Sc. thesis.  </a:t>
            </a:r>
          </a:p>
          <a:p>
            <a:pPr lvl="1"/>
            <a:r>
              <a:rPr lang="en-US" dirty="0" smtClean="0"/>
              <a:t>handled a smallish subset of MATLAB</a:t>
            </a:r>
          </a:p>
          <a:p>
            <a:pPr lvl="1"/>
            <a:r>
              <a:rPr lang="en-US" dirty="0" smtClean="0"/>
              <a:t>gave excellent performance for the benchmarks handled</a:t>
            </a:r>
          </a:p>
          <a:p>
            <a:pPr lvl="1"/>
            <a:r>
              <a:rPr lang="en-US" dirty="0" smtClean="0"/>
              <a:t>provided good insights into the problems needed to be solved, and some good initial solutions.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version of </a:t>
            </a:r>
            <a:r>
              <a:rPr lang="en-US" dirty="0" err="1" smtClean="0"/>
              <a:t>McFOR</a:t>
            </a:r>
            <a:r>
              <a:rPr lang="en-US" dirty="0" smtClean="0"/>
              <a:t> currently under development. </a:t>
            </a:r>
          </a:p>
          <a:p>
            <a:pPr lvl="1"/>
            <a:r>
              <a:rPr lang="en-US" dirty="0" smtClean="0"/>
              <a:t>fairly large subset of MATLAB, more complete solutions</a:t>
            </a:r>
          </a:p>
          <a:p>
            <a:pPr lvl="1"/>
            <a:r>
              <a:rPr lang="en-US" dirty="0" smtClean="0"/>
              <a:t>provide a set of analyses, transformations and IR simplifications that will likely be suitable for both the FORTRAN generator, as well as other HLL.</a:t>
            </a:r>
          </a:p>
          <a:p>
            <a:r>
              <a:rPr lang="en-US" dirty="0" smtClean="0"/>
              <a:t>e-mail </a:t>
            </a:r>
            <a:r>
              <a:rPr lang="en-US" dirty="0" smtClean="0">
                <a:hlinkClick r:id="rId3"/>
              </a:rPr>
              <a:t>hendren@cs.mcgill.ca</a:t>
            </a:r>
            <a:r>
              <a:rPr lang="en-US" dirty="0" smtClean="0"/>
              <a:t> to be put on the list of those interested in </a:t>
            </a:r>
            <a:r>
              <a:rPr lang="en-US" dirty="0" err="1" smtClean="0"/>
              <a:t>McFor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McVM-McJIT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Whereas the other back-ends are based on static analyses and ahead-of-time compilation,  the dynamic nature of MATLAB makes it more suitable for a VM/JIT.  </a:t>
            </a:r>
          </a:p>
          <a:p>
            <a:r>
              <a:rPr lang="en-US" dirty="0" err="1" smtClean="0"/>
              <a:t>MathWorks</a:t>
            </a:r>
            <a:r>
              <a:rPr lang="en-US" dirty="0" smtClean="0"/>
              <a:t>' implementation does have a JIT, although technical details are not known.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McVM</a:t>
            </a:r>
            <a:r>
              <a:rPr lang="en-US" dirty="0" smtClean="0"/>
              <a:t>/</a:t>
            </a:r>
            <a:r>
              <a:rPr lang="en-US" dirty="0" err="1" smtClean="0"/>
              <a:t>McJIT</a:t>
            </a:r>
            <a:r>
              <a:rPr lang="en-US" dirty="0" smtClean="0"/>
              <a:t> is an open implementation aimed at supporting research into dynamic optimization techniques for MATLAB.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McVM</a:t>
            </a:r>
            <a:r>
              <a:rPr lang="en-US" dirty="0" smtClean="0"/>
              <a:t> Design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basic but fast interpreter for the MATLAB language</a:t>
            </a:r>
          </a:p>
          <a:p>
            <a:r>
              <a:rPr lang="en-US" dirty="0" smtClean="0"/>
              <a:t>A garbage-collected JIT Compiler as an extension to the interpreter</a:t>
            </a:r>
          </a:p>
          <a:p>
            <a:r>
              <a:rPr lang="en-US" dirty="0" smtClean="0"/>
              <a:t>Easy to add new data types and statements by modifying only the interpreter.</a:t>
            </a:r>
          </a:p>
          <a:p>
            <a:r>
              <a:rPr lang="en-US" dirty="0" smtClean="0"/>
              <a:t>Supported by the LLVM compiler framework and some numerical computing libraries.</a:t>
            </a:r>
          </a:p>
          <a:p>
            <a:r>
              <a:rPr lang="en-US" dirty="0" smtClean="0"/>
              <a:t>Written entirely in C++; interface with the </a:t>
            </a:r>
            <a:r>
              <a:rPr lang="en-US" dirty="0" err="1" smtClean="0"/>
              <a:t>McLab</a:t>
            </a:r>
            <a:r>
              <a:rPr lang="en-US" dirty="0" smtClean="0"/>
              <a:t> front-end via a network port.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</a:t>
            </a:r>
            <a:r>
              <a:rPr lang="en-US" dirty="0" err="1" smtClean="0"/>
              <a:t>McVM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Nurudeen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1920240"/>
            <a:ext cx="8229600" cy="3642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76600" y="3505200"/>
            <a:ext cx="2514600" cy="1905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8" name="Rectangle 27"/>
          <p:cNvSpPr/>
          <p:nvPr/>
        </p:nvSpPr>
        <p:spPr>
          <a:xfrm>
            <a:off x="3276600" y="2164080"/>
            <a:ext cx="2514600" cy="8839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Interpreter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" y="2362200"/>
            <a:ext cx="2240280" cy="304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472440" y="5745480"/>
            <a:ext cx="173736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Boehm GC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67000" y="5745480"/>
            <a:ext cx="3200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FFFF00"/>
                </a:solidFill>
              </a:rPr>
              <a:t>ATLAS, BLAS, LAPACK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96000" y="5745480"/>
            <a:ext cx="23622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FFFF00"/>
                </a:solidFill>
              </a:rPr>
              <a:t>LLVM Framework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68680" y="2514600"/>
            <a:ext cx="1737360" cy="8839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IIR Types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2000" y="3764280"/>
            <a:ext cx="1905000" cy="15392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3657600"/>
            <a:ext cx="22860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Fallback Logic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52800" y="4297680"/>
            <a:ext cx="22860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Versioning Logic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2800" y="4876800"/>
            <a:ext cx="22860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LLVM Emission  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423160" y="1127760"/>
            <a:ext cx="2301240" cy="70104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Front-end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87440" y="2286000"/>
            <a:ext cx="2362200" cy="3124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41" name="Rectangle 40"/>
          <p:cNvSpPr/>
          <p:nvPr/>
        </p:nvSpPr>
        <p:spPr>
          <a:xfrm>
            <a:off x="6339840" y="2484120"/>
            <a:ext cx="2057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Type Inference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39840" y="3078480"/>
            <a:ext cx="2057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Live Variable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39840" y="3688080"/>
            <a:ext cx="2057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Reaching </a:t>
            </a:r>
            <a:r>
              <a:rPr lang="en-US" sz="2200" dirty="0" err="1" smtClean="0">
                <a:solidFill>
                  <a:srgbClr val="FFFF00"/>
                </a:solidFill>
              </a:rPr>
              <a:t>Defs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39840" y="4297680"/>
            <a:ext cx="2057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Bounds Check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339840" y="4876800"/>
            <a:ext cx="2057400" cy="4267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Copy Analyses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7200" y="2011680"/>
            <a:ext cx="230124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Language 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185160" y="3154680"/>
            <a:ext cx="260604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McJIT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172200" y="1935480"/>
            <a:ext cx="260604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Analyses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0560" y="3429000"/>
            <a:ext cx="260604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Data Types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68680" y="3909060"/>
            <a:ext cx="1737360" cy="3505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Functions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53440" y="4373880"/>
            <a:ext cx="1737360" cy="3505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rgbClr val="FFFF00"/>
                </a:solidFill>
              </a:rPr>
              <a:t>Func</a:t>
            </a:r>
            <a:r>
              <a:rPr lang="en-US" sz="2200" dirty="0" smtClean="0">
                <a:solidFill>
                  <a:srgbClr val="FFFF00"/>
                </a:solidFill>
              </a:rPr>
              <a:t> Handles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3440" y="4831080"/>
            <a:ext cx="1737360" cy="35052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Matrix Types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65760" y="1524000"/>
            <a:ext cx="230124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McVM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09600" y="5303520"/>
            <a:ext cx="1219200" cy="442754"/>
          </a:xfrm>
          <a:prstGeom prst="straightConnector1">
            <a:avLst/>
          </a:prstGeom>
          <a:ln w="635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2209800" y="5181600"/>
            <a:ext cx="1600200" cy="564674"/>
          </a:xfrm>
          <a:prstGeom prst="straightConnector1">
            <a:avLst/>
          </a:prstGeom>
          <a:ln w="635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410200" y="5181600"/>
            <a:ext cx="1143000" cy="563880"/>
          </a:xfrm>
          <a:prstGeom prst="straightConnector1">
            <a:avLst/>
          </a:prstGeom>
          <a:ln w="635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7" idx="0"/>
            <a:endCxn id="28" idx="2"/>
          </p:cNvCxnSpPr>
          <p:nvPr/>
        </p:nvCxnSpPr>
        <p:spPr>
          <a:xfrm rot="5400000" flipH="1" flipV="1">
            <a:off x="4305300" y="3276600"/>
            <a:ext cx="457200" cy="1588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8" idx="1"/>
          </p:cNvCxnSpPr>
          <p:nvPr/>
        </p:nvCxnSpPr>
        <p:spPr>
          <a:xfrm rot="10800000" flipV="1">
            <a:off x="2880360" y="2606040"/>
            <a:ext cx="396240" cy="30480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7" idx="1"/>
          </p:cNvCxnSpPr>
          <p:nvPr/>
        </p:nvCxnSpPr>
        <p:spPr>
          <a:xfrm rot="10800000">
            <a:off x="2849880" y="4084320"/>
            <a:ext cx="426720" cy="37338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7" idx="3"/>
            <a:endCxn id="26" idx="1"/>
          </p:cNvCxnSpPr>
          <p:nvPr/>
        </p:nvCxnSpPr>
        <p:spPr>
          <a:xfrm flipV="1">
            <a:off x="5791200" y="3848100"/>
            <a:ext cx="396240" cy="60960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0800000">
            <a:off x="4724400" y="1293812"/>
            <a:ext cx="1600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>
            <a:off x="4724400" y="1676401"/>
            <a:ext cx="16002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4724400" y="1082040"/>
            <a:ext cx="1684020" cy="198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&lt;&lt;parsing&gt;&gt;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724400" y="1447800"/>
            <a:ext cx="1684020" cy="198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&lt;&lt;parsing&gt;&gt;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2" name="Snip Single Corner Rectangle 101"/>
          <p:cNvSpPr/>
          <p:nvPr/>
        </p:nvSpPr>
        <p:spPr>
          <a:xfrm>
            <a:off x="6339840" y="1495109"/>
            <a:ext cx="2304288" cy="3657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 smtClean="0"/>
          </a:p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Source  m files</a:t>
            </a:r>
          </a:p>
          <a:p>
            <a:pPr algn="ctr"/>
            <a:endParaRPr lang="en-US" dirty="0"/>
          </a:p>
        </p:txBody>
      </p:sp>
      <p:sp>
        <p:nvSpPr>
          <p:cNvPr id="103" name="Snip Single Corner Rectangle 102"/>
          <p:cNvSpPr/>
          <p:nvPr/>
        </p:nvSpPr>
        <p:spPr>
          <a:xfrm>
            <a:off x="6339840" y="1051560"/>
            <a:ext cx="2304288" cy="36576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 smtClean="0">
              <a:solidFill>
                <a:srgbClr val="FFFF00"/>
              </a:solidFill>
            </a:endParaRPr>
          </a:p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IM Commands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Types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McJIT</a:t>
            </a:r>
            <a:r>
              <a:rPr lang="en-US" dirty="0" smtClean="0"/>
              <a:t>: Executing a Function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5900" y="1905794"/>
            <a:ext cx="2400300" cy="76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Compiled code exists in the code cache?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34200" y="1828800"/>
            <a:ext cx="1600200" cy="6858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Execute function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1524000"/>
            <a:ext cx="1752600" cy="12192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4076700"/>
            <a:ext cx="2209800" cy="4953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Load function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2971800"/>
            <a:ext cx="2133600" cy="8572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Generate LLVM &amp; Machine Code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3276600"/>
            <a:ext cx="1371600" cy="2971800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Parse function code;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generate  XML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62200" y="4953000"/>
            <a:ext cx="2057400" cy="11811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Send code string to the front-end; receive AST as XML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38700" y="5181600"/>
            <a:ext cx="1485900" cy="7810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Parse XML; build AST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1800" y="4610100"/>
            <a:ext cx="1905000" cy="11049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Perform analyses &amp; transformations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2667000"/>
            <a:ext cx="24003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Mclab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Front-end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38700" y="1143000"/>
            <a:ext cx="2400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Code Cache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86200" y="2208212"/>
            <a:ext cx="1463040" cy="1588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981700" y="2208212"/>
            <a:ext cx="952500" cy="1588"/>
          </a:xfrm>
          <a:prstGeom prst="straightConnector1">
            <a:avLst/>
          </a:prstGeom>
          <a:ln w="25400">
            <a:solidFill>
              <a:srgbClr val="00206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5364482" y="2712719"/>
            <a:ext cx="548640" cy="3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2583180" y="2941320"/>
            <a:ext cx="548640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2667794" y="4761706"/>
            <a:ext cx="381000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419600" y="5572125"/>
            <a:ext cx="419100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3"/>
          </p:cNvCxnSpPr>
          <p:nvPr/>
        </p:nvCxnSpPr>
        <p:spPr>
          <a:xfrm flipV="1">
            <a:off x="6324600" y="5562600"/>
            <a:ext cx="457200" cy="952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7239000" y="3502818"/>
            <a:ext cx="457200" cy="2382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139781" y="4061619"/>
            <a:ext cx="1114426" cy="15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86200" y="1827212"/>
            <a:ext cx="685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yes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19400" y="2667000"/>
            <a:ext cx="685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no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828800" y="5637212"/>
            <a:ext cx="533400" cy="1588"/>
          </a:xfrm>
          <a:prstGeom prst="straightConnector1">
            <a:avLst/>
          </a:prstGeom>
          <a:ln w="254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981200" y="1143000"/>
            <a:ext cx="190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i="1" dirty="0" smtClean="0">
                <a:solidFill>
                  <a:schemeClr val="tx1"/>
                </a:solidFill>
              </a:rPr>
              <a:t>f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i="1" dirty="0" err="1" smtClean="0">
                <a:solidFill>
                  <a:schemeClr val="tx1"/>
                </a:solidFill>
              </a:rPr>
              <a:t>arg_types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rot="5400000">
            <a:off x="2637212" y="1721428"/>
            <a:ext cx="365760" cy="138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209800" y="3200400"/>
            <a:ext cx="2209800" cy="4953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IIR exist?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419600" y="3583782"/>
            <a:ext cx="2362200" cy="144541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2711926" y="3886200"/>
            <a:ext cx="365760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895600" y="3657600"/>
            <a:ext cx="685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no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86400" y="3962400"/>
            <a:ext cx="685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Yes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1005840" cy="365125"/>
          </a:xfrm>
        </p:spPr>
        <p:txBody>
          <a:bodyPr/>
          <a:lstStyle/>
          <a:p>
            <a:r>
              <a:rPr lang="en-US" dirty="0" err="1" smtClean="0"/>
              <a:t>Backends</a:t>
            </a:r>
            <a:r>
              <a:rPr lang="en-US" dirty="0" smtClean="0"/>
              <a:t>- </a:t>
            </a:r>
            <a:fld id="{ECE31B81-7C2C-4D8B-B6F0-1768517459B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a key performance driver for the JIT Compiler: </a:t>
            </a:r>
          </a:p>
          <a:p>
            <a:pPr lvl="1"/>
            <a:r>
              <a:rPr lang="en-US" dirty="0" smtClean="0"/>
              <a:t>the type information provided are used by the JIT compiler for function specialization.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22645</TotalTime>
  <Words>1637</Words>
  <Application>Microsoft Office PowerPoint</Application>
  <PresentationFormat>On-screen Show (4:3)</PresentationFormat>
  <Paragraphs>271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McLab Tutorial www.sable.mcgill.ca/mclab</vt:lpstr>
      <vt:lpstr>MATLAB-to-MATLAB</vt:lpstr>
      <vt:lpstr>MATLAB-to-Fortran90</vt:lpstr>
      <vt:lpstr>McVM-McJIT</vt:lpstr>
      <vt:lpstr>McVM Design</vt:lpstr>
      <vt:lpstr>The Structure of McVM</vt:lpstr>
      <vt:lpstr>Supported Types</vt:lpstr>
      <vt:lpstr>McJIT: Executing a Function</vt:lpstr>
      <vt:lpstr>Type Inference</vt:lpstr>
      <vt:lpstr>Type Inference</vt:lpstr>
      <vt:lpstr>Lattice of McVM types</vt:lpstr>
      <vt:lpstr>Internal Intermediate Representation</vt:lpstr>
      <vt:lpstr>IIR: A Simple MATLAB Program</vt:lpstr>
      <vt:lpstr>McVM Project Class Hierarchy (C++ Classes) </vt:lpstr>
      <vt:lpstr>Running McVM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hp;Nurudeen Lameed</dc:creator>
  <cp:lastModifiedBy>Laurie Hendren</cp:lastModifiedBy>
  <cp:revision>878</cp:revision>
  <dcterms:created xsi:type="dcterms:W3CDTF">2011-03-12T02:22:38Z</dcterms:created>
  <dcterms:modified xsi:type="dcterms:W3CDTF">2011-06-05T14:05:14Z</dcterms:modified>
</cp:coreProperties>
</file>