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6"/>
  </p:notesMasterIdLst>
  <p:handoutMasterIdLst>
    <p:handoutMasterId r:id="rId27"/>
  </p:handoutMasterIdLst>
  <p:sldIdLst>
    <p:sldId id="369" r:id="rId3"/>
    <p:sldId id="348" r:id="rId4"/>
    <p:sldId id="364" r:id="rId5"/>
    <p:sldId id="339" r:id="rId6"/>
    <p:sldId id="349" r:id="rId7"/>
    <p:sldId id="350" r:id="rId8"/>
    <p:sldId id="351" r:id="rId9"/>
    <p:sldId id="352" r:id="rId10"/>
    <p:sldId id="353" r:id="rId11"/>
    <p:sldId id="354" r:id="rId12"/>
    <p:sldId id="355" r:id="rId13"/>
    <p:sldId id="356" r:id="rId14"/>
    <p:sldId id="360" r:id="rId15"/>
    <p:sldId id="357" r:id="rId16"/>
    <p:sldId id="361" r:id="rId17"/>
    <p:sldId id="359" r:id="rId18"/>
    <p:sldId id="362" r:id="rId19"/>
    <p:sldId id="358" r:id="rId20"/>
    <p:sldId id="363" r:id="rId21"/>
    <p:sldId id="365" r:id="rId22"/>
    <p:sldId id="366" r:id="rId23"/>
    <p:sldId id="367" r:id="rId24"/>
    <p:sldId id="368" r:id="rId2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02" autoAdjust="0"/>
    <p:restoredTop sz="94400" autoAdjust="0"/>
  </p:normalViewPr>
  <p:slideViewPr>
    <p:cSldViewPr snapToObjects="1">
      <p:cViewPr varScale="1">
        <p:scale>
          <a:sx n="74" d="100"/>
          <a:sy n="74" d="100"/>
        </p:scale>
        <p:origin x="-1098" y="-90"/>
      </p:cViewPr>
      <p:guideLst>
        <p:guide orient="horz" pos="3197"/>
        <p:guide pos="39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 showGuides="1">
      <p:cViewPr>
        <p:scale>
          <a:sx n="100" d="100"/>
          <a:sy n="100" d="100"/>
        </p:scale>
        <p:origin x="-2496" y="1626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4D9E2D8-E989-47B4-BD3A-A6E7E1FA6FEC}" type="datetimeFigureOut">
              <a:rPr lang="en-US" smtClean="0"/>
              <a:pPr/>
              <a:t>6/5/2011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84744A25-B2D1-4508-9541-0A7BE0236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050249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E887B8A-F7C1-4D8B-919D-4E8B135F4B8B}" type="datetimeFigureOut">
              <a:rPr lang="en-US" smtClean="0"/>
              <a:pPr/>
              <a:t>6/5/2011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E805F76-E96C-4986-86F1-BF280B42C5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54375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06587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baseline="0" dirty="0" smtClean="0"/>
              <a:t>The amount of effort required to implement each step is unequal. Step 5 is the largest most complicated step.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A</a:t>
            </a:r>
            <a:r>
              <a:rPr lang="en-CA" baseline="0" dirty="0" smtClean="0"/>
              <a:t> complete </a:t>
            </a:r>
            <a:r>
              <a:rPr lang="en-CA" baseline="0" dirty="0" err="1" smtClean="0"/>
              <a:t>explaination</a:t>
            </a:r>
            <a:r>
              <a:rPr lang="en-CA" baseline="0" dirty="0" smtClean="0"/>
              <a:t> is probably out of the scope of the tutorial. You are referred to </a:t>
            </a:r>
            <a:r>
              <a:rPr lang="en-CA" baseline="0" dirty="0" err="1" smtClean="0"/>
              <a:t>compAssignStmt</a:t>
            </a:r>
            <a:r>
              <a:rPr lang="en-CA" baseline="0" dirty="0" smtClean="0"/>
              <a:t>() in jitcompiler.cpp for details.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06615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914400" cy="365125"/>
          </a:xfrm>
        </p:spPr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356350"/>
            <a:ext cx="4495800" cy="365125"/>
          </a:xfrm>
        </p:spPr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CE31B81-7C2C-4D8B-B6F0-1768517459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9013540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8229600" cy="4983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838200" cy="365125"/>
          </a:xfrm>
        </p:spPr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28800" y="6356350"/>
            <a:ext cx="5181600" cy="365125"/>
          </a:xfrm>
        </p:spPr>
        <p:txBody>
          <a:bodyPr/>
          <a:lstStyle/>
          <a:p>
            <a:r>
              <a:rPr lang="en-US" dirty="0" err="1" smtClean="0"/>
              <a:t>McLab</a:t>
            </a:r>
            <a:r>
              <a:rPr lang="en-US" dirty="0" smtClean="0"/>
              <a:t> Tutorial,  Laurie </a:t>
            </a:r>
            <a:r>
              <a:rPr lang="en-US" dirty="0" err="1" smtClean="0"/>
              <a:t>Hendren</a:t>
            </a:r>
            <a:r>
              <a:rPr lang="en-US" dirty="0" smtClean="0"/>
              <a:t>, </a:t>
            </a:r>
            <a:r>
              <a:rPr lang="en-US" dirty="0" err="1" smtClean="0"/>
              <a:t>Rahul</a:t>
            </a:r>
            <a:r>
              <a:rPr lang="en-US" dirty="0" smtClean="0"/>
              <a:t> </a:t>
            </a:r>
            <a:r>
              <a:rPr lang="en-US" dirty="0" err="1" smtClean="0"/>
              <a:t>Garg</a:t>
            </a:r>
            <a:r>
              <a:rPr lang="en-US" dirty="0" smtClean="0"/>
              <a:t> and </a:t>
            </a:r>
            <a:r>
              <a:rPr lang="en-US" dirty="0" err="1" smtClean="0"/>
              <a:t>Nurudeen</a:t>
            </a:r>
            <a:r>
              <a:rPr lang="en-US" dirty="0" smtClean="0"/>
              <a:t> </a:t>
            </a:r>
            <a:r>
              <a:rPr lang="en-US" dirty="0" err="1" smtClean="0"/>
              <a:t>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356350"/>
            <a:ext cx="381000" cy="365125"/>
          </a:xfrm>
        </p:spPr>
        <p:txBody>
          <a:bodyPr/>
          <a:lstStyle/>
          <a:p>
            <a:fld id="{ECE31B81-7C2C-4D8B-B6F0-1768517459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457200" y="274638"/>
            <a:ext cx="8229600" cy="715962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0720974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838200" cy="365125"/>
          </a:xfrm>
        </p:spPr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28800" y="6356350"/>
            <a:ext cx="5257800" cy="365125"/>
          </a:xfrm>
        </p:spPr>
        <p:txBody>
          <a:bodyPr/>
          <a:lstStyle/>
          <a:p>
            <a:r>
              <a:rPr lang="en-US" dirty="0" err="1" smtClean="0"/>
              <a:t>McLab</a:t>
            </a:r>
            <a:r>
              <a:rPr lang="en-US" dirty="0" smtClean="0"/>
              <a:t> Tutorial,  Laurie </a:t>
            </a:r>
            <a:r>
              <a:rPr lang="en-US" dirty="0" err="1" smtClean="0"/>
              <a:t>Hendren</a:t>
            </a:r>
            <a:r>
              <a:rPr lang="en-US" dirty="0" smtClean="0"/>
              <a:t>, </a:t>
            </a:r>
            <a:r>
              <a:rPr lang="en-US" dirty="0" err="1" smtClean="0"/>
              <a:t>Rahul</a:t>
            </a:r>
            <a:r>
              <a:rPr lang="en-US" dirty="0" smtClean="0"/>
              <a:t> </a:t>
            </a:r>
            <a:r>
              <a:rPr lang="en-US" dirty="0" err="1" smtClean="0"/>
              <a:t>Garg</a:t>
            </a:r>
            <a:r>
              <a:rPr lang="en-US" dirty="0" smtClean="0"/>
              <a:t> and </a:t>
            </a:r>
            <a:r>
              <a:rPr lang="en-US" dirty="0" err="1" smtClean="0"/>
              <a:t>Nurudeen</a:t>
            </a:r>
            <a:r>
              <a:rPr lang="en-US" dirty="0" smtClean="0"/>
              <a:t> </a:t>
            </a:r>
            <a:r>
              <a:rPr lang="en-US" dirty="0" err="1" smtClean="0"/>
              <a:t>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1000" y="6356350"/>
            <a:ext cx="685800" cy="365125"/>
          </a:xfrm>
        </p:spPr>
        <p:txBody>
          <a:bodyPr/>
          <a:lstStyle/>
          <a:p>
            <a:fld id="{ECE31B81-7C2C-4D8B-B6F0-1768517459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532466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914400" cy="365125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6/4/2011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356350"/>
            <a:ext cx="4495800" cy="365125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McLab Tutorial,  Laurie Hendren, Rahul Garg and Nurudeen Lameed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CE31B81-7C2C-4D8B-B6F0-1768517459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3854327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solidFill>
            <a:srgbClr val="002060"/>
          </a:solidFill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05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838200" cy="365125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6/4/2011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28800" y="6356350"/>
            <a:ext cx="4953000" cy="365125"/>
          </a:xfrm>
        </p:spPr>
        <p:txBody>
          <a:bodyPr/>
          <a:lstStyle/>
          <a:p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McLab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Tutorial,  Laurie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Hendren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,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Rahul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Garg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and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Nurudeen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Lameed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ECE31B81-7C2C-4D8B-B6F0-1768517459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269853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143000" cy="365125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6/4/2011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56350"/>
            <a:ext cx="4953000" cy="365125"/>
          </a:xfrm>
        </p:spPr>
        <p:txBody>
          <a:bodyPr/>
          <a:lstStyle/>
          <a:p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McLab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Tutorial,  Laurie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Hendren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,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Rahul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Garg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and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Nurudeen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Lameed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6356350"/>
            <a:ext cx="990600" cy="365125"/>
          </a:xfrm>
        </p:spPr>
        <p:txBody>
          <a:bodyPr/>
          <a:lstStyle/>
          <a:p>
            <a:fld id="{ECE31B81-7C2C-4D8B-B6F0-1768517459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4272165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4983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143000"/>
            <a:ext cx="4038600" cy="4983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990600" cy="365125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6/4/2011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81200" y="6356350"/>
            <a:ext cx="4724400" cy="365125"/>
          </a:xfrm>
        </p:spPr>
        <p:txBody>
          <a:bodyPr/>
          <a:lstStyle/>
          <a:p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McLab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Tutorial,  Laurie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Hendren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,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Rahul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Garg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and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Nurudeen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Lameed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ECE31B81-7C2C-4D8B-B6F0-1768517459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228600"/>
            <a:ext cx="8229600" cy="609600"/>
          </a:xfrm>
          <a:solidFill>
            <a:srgbClr val="002060"/>
          </a:solidFill>
        </p:spPr>
        <p:txBody>
          <a:bodyPr>
            <a:normAutofit/>
          </a:bodyPr>
          <a:lstStyle>
            <a:lvl1pPr algn="ctr">
              <a:buNone/>
              <a:defRPr sz="36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Title</a:t>
            </a:r>
          </a:p>
        </p:txBody>
      </p:sp>
    </p:spTree>
    <p:extLst>
      <p:ext uri="{BB962C8B-B14F-4D97-AF65-F5344CB8AC3E}">
        <p14:creationId xmlns="" xmlns:p14="http://schemas.microsoft.com/office/powerpoint/2010/main" val="407796449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5232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54994"/>
            <a:ext cx="4040188" cy="4271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15232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54994"/>
            <a:ext cx="4041775" cy="4271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990600" cy="365125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6/4/2011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133600" y="6356350"/>
            <a:ext cx="4724400" cy="365125"/>
          </a:xfrm>
        </p:spPr>
        <p:txBody>
          <a:bodyPr/>
          <a:lstStyle/>
          <a:p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McLab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Tutorial,  Laurie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Hendren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,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Rahul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Garg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and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Nurudeen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Lameed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05800" y="6356350"/>
            <a:ext cx="381000" cy="365125"/>
          </a:xfrm>
        </p:spPr>
        <p:txBody>
          <a:bodyPr/>
          <a:lstStyle/>
          <a:p>
            <a:fld id="{ECE31B81-7C2C-4D8B-B6F0-1768517459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52400"/>
            <a:ext cx="8229600" cy="715962"/>
          </a:xfrm>
          <a:solidFill>
            <a:srgbClr val="002060"/>
          </a:solidFill>
        </p:spPr>
        <p:txBody>
          <a:bodyPr/>
          <a:lstStyle>
            <a:lvl1pPr algn="ctr">
              <a:buNone/>
              <a:defRPr sz="3600">
                <a:solidFill>
                  <a:schemeClr val="bg1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 Click to edit Master title</a:t>
            </a:r>
          </a:p>
        </p:txBody>
      </p:sp>
    </p:spTree>
    <p:extLst>
      <p:ext uri="{BB962C8B-B14F-4D97-AF65-F5344CB8AC3E}">
        <p14:creationId xmlns="" xmlns:p14="http://schemas.microsoft.com/office/powerpoint/2010/main" val="44834945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838200" cy="365125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6/4/2011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828800" y="6356350"/>
            <a:ext cx="5257800" cy="365125"/>
          </a:xfrm>
        </p:spPr>
        <p:txBody>
          <a:bodyPr/>
          <a:lstStyle/>
          <a:p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McLab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Tutorial,  Laurie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Hendren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,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Rahul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Garg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and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Nurudeen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Lameed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ECE31B81-7C2C-4D8B-B6F0-1768517459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04800" y="152400"/>
            <a:ext cx="8610600" cy="609600"/>
          </a:xfrm>
          <a:solidFill>
            <a:srgbClr val="002060"/>
          </a:solidFill>
        </p:spPr>
        <p:txBody>
          <a:bodyPr>
            <a:normAutofit/>
          </a:bodyPr>
          <a:lstStyle>
            <a:lvl1pPr algn="ctr">
              <a:buNone/>
              <a:defRPr sz="36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30856915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914400" cy="365125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6/4/2011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5867400" cy="365125"/>
          </a:xfrm>
        </p:spPr>
        <p:txBody>
          <a:bodyPr/>
          <a:lstStyle/>
          <a:p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McLab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Tutorial,  Laurie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Hendren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,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Rahul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Garg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and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Nurudeen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Lameed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CE31B81-7C2C-4D8B-B6F0-1768517459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22186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66800" cy="365125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6/4/2011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9800" y="6356350"/>
            <a:ext cx="4953000" cy="365125"/>
          </a:xfrm>
        </p:spPr>
        <p:txBody>
          <a:bodyPr/>
          <a:lstStyle/>
          <a:p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McLab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Tutorial,  Laurie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Hendren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,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Rahul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Garg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and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Nurudeen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Lameed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48600" y="6356350"/>
            <a:ext cx="838200" cy="365125"/>
          </a:xfrm>
        </p:spPr>
        <p:txBody>
          <a:bodyPr/>
          <a:lstStyle/>
          <a:p>
            <a:fld id="{ECE31B81-7C2C-4D8B-B6F0-1768517459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48148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solidFill>
            <a:srgbClr val="002060"/>
          </a:solidFill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05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838200" cy="365125"/>
          </a:xfrm>
        </p:spPr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28800" y="6356350"/>
            <a:ext cx="4953000" cy="365125"/>
          </a:xfrm>
        </p:spPr>
        <p:txBody>
          <a:bodyPr/>
          <a:lstStyle/>
          <a:p>
            <a:r>
              <a:rPr lang="en-US" dirty="0" err="1" smtClean="0"/>
              <a:t>McLab</a:t>
            </a:r>
            <a:r>
              <a:rPr lang="en-US" dirty="0" smtClean="0"/>
              <a:t> Tutorial,  Laurie </a:t>
            </a:r>
            <a:r>
              <a:rPr lang="en-US" dirty="0" err="1" smtClean="0"/>
              <a:t>Hendren</a:t>
            </a:r>
            <a:r>
              <a:rPr lang="en-US" dirty="0" smtClean="0"/>
              <a:t>, </a:t>
            </a:r>
            <a:r>
              <a:rPr lang="en-US" dirty="0" err="1" smtClean="0"/>
              <a:t>Rahul</a:t>
            </a:r>
            <a:r>
              <a:rPr lang="en-US" dirty="0" smtClean="0"/>
              <a:t> </a:t>
            </a:r>
            <a:r>
              <a:rPr lang="en-US" dirty="0" err="1" smtClean="0"/>
              <a:t>Garg</a:t>
            </a:r>
            <a:r>
              <a:rPr lang="en-US" dirty="0" smtClean="0"/>
              <a:t> and </a:t>
            </a:r>
            <a:r>
              <a:rPr lang="en-US" dirty="0" err="1" smtClean="0"/>
              <a:t>Nurudeen</a:t>
            </a:r>
            <a:r>
              <a:rPr lang="en-US" dirty="0" smtClean="0"/>
              <a:t> </a:t>
            </a:r>
            <a:r>
              <a:rPr lang="en-US" dirty="0" err="1" smtClean="0"/>
              <a:t>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6356350"/>
            <a:ext cx="1066800" cy="365125"/>
          </a:xfrm>
        </p:spPr>
        <p:txBody>
          <a:bodyPr/>
          <a:lstStyle/>
          <a:p>
            <a:fld id="{ECE31B81-7C2C-4D8B-B6F0-1768517459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2017345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990600" cy="365125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6/4/2011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356350"/>
            <a:ext cx="4953000" cy="365125"/>
          </a:xfrm>
        </p:spPr>
        <p:txBody>
          <a:bodyPr/>
          <a:lstStyle/>
          <a:p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McLab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Tutorial,  Laurie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Hendren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,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Rahul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Garg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and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Nurudeen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Lameed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CE31B81-7C2C-4D8B-B6F0-1768517459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9279201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8229600" cy="4983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838200" cy="365125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6/4/2011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28800" y="6356350"/>
            <a:ext cx="5181600" cy="365125"/>
          </a:xfrm>
        </p:spPr>
        <p:txBody>
          <a:bodyPr/>
          <a:lstStyle/>
          <a:p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McLab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Tutorial,  Laurie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Hendren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,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Rahul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Garg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and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Nurudeen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Lameed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356350"/>
            <a:ext cx="381000" cy="365125"/>
          </a:xfrm>
        </p:spPr>
        <p:txBody>
          <a:bodyPr/>
          <a:lstStyle/>
          <a:p>
            <a:fld id="{ECE31B81-7C2C-4D8B-B6F0-1768517459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457200" y="274638"/>
            <a:ext cx="8229600" cy="715962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algn="ctr">
              <a:spcBef>
                <a:spcPct val="0"/>
              </a:spcBef>
              <a:defRPr/>
            </a:pPr>
            <a:r>
              <a:rPr lang="en-US" dirty="0" smtClean="0">
                <a:solidFill>
                  <a:prstClr val="white"/>
                </a:solidFill>
              </a:rPr>
              <a:t>Click to edit Master title style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0744943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838200" cy="365125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6/4/2011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28800" y="6356350"/>
            <a:ext cx="5257800" cy="365125"/>
          </a:xfrm>
        </p:spPr>
        <p:txBody>
          <a:bodyPr/>
          <a:lstStyle/>
          <a:p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McLab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Tutorial,  Laurie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Hendren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,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Rahul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Garg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and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Nurudeen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Lameed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1000" y="6356350"/>
            <a:ext cx="685800" cy="365125"/>
          </a:xfrm>
        </p:spPr>
        <p:txBody>
          <a:bodyPr/>
          <a:lstStyle/>
          <a:p>
            <a:fld id="{ECE31B81-7C2C-4D8B-B6F0-1768517459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0768874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143000" cy="365125"/>
          </a:xfrm>
        </p:spPr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56350"/>
            <a:ext cx="4953000" cy="365125"/>
          </a:xfrm>
        </p:spPr>
        <p:txBody>
          <a:bodyPr/>
          <a:lstStyle/>
          <a:p>
            <a:r>
              <a:rPr lang="en-US" dirty="0" err="1" smtClean="0"/>
              <a:t>McLab</a:t>
            </a:r>
            <a:r>
              <a:rPr lang="en-US" dirty="0" smtClean="0"/>
              <a:t> Tutorial,  Laurie </a:t>
            </a:r>
            <a:r>
              <a:rPr lang="en-US" dirty="0" err="1" smtClean="0"/>
              <a:t>Hendren</a:t>
            </a:r>
            <a:r>
              <a:rPr lang="en-US" dirty="0" smtClean="0"/>
              <a:t>, </a:t>
            </a:r>
            <a:r>
              <a:rPr lang="en-US" dirty="0" err="1" smtClean="0"/>
              <a:t>Rahul</a:t>
            </a:r>
            <a:r>
              <a:rPr lang="en-US" dirty="0" smtClean="0"/>
              <a:t> </a:t>
            </a:r>
            <a:r>
              <a:rPr lang="en-US" dirty="0" err="1" smtClean="0"/>
              <a:t>Garg</a:t>
            </a:r>
            <a:r>
              <a:rPr lang="en-US" dirty="0" smtClean="0"/>
              <a:t> and </a:t>
            </a:r>
            <a:r>
              <a:rPr lang="en-US" dirty="0" err="1" smtClean="0"/>
              <a:t>Nurudeen</a:t>
            </a:r>
            <a:r>
              <a:rPr lang="en-US" dirty="0" smtClean="0"/>
              <a:t> </a:t>
            </a:r>
            <a:r>
              <a:rPr lang="en-US" dirty="0" err="1" smtClean="0"/>
              <a:t>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6356350"/>
            <a:ext cx="990600" cy="365125"/>
          </a:xfrm>
        </p:spPr>
        <p:txBody>
          <a:bodyPr/>
          <a:lstStyle/>
          <a:p>
            <a:fld id="{ECE31B81-7C2C-4D8B-B6F0-1768517459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1048032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4983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143000"/>
            <a:ext cx="4038600" cy="4983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990600" cy="365125"/>
          </a:xfrm>
        </p:spPr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81200" y="6356350"/>
            <a:ext cx="4724400" cy="365125"/>
          </a:xfrm>
        </p:spPr>
        <p:txBody>
          <a:bodyPr/>
          <a:lstStyle/>
          <a:p>
            <a:r>
              <a:rPr lang="en-US" dirty="0" err="1" smtClean="0"/>
              <a:t>McLab</a:t>
            </a:r>
            <a:r>
              <a:rPr lang="en-US" dirty="0" smtClean="0"/>
              <a:t> Tutorial,  Laurie </a:t>
            </a:r>
            <a:r>
              <a:rPr lang="en-US" dirty="0" err="1" smtClean="0"/>
              <a:t>Hendren</a:t>
            </a:r>
            <a:r>
              <a:rPr lang="en-US" dirty="0" smtClean="0"/>
              <a:t>, </a:t>
            </a:r>
            <a:r>
              <a:rPr lang="en-US" dirty="0" err="1" smtClean="0"/>
              <a:t>Rahul</a:t>
            </a:r>
            <a:r>
              <a:rPr lang="en-US" dirty="0" smtClean="0"/>
              <a:t> </a:t>
            </a:r>
            <a:r>
              <a:rPr lang="en-US" dirty="0" err="1" smtClean="0"/>
              <a:t>Garg</a:t>
            </a:r>
            <a:r>
              <a:rPr lang="en-US" dirty="0" smtClean="0"/>
              <a:t> and </a:t>
            </a:r>
            <a:r>
              <a:rPr lang="en-US" dirty="0" err="1" smtClean="0"/>
              <a:t>Nurudeen</a:t>
            </a:r>
            <a:r>
              <a:rPr lang="en-US" dirty="0" smtClean="0"/>
              <a:t> </a:t>
            </a:r>
            <a:r>
              <a:rPr lang="en-US" dirty="0" err="1" smtClean="0"/>
              <a:t>Lameed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ECE31B81-7C2C-4D8B-B6F0-1768517459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228600"/>
            <a:ext cx="8229600" cy="609600"/>
          </a:xfrm>
          <a:solidFill>
            <a:srgbClr val="002060"/>
          </a:solidFill>
        </p:spPr>
        <p:txBody>
          <a:bodyPr>
            <a:normAutofit/>
          </a:bodyPr>
          <a:lstStyle>
            <a:lvl1pPr algn="ctr">
              <a:buNone/>
              <a:defRPr sz="36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Title</a:t>
            </a:r>
          </a:p>
        </p:txBody>
      </p:sp>
    </p:spTree>
    <p:extLst>
      <p:ext uri="{BB962C8B-B14F-4D97-AF65-F5344CB8AC3E}">
        <p14:creationId xmlns="" xmlns:p14="http://schemas.microsoft.com/office/powerpoint/2010/main" val="85418274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5232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54994"/>
            <a:ext cx="4040188" cy="4271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15232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54994"/>
            <a:ext cx="4041775" cy="4271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990600" cy="365125"/>
          </a:xfrm>
        </p:spPr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133600" y="6356350"/>
            <a:ext cx="4724400" cy="365125"/>
          </a:xfrm>
        </p:spPr>
        <p:txBody>
          <a:bodyPr/>
          <a:lstStyle/>
          <a:p>
            <a:r>
              <a:rPr lang="en-US" dirty="0" err="1" smtClean="0"/>
              <a:t>McLab</a:t>
            </a:r>
            <a:r>
              <a:rPr lang="en-US" dirty="0" smtClean="0"/>
              <a:t> Tutorial,  Laurie </a:t>
            </a:r>
            <a:r>
              <a:rPr lang="en-US" dirty="0" err="1" smtClean="0"/>
              <a:t>Hendren</a:t>
            </a:r>
            <a:r>
              <a:rPr lang="en-US" dirty="0" smtClean="0"/>
              <a:t>, </a:t>
            </a:r>
            <a:r>
              <a:rPr lang="en-US" dirty="0" err="1" smtClean="0"/>
              <a:t>Rahul</a:t>
            </a:r>
            <a:r>
              <a:rPr lang="en-US" dirty="0" smtClean="0"/>
              <a:t> </a:t>
            </a:r>
            <a:r>
              <a:rPr lang="en-US" dirty="0" err="1" smtClean="0"/>
              <a:t>Garg</a:t>
            </a:r>
            <a:r>
              <a:rPr lang="en-US" dirty="0" smtClean="0"/>
              <a:t> and </a:t>
            </a:r>
            <a:r>
              <a:rPr lang="en-US" dirty="0" err="1" smtClean="0"/>
              <a:t>Nurudeen</a:t>
            </a:r>
            <a:r>
              <a:rPr lang="en-US" dirty="0" smtClean="0"/>
              <a:t> </a:t>
            </a:r>
            <a:r>
              <a:rPr lang="en-US" dirty="0" err="1" smtClean="0"/>
              <a:t>Lameed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05800" y="6356350"/>
            <a:ext cx="381000" cy="365125"/>
          </a:xfrm>
        </p:spPr>
        <p:txBody>
          <a:bodyPr/>
          <a:lstStyle/>
          <a:p>
            <a:fld id="{ECE31B81-7C2C-4D8B-B6F0-1768517459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52400"/>
            <a:ext cx="8229600" cy="715962"/>
          </a:xfrm>
          <a:solidFill>
            <a:srgbClr val="002060"/>
          </a:solidFill>
        </p:spPr>
        <p:txBody>
          <a:bodyPr/>
          <a:lstStyle>
            <a:lvl1pPr algn="ctr">
              <a:buNone/>
              <a:defRPr sz="3600">
                <a:solidFill>
                  <a:schemeClr val="bg1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 Click to edit Master title</a:t>
            </a:r>
          </a:p>
        </p:txBody>
      </p:sp>
    </p:spTree>
    <p:extLst>
      <p:ext uri="{BB962C8B-B14F-4D97-AF65-F5344CB8AC3E}">
        <p14:creationId xmlns="" xmlns:p14="http://schemas.microsoft.com/office/powerpoint/2010/main" val="18557594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838200" cy="365125"/>
          </a:xfrm>
        </p:spPr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828800" y="6356350"/>
            <a:ext cx="5257800" cy="365125"/>
          </a:xfrm>
        </p:spPr>
        <p:txBody>
          <a:bodyPr/>
          <a:lstStyle/>
          <a:p>
            <a:r>
              <a:rPr lang="en-US" dirty="0" err="1" smtClean="0"/>
              <a:t>McLab</a:t>
            </a:r>
            <a:r>
              <a:rPr lang="en-US" dirty="0" smtClean="0"/>
              <a:t> Tutorial,  Laurie </a:t>
            </a:r>
            <a:r>
              <a:rPr lang="en-US" dirty="0" err="1" smtClean="0"/>
              <a:t>Hendren</a:t>
            </a:r>
            <a:r>
              <a:rPr lang="en-US" dirty="0" smtClean="0"/>
              <a:t>, </a:t>
            </a:r>
            <a:r>
              <a:rPr lang="en-US" dirty="0" err="1" smtClean="0"/>
              <a:t>Rahul</a:t>
            </a:r>
            <a:r>
              <a:rPr lang="en-US" dirty="0" smtClean="0"/>
              <a:t> </a:t>
            </a:r>
            <a:r>
              <a:rPr lang="en-US" dirty="0" err="1" smtClean="0"/>
              <a:t>Garg</a:t>
            </a:r>
            <a:r>
              <a:rPr lang="en-US" dirty="0" smtClean="0"/>
              <a:t> and </a:t>
            </a:r>
            <a:r>
              <a:rPr lang="en-US" dirty="0" err="1" smtClean="0"/>
              <a:t>Nurudeen</a:t>
            </a:r>
            <a:r>
              <a:rPr lang="en-US" dirty="0" smtClean="0"/>
              <a:t> </a:t>
            </a:r>
            <a:r>
              <a:rPr lang="en-US" dirty="0" err="1" smtClean="0"/>
              <a:t>Lameed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ECE31B81-7C2C-4D8B-B6F0-1768517459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04800" y="152400"/>
            <a:ext cx="8610600" cy="609600"/>
          </a:xfrm>
          <a:solidFill>
            <a:srgbClr val="002060"/>
          </a:solidFill>
        </p:spPr>
        <p:txBody>
          <a:bodyPr>
            <a:normAutofit/>
          </a:bodyPr>
          <a:lstStyle>
            <a:lvl1pPr algn="ctr">
              <a:buNone/>
              <a:defRPr sz="36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42654122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914400" cy="365125"/>
          </a:xfrm>
        </p:spPr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5867400" cy="365125"/>
          </a:xfrm>
        </p:spPr>
        <p:txBody>
          <a:bodyPr/>
          <a:lstStyle/>
          <a:p>
            <a:r>
              <a:rPr lang="en-US" dirty="0" err="1" smtClean="0"/>
              <a:t>McLab</a:t>
            </a:r>
            <a:r>
              <a:rPr lang="en-US" dirty="0" smtClean="0"/>
              <a:t> Tutorial,  Laurie </a:t>
            </a:r>
            <a:r>
              <a:rPr lang="en-US" dirty="0" err="1" smtClean="0"/>
              <a:t>Hendren</a:t>
            </a:r>
            <a:r>
              <a:rPr lang="en-US" dirty="0" smtClean="0"/>
              <a:t>, </a:t>
            </a:r>
            <a:r>
              <a:rPr lang="en-US" dirty="0" err="1" smtClean="0"/>
              <a:t>Rahul</a:t>
            </a:r>
            <a:r>
              <a:rPr lang="en-US" dirty="0" smtClean="0"/>
              <a:t> </a:t>
            </a:r>
            <a:r>
              <a:rPr lang="en-US" dirty="0" err="1" smtClean="0"/>
              <a:t>Garg</a:t>
            </a:r>
            <a:r>
              <a:rPr lang="en-US" dirty="0" smtClean="0"/>
              <a:t> and </a:t>
            </a:r>
            <a:r>
              <a:rPr lang="en-US" dirty="0" err="1" smtClean="0"/>
              <a:t>Nurudeen</a:t>
            </a:r>
            <a:r>
              <a:rPr lang="en-US" dirty="0" smtClean="0"/>
              <a:t> </a:t>
            </a:r>
            <a:r>
              <a:rPr lang="en-US" dirty="0" err="1" smtClean="0"/>
              <a:t>Lameed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CE31B81-7C2C-4D8B-B6F0-1768517459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5585314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66800" cy="365125"/>
          </a:xfrm>
        </p:spPr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9800" y="6356350"/>
            <a:ext cx="4953000" cy="365125"/>
          </a:xfrm>
        </p:spPr>
        <p:txBody>
          <a:bodyPr/>
          <a:lstStyle/>
          <a:p>
            <a:r>
              <a:rPr lang="en-US" dirty="0" err="1" smtClean="0"/>
              <a:t>McLab</a:t>
            </a:r>
            <a:r>
              <a:rPr lang="en-US" dirty="0" smtClean="0"/>
              <a:t> Tutorial,  Laurie </a:t>
            </a:r>
            <a:r>
              <a:rPr lang="en-US" dirty="0" err="1" smtClean="0"/>
              <a:t>Hendren</a:t>
            </a:r>
            <a:r>
              <a:rPr lang="en-US" dirty="0" smtClean="0"/>
              <a:t>, </a:t>
            </a:r>
            <a:r>
              <a:rPr lang="en-US" dirty="0" err="1" smtClean="0"/>
              <a:t>Rahul</a:t>
            </a:r>
            <a:r>
              <a:rPr lang="en-US" dirty="0" smtClean="0"/>
              <a:t> </a:t>
            </a:r>
            <a:r>
              <a:rPr lang="en-US" dirty="0" err="1" smtClean="0"/>
              <a:t>Garg</a:t>
            </a:r>
            <a:r>
              <a:rPr lang="en-US" dirty="0" smtClean="0"/>
              <a:t> and </a:t>
            </a:r>
            <a:r>
              <a:rPr lang="en-US" dirty="0" err="1" smtClean="0"/>
              <a:t>Nurudeen</a:t>
            </a:r>
            <a:r>
              <a:rPr lang="en-US" dirty="0" smtClean="0"/>
              <a:t> </a:t>
            </a:r>
            <a:r>
              <a:rPr lang="en-US" dirty="0" err="1" smtClean="0"/>
              <a:t>Lameed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48600" y="6356350"/>
            <a:ext cx="838200" cy="365125"/>
          </a:xfrm>
        </p:spPr>
        <p:txBody>
          <a:bodyPr/>
          <a:lstStyle/>
          <a:p>
            <a:fld id="{ECE31B81-7C2C-4D8B-B6F0-1768517459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3410806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990600" cy="365125"/>
          </a:xfrm>
        </p:spPr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356350"/>
            <a:ext cx="4953000" cy="365125"/>
          </a:xfrm>
        </p:spPr>
        <p:txBody>
          <a:bodyPr/>
          <a:lstStyle/>
          <a:p>
            <a:r>
              <a:rPr lang="en-US" dirty="0" err="1" smtClean="0"/>
              <a:t>McLab</a:t>
            </a:r>
            <a:r>
              <a:rPr lang="en-US" dirty="0" smtClean="0"/>
              <a:t> Tutorial,  Laurie </a:t>
            </a:r>
            <a:r>
              <a:rPr lang="en-US" dirty="0" err="1" smtClean="0"/>
              <a:t>Hendren</a:t>
            </a:r>
            <a:r>
              <a:rPr lang="en-US" dirty="0" smtClean="0"/>
              <a:t>, </a:t>
            </a:r>
            <a:r>
              <a:rPr lang="en-US" dirty="0" err="1" smtClean="0"/>
              <a:t>Rahul</a:t>
            </a:r>
            <a:r>
              <a:rPr lang="en-US" dirty="0" smtClean="0"/>
              <a:t> </a:t>
            </a:r>
            <a:r>
              <a:rPr lang="en-US" dirty="0" err="1" smtClean="0"/>
              <a:t>Garg</a:t>
            </a:r>
            <a:r>
              <a:rPr lang="en-US" dirty="0" smtClean="0"/>
              <a:t> and </a:t>
            </a:r>
            <a:r>
              <a:rPr lang="en-US" dirty="0" err="1" smtClean="0"/>
              <a:t>Nurudeen</a:t>
            </a:r>
            <a:r>
              <a:rPr lang="en-US" dirty="0" smtClean="0"/>
              <a:t> </a:t>
            </a:r>
            <a:r>
              <a:rPr lang="en-US" dirty="0" err="1" smtClean="0"/>
              <a:t>Lameed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CE31B81-7C2C-4D8B-B6F0-1768517459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367537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57400" y="6356350"/>
            <a:ext cx="518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/>
              <a:t>McLab</a:t>
            </a:r>
            <a:r>
              <a:rPr lang="en-US" dirty="0" smtClean="0"/>
              <a:t> Tutorial,  Laurie </a:t>
            </a:r>
            <a:r>
              <a:rPr lang="en-US" dirty="0" err="1" smtClean="0"/>
              <a:t>Hendren</a:t>
            </a:r>
            <a:r>
              <a:rPr lang="en-US" dirty="0" smtClean="0"/>
              <a:t>, </a:t>
            </a:r>
            <a:r>
              <a:rPr lang="en-US" dirty="0" err="1" smtClean="0"/>
              <a:t>Rahul</a:t>
            </a:r>
            <a:r>
              <a:rPr lang="en-US" dirty="0" smtClean="0"/>
              <a:t> </a:t>
            </a:r>
            <a:r>
              <a:rPr lang="en-US" dirty="0" err="1" smtClean="0"/>
              <a:t>Garg</a:t>
            </a:r>
            <a:r>
              <a:rPr lang="en-US" dirty="0" smtClean="0"/>
              <a:t> and </a:t>
            </a:r>
            <a:r>
              <a:rPr lang="en-US" dirty="0" err="1" smtClean="0"/>
              <a:t>Nurudeen</a:t>
            </a:r>
            <a:r>
              <a:rPr lang="en-US" dirty="0" smtClean="0"/>
              <a:t> </a:t>
            </a:r>
            <a:r>
              <a:rPr lang="en-US" dirty="0" err="1" smtClean="0"/>
              <a:t>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31B81-7C2C-4D8B-B6F0-1768517459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67380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6/4/2011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57400" y="6356350"/>
            <a:ext cx="518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McLab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Tutorial,  Laurie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Hendren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,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Rahul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Garg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and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Nurudeen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Lameed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31B81-7C2C-4D8B-B6F0-1768517459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08674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0" y="685800"/>
            <a:ext cx="6096000" cy="1066799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chemeClr val="tx1"/>
                </a:solidFill>
              </a:rPr>
              <a:t>McLab</a:t>
            </a:r>
            <a:r>
              <a:rPr lang="en-US" b="1" dirty="0" smtClean="0">
                <a:solidFill>
                  <a:schemeClr val="tx1"/>
                </a:solidFill>
              </a:rPr>
              <a:t> Tutorial</a:t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 smtClean="0"/>
              <a:t>www.sable.mcgill.ca/mclab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3048000"/>
            <a:ext cx="6553200" cy="3200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Part 7 –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McVM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implementation example: if/else construct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Implementation in interpreter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Implementation in JIT compiler</a:t>
            </a:r>
          </a:p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008187"/>
            <a:ext cx="2084387" cy="207962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6/4/2011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6356350"/>
            <a:ext cx="1005840" cy="365125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Example- </a:t>
            </a:r>
            <a:fld id="{ECE31B81-7C2C-4D8B-B6F0-1768517459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209800" y="6356350"/>
            <a:ext cx="5638800" cy="365125"/>
          </a:xfrm>
        </p:spPr>
        <p:txBody>
          <a:bodyPr/>
          <a:lstStyle/>
          <a:p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McLab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Tutorial,  Laurie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Hendren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,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Rahul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Garg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and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Nurudeen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Lameed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7112000"/>
            <a:ext cx="91440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CA" smtClean="0">
                <a:solidFill>
                  <a:prstClr val="black"/>
                </a:solidFill>
              </a:rPr>
              <a:t>TexPoint fonts used in EMF. </a:t>
            </a:r>
          </a:p>
          <a:p>
            <a:r>
              <a:rPr lang="en-CA" smtClean="0">
                <a:solidFill>
                  <a:prstClr val="black"/>
                </a:solidFill>
              </a:rPr>
              <a:t>Read the TexPoint manual before you delete this box.: </a:t>
            </a:r>
            <a:r>
              <a:rPr lang="en-CA" smtClean="0">
                <a:solidFill>
                  <a:prstClr val="black"/>
                </a:solidFill>
                <a:latin typeface="TIMES-ROMAN"/>
              </a:rPr>
              <a:t>A</a:t>
            </a:r>
            <a:r>
              <a:rPr lang="en-CA" smtClean="0">
                <a:solidFill>
                  <a:prstClr val="black"/>
                </a:solidFill>
                <a:latin typeface="TIMES-BOLD"/>
              </a:rPr>
              <a:t>A</a:t>
            </a:r>
            <a:r>
              <a:rPr lang="en-CA" smtClean="0">
                <a:solidFill>
                  <a:prstClr val="black"/>
                </a:solidFill>
                <a:latin typeface="CMSY10ORIG"/>
              </a:rPr>
              <a:t>A</a:t>
            </a:r>
            <a:r>
              <a:rPr lang="en-CA" smtClean="0">
                <a:solidFill>
                  <a:prstClr val="black"/>
                </a:solidFill>
                <a:latin typeface="CMR5"/>
              </a:rPr>
              <a:t>A</a:t>
            </a:r>
            <a:r>
              <a:rPr lang="en-CA" smtClean="0">
                <a:solidFill>
                  <a:prstClr val="black"/>
                </a:solidFill>
                <a:latin typeface="CMR12"/>
              </a:rPr>
              <a:t>A</a:t>
            </a:r>
            <a:r>
              <a:rPr lang="en-CA" smtClean="0">
                <a:solidFill>
                  <a:prstClr val="black"/>
                </a:solidFill>
                <a:latin typeface="CMR8"/>
              </a:rPr>
              <a:t>A</a:t>
            </a:r>
            <a:r>
              <a:rPr lang="en-CA" smtClean="0">
                <a:solidFill>
                  <a:prstClr val="black"/>
                </a:solidFill>
                <a:latin typeface="CMBX12"/>
              </a:rPr>
              <a:t>A</a:t>
            </a:r>
            <a:r>
              <a:rPr lang="en-CA" smtClean="0">
                <a:solidFill>
                  <a:prstClr val="black"/>
                </a:solidFill>
                <a:latin typeface="CMBSY10"/>
              </a:rPr>
              <a:t>A</a:t>
            </a:r>
            <a:r>
              <a:rPr lang="en-CA" smtClean="0">
                <a:solidFill>
                  <a:prstClr val="black"/>
                </a:solidFill>
                <a:latin typeface="CMR9"/>
              </a:rPr>
              <a:t>A</a:t>
            </a:r>
            <a:r>
              <a:rPr lang="en-CA" smtClean="0">
                <a:solidFill>
                  <a:prstClr val="black"/>
                </a:solidFill>
                <a:latin typeface="CMTT10"/>
              </a:rPr>
              <a:t>A</a:t>
            </a:r>
            <a:r>
              <a:rPr lang="en-CA" smtClean="0">
                <a:solidFill>
                  <a:prstClr val="black"/>
                </a:solidFill>
                <a:latin typeface="CMR7"/>
              </a:rPr>
              <a:t>A</a:t>
            </a:r>
            <a:endParaRPr lang="en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1960882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4. Add to interpreter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 smtClean="0"/>
              <a:t>Always implement in interpreter before implementing in JIT compiler</a:t>
            </a:r>
          </a:p>
          <a:p>
            <a:r>
              <a:rPr lang="en-CA" dirty="0" smtClean="0"/>
              <a:t>It is a simple evaluator: no byte-code tricks, no direct-threaded dispatch etc.</a:t>
            </a:r>
          </a:p>
          <a:p>
            <a:r>
              <a:rPr lang="en-CA" dirty="0" smtClean="0"/>
              <a:t>Add a case to statement evaluation:</a:t>
            </a:r>
          </a:p>
          <a:p>
            <a:pPr lvl="1"/>
            <a:r>
              <a:rPr lang="en-CA" dirty="0" smtClean="0"/>
              <a:t>Evaluate test condition</a:t>
            </a:r>
          </a:p>
          <a:p>
            <a:pPr lvl="1"/>
            <a:r>
              <a:rPr lang="en-CA" dirty="0" smtClean="0"/>
              <a:t>If true, evaluate if block</a:t>
            </a:r>
          </a:p>
          <a:p>
            <a:pPr lvl="1"/>
            <a:r>
              <a:rPr lang="en-CA" dirty="0" smtClean="0"/>
              <a:t>If false, evaluate else block</a:t>
            </a:r>
          </a:p>
          <a:p>
            <a:r>
              <a:rPr lang="en-CA" dirty="0" smtClean="0"/>
              <a:t>interpreter.cpp : </a:t>
            </a:r>
          </a:p>
          <a:p>
            <a:pPr lvl="1"/>
            <a:r>
              <a:rPr lang="en-CA" dirty="0" smtClean="0"/>
              <a:t>Case in </a:t>
            </a:r>
            <a:r>
              <a:rPr lang="en-CA" dirty="0" err="1" smtClean="0"/>
              <a:t>execStatement</a:t>
            </a:r>
            <a:r>
              <a:rPr lang="en-CA" dirty="0" smtClean="0"/>
              <a:t>() </a:t>
            </a:r>
          </a:p>
          <a:p>
            <a:pPr lvl="1"/>
            <a:r>
              <a:rPr lang="en-CA" dirty="0" smtClean="0"/>
              <a:t>Calls </a:t>
            </a:r>
            <a:r>
              <a:rPr lang="en-CA" dirty="0" err="1" smtClean="0"/>
              <a:t>evalIfElseStmt</a:t>
            </a:r>
            <a:r>
              <a:rPr lang="en-CA" dirty="0" smtClean="0"/>
              <a:t>() 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Example-</a:t>
            </a:r>
            <a:fld id="{ECE31B81-7C2C-4D8B-B6F0-1768517459BF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2801931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Moment of silence .. Or review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At this point, if/else has been implemented in the interpreter</a:t>
            </a:r>
          </a:p>
          <a:p>
            <a:r>
              <a:rPr lang="en-CA" dirty="0" smtClean="0"/>
              <a:t>If you don’t enable JIT compilation, then you can now run if/else </a:t>
            </a:r>
          </a:p>
          <a:p>
            <a:r>
              <a:rPr lang="en-CA" dirty="0" smtClean="0"/>
              <a:t>Good checkpoint for testing and development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Example-</a:t>
            </a:r>
            <a:fld id="{ECE31B81-7C2C-4D8B-B6F0-1768517459BF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239655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Straight Arrow Connector 41"/>
          <p:cNvCxnSpPr>
            <a:stCxn id="28" idx="4"/>
            <a:endCxn id="29" idx="0"/>
          </p:cNvCxnSpPr>
          <p:nvPr/>
        </p:nvCxnSpPr>
        <p:spPr>
          <a:xfrm>
            <a:off x="6144524" y="3822252"/>
            <a:ext cx="0" cy="119332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24" idx="4"/>
            <a:endCxn id="25" idx="0"/>
          </p:cNvCxnSpPr>
          <p:nvPr/>
        </p:nvCxnSpPr>
        <p:spPr>
          <a:xfrm>
            <a:off x="4504067" y="2045211"/>
            <a:ext cx="0" cy="119332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16" idx="4"/>
            <a:endCxn id="18" idx="0"/>
          </p:cNvCxnSpPr>
          <p:nvPr/>
        </p:nvCxnSpPr>
        <p:spPr>
          <a:xfrm>
            <a:off x="2882301" y="3839504"/>
            <a:ext cx="0" cy="1193321"/>
          </a:xfrm>
          <a:prstGeom prst="straightConnector1">
            <a:avLst/>
          </a:prstGeom>
          <a:ln w="38100">
            <a:solidFill>
              <a:schemeClr val="accent1">
                <a:shade val="95000"/>
                <a:satMod val="105000"/>
              </a:schemeClr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Flow analysis recap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517" y="1156722"/>
            <a:ext cx="8229600" cy="5105400"/>
          </a:xfrm>
        </p:spPr>
        <p:txBody>
          <a:bodyPr/>
          <a:lstStyle/>
          <a:p>
            <a:r>
              <a:rPr lang="en-CA" dirty="0" smtClean="0"/>
              <a:t>Compute program property at each program point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Example-</a:t>
            </a:r>
            <a:fld id="{ECE31B81-7C2C-4D8B-B6F0-1768517459BF}" type="slidenum">
              <a:rPr lang="en-US" smtClean="0"/>
              <a:pPr/>
              <a:t>12</a:t>
            </a:fld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2272701" y="3687104"/>
            <a:ext cx="1219200" cy="1498121"/>
            <a:chOff x="5562600" y="3661913"/>
            <a:chExt cx="1219200" cy="1498121"/>
          </a:xfrm>
        </p:grpSpPr>
        <p:sp>
          <p:nvSpPr>
            <p:cNvPr id="16" name="Oval 15"/>
            <p:cNvSpPr/>
            <p:nvPr/>
          </p:nvSpPr>
          <p:spPr>
            <a:xfrm>
              <a:off x="6076950" y="3661913"/>
              <a:ext cx="190500" cy="1524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562600" y="4038600"/>
              <a:ext cx="1219200" cy="685800"/>
            </a:xfrm>
            <a:prstGeom prst="rect">
              <a:avLst/>
            </a:prstGeom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dirty="0" smtClean="0"/>
                <a:t>If block</a:t>
              </a:r>
              <a:endParaRPr lang="en-CA" dirty="0"/>
            </a:p>
          </p:txBody>
        </p:sp>
        <p:sp>
          <p:nvSpPr>
            <p:cNvPr id="18" name="Oval 17"/>
            <p:cNvSpPr/>
            <p:nvPr/>
          </p:nvSpPr>
          <p:spPr>
            <a:xfrm>
              <a:off x="6076950" y="5007634"/>
              <a:ext cx="190500" cy="1524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3894467" y="1892811"/>
            <a:ext cx="1219200" cy="1498121"/>
            <a:chOff x="5562600" y="3661913"/>
            <a:chExt cx="1219200" cy="1498121"/>
          </a:xfrm>
        </p:grpSpPr>
        <p:sp>
          <p:nvSpPr>
            <p:cNvPr id="23" name="Rectangle 22"/>
            <p:cNvSpPr/>
            <p:nvPr/>
          </p:nvSpPr>
          <p:spPr>
            <a:xfrm>
              <a:off x="5562600" y="4038600"/>
              <a:ext cx="12192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dirty="0" smtClean="0"/>
                <a:t>Test </a:t>
              </a:r>
              <a:r>
                <a:rPr lang="en-CA" dirty="0" err="1" smtClean="0"/>
                <a:t>expr</a:t>
              </a:r>
              <a:endParaRPr lang="en-CA" dirty="0"/>
            </a:p>
          </p:txBody>
        </p:sp>
        <p:sp>
          <p:nvSpPr>
            <p:cNvPr id="24" name="Oval 23"/>
            <p:cNvSpPr/>
            <p:nvPr/>
          </p:nvSpPr>
          <p:spPr>
            <a:xfrm>
              <a:off x="6076950" y="3661913"/>
              <a:ext cx="190500" cy="1524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5" name="Oval 24"/>
            <p:cNvSpPr/>
            <p:nvPr/>
          </p:nvSpPr>
          <p:spPr>
            <a:xfrm>
              <a:off x="6076950" y="5007634"/>
              <a:ext cx="190500" cy="1524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534924" y="3669852"/>
            <a:ext cx="1219200" cy="1498121"/>
            <a:chOff x="5562600" y="3661913"/>
            <a:chExt cx="1219200" cy="1498121"/>
          </a:xfrm>
        </p:grpSpPr>
        <p:sp>
          <p:nvSpPr>
            <p:cNvPr id="27" name="Rectangle 26"/>
            <p:cNvSpPr/>
            <p:nvPr/>
          </p:nvSpPr>
          <p:spPr>
            <a:xfrm>
              <a:off x="5562600" y="4038600"/>
              <a:ext cx="12192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dirty="0" smtClean="0"/>
                <a:t>Else block</a:t>
              </a:r>
              <a:endParaRPr lang="en-CA" dirty="0"/>
            </a:p>
          </p:txBody>
        </p:sp>
        <p:sp>
          <p:nvSpPr>
            <p:cNvPr id="28" name="Oval 27"/>
            <p:cNvSpPr/>
            <p:nvPr/>
          </p:nvSpPr>
          <p:spPr>
            <a:xfrm>
              <a:off x="6076950" y="3661913"/>
              <a:ext cx="190500" cy="1524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9" name="Oval 28"/>
            <p:cNvSpPr/>
            <p:nvPr/>
          </p:nvSpPr>
          <p:spPr>
            <a:xfrm>
              <a:off x="6076950" y="5007634"/>
              <a:ext cx="190500" cy="1524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30" name="Oval 29"/>
          <p:cNvSpPr/>
          <p:nvPr/>
        </p:nvSpPr>
        <p:spPr>
          <a:xfrm>
            <a:off x="4329023" y="5735879"/>
            <a:ext cx="190500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2" name="Straight Arrow Connector 31"/>
          <p:cNvCxnSpPr>
            <a:stCxn id="25" idx="2"/>
            <a:endCxn id="16" idx="7"/>
          </p:cNvCxnSpPr>
          <p:nvPr/>
        </p:nvCxnSpPr>
        <p:spPr>
          <a:xfrm flipH="1">
            <a:off x="2949653" y="3314732"/>
            <a:ext cx="1459164" cy="39469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8" idx="4"/>
            <a:endCxn id="30" idx="0"/>
          </p:cNvCxnSpPr>
          <p:nvPr/>
        </p:nvCxnSpPr>
        <p:spPr>
          <a:xfrm>
            <a:off x="2882301" y="5185225"/>
            <a:ext cx="1541972" cy="55065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9" idx="4"/>
            <a:endCxn id="30" idx="0"/>
          </p:cNvCxnSpPr>
          <p:nvPr/>
        </p:nvCxnSpPr>
        <p:spPr>
          <a:xfrm flipH="1">
            <a:off x="4424273" y="5167973"/>
            <a:ext cx="1720251" cy="56790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25" idx="6"/>
            <a:endCxn id="28" idx="0"/>
          </p:cNvCxnSpPr>
          <p:nvPr/>
        </p:nvCxnSpPr>
        <p:spPr>
          <a:xfrm>
            <a:off x="4599317" y="3314732"/>
            <a:ext cx="1545207" cy="3551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57744902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Flow analysis recap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We want to compute property at each program point</a:t>
            </a:r>
          </a:p>
          <a:p>
            <a:r>
              <a:rPr lang="en-CA" dirty="0"/>
              <a:t>Typically want to compute a map of some kind at each program </a:t>
            </a:r>
            <a:r>
              <a:rPr lang="en-CA" dirty="0" smtClean="0"/>
              <a:t>point</a:t>
            </a:r>
          </a:p>
          <a:p>
            <a:r>
              <a:rPr lang="en-CA" dirty="0" smtClean="0"/>
              <a:t>Program points are not inside statements, but just before and after</a:t>
            </a:r>
          </a:p>
          <a:p>
            <a:r>
              <a:rPr lang="en-CA" dirty="0" smtClean="0"/>
              <a:t>Usually unions computed at join points</a:t>
            </a:r>
          </a:p>
          <a:p>
            <a:r>
              <a:rPr lang="en-CA" dirty="0" smtClean="0"/>
              <a:t>Can be forward or backwards depending on the analysis</a:t>
            </a:r>
          </a:p>
          <a:p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Example-</a:t>
            </a:r>
            <a:fld id="{ECE31B81-7C2C-4D8B-B6F0-1768517459BF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2321032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Reaching definitions </a:t>
            </a:r>
            <a:r>
              <a:rPr lang="en-CA" dirty="0" smtClean="0"/>
              <a:t>analysis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Example-</a:t>
            </a:r>
            <a:fld id="{ECE31B81-7C2C-4D8B-B6F0-1768517459BF}" type="slidenum">
              <a:rPr lang="en-US" smtClean="0"/>
              <a:pPr/>
              <a:t>14</a:t>
            </a:fld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371600" y="2362200"/>
            <a:ext cx="0" cy="3657600"/>
          </a:xfrm>
          <a:prstGeom prst="straightConnector1">
            <a:avLst/>
          </a:prstGeom>
          <a:ln w="4762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812000" y="2361600"/>
            <a:ext cx="0" cy="3657600"/>
          </a:xfrm>
          <a:prstGeom prst="straightConnector1">
            <a:avLst/>
          </a:prstGeom>
          <a:ln w="4762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25" idx="4"/>
            <a:endCxn id="26" idx="0"/>
          </p:cNvCxnSpPr>
          <p:nvPr/>
        </p:nvCxnSpPr>
        <p:spPr>
          <a:xfrm>
            <a:off x="6144524" y="3822252"/>
            <a:ext cx="0" cy="119332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21" idx="4"/>
            <a:endCxn id="22" idx="0"/>
          </p:cNvCxnSpPr>
          <p:nvPr/>
        </p:nvCxnSpPr>
        <p:spPr>
          <a:xfrm>
            <a:off x="4504067" y="2045211"/>
            <a:ext cx="0" cy="119332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15" idx="4"/>
            <a:endCxn id="17" idx="0"/>
          </p:cNvCxnSpPr>
          <p:nvPr/>
        </p:nvCxnSpPr>
        <p:spPr>
          <a:xfrm>
            <a:off x="2882301" y="3839504"/>
            <a:ext cx="0" cy="1193321"/>
          </a:xfrm>
          <a:prstGeom prst="straightConnector1">
            <a:avLst/>
          </a:prstGeom>
          <a:ln w="38100">
            <a:solidFill>
              <a:schemeClr val="accent1">
                <a:shade val="95000"/>
                <a:satMod val="105000"/>
              </a:schemeClr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2272701" y="3687104"/>
            <a:ext cx="1219200" cy="1498121"/>
            <a:chOff x="5562600" y="3661913"/>
            <a:chExt cx="1219200" cy="1498121"/>
          </a:xfrm>
        </p:grpSpPr>
        <p:sp>
          <p:nvSpPr>
            <p:cNvPr id="15" name="Oval 14"/>
            <p:cNvSpPr/>
            <p:nvPr/>
          </p:nvSpPr>
          <p:spPr>
            <a:xfrm>
              <a:off x="6076950" y="3661913"/>
              <a:ext cx="190500" cy="1524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562600" y="4038600"/>
              <a:ext cx="1219200" cy="685800"/>
            </a:xfrm>
            <a:prstGeom prst="rect">
              <a:avLst/>
            </a:prstGeom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dirty="0" smtClean="0"/>
                <a:t>If block</a:t>
              </a:r>
              <a:endParaRPr lang="en-CA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6076950" y="5007634"/>
              <a:ext cx="190500" cy="1524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894467" y="1892811"/>
            <a:ext cx="1219200" cy="1498121"/>
            <a:chOff x="5562600" y="3661913"/>
            <a:chExt cx="1219200" cy="1498121"/>
          </a:xfrm>
        </p:grpSpPr>
        <p:sp>
          <p:nvSpPr>
            <p:cNvPr id="20" name="Rectangle 19"/>
            <p:cNvSpPr/>
            <p:nvPr/>
          </p:nvSpPr>
          <p:spPr>
            <a:xfrm>
              <a:off x="5562600" y="4038600"/>
              <a:ext cx="12192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dirty="0" smtClean="0"/>
                <a:t>Test </a:t>
              </a:r>
              <a:r>
                <a:rPr lang="en-CA" dirty="0" err="1" smtClean="0"/>
                <a:t>expr</a:t>
              </a:r>
              <a:endParaRPr lang="en-CA" dirty="0"/>
            </a:p>
          </p:txBody>
        </p:sp>
        <p:sp>
          <p:nvSpPr>
            <p:cNvPr id="21" name="Oval 20"/>
            <p:cNvSpPr/>
            <p:nvPr/>
          </p:nvSpPr>
          <p:spPr>
            <a:xfrm>
              <a:off x="6076950" y="3661913"/>
              <a:ext cx="190500" cy="1524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2" name="Oval 21"/>
            <p:cNvSpPr/>
            <p:nvPr/>
          </p:nvSpPr>
          <p:spPr>
            <a:xfrm>
              <a:off x="6076950" y="5007634"/>
              <a:ext cx="190500" cy="1524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5534924" y="3669852"/>
            <a:ext cx="1219200" cy="1498121"/>
            <a:chOff x="5562600" y="3661913"/>
            <a:chExt cx="1219200" cy="1498121"/>
          </a:xfrm>
        </p:grpSpPr>
        <p:sp>
          <p:nvSpPr>
            <p:cNvPr id="24" name="Rectangle 23"/>
            <p:cNvSpPr/>
            <p:nvPr/>
          </p:nvSpPr>
          <p:spPr>
            <a:xfrm>
              <a:off x="5562600" y="4038600"/>
              <a:ext cx="12192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dirty="0" smtClean="0"/>
                <a:t>Else block</a:t>
              </a:r>
              <a:endParaRPr lang="en-CA" dirty="0"/>
            </a:p>
          </p:txBody>
        </p:sp>
        <p:sp>
          <p:nvSpPr>
            <p:cNvPr id="25" name="Oval 24"/>
            <p:cNvSpPr/>
            <p:nvPr/>
          </p:nvSpPr>
          <p:spPr>
            <a:xfrm>
              <a:off x="6076950" y="3661913"/>
              <a:ext cx="190500" cy="1524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6" name="Oval 25"/>
            <p:cNvSpPr/>
            <p:nvPr/>
          </p:nvSpPr>
          <p:spPr>
            <a:xfrm>
              <a:off x="6076950" y="5007634"/>
              <a:ext cx="190500" cy="1524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27" name="Oval 26"/>
          <p:cNvSpPr/>
          <p:nvPr/>
        </p:nvSpPr>
        <p:spPr>
          <a:xfrm>
            <a:off x="4329023" y="5735879"/>
            <a:ext cx="190500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8" name="Straight Arrow Connector 27"/>
          <p:cNvCxnSpPr>
            <a:stCxn id="22" idx="2"/>
            <a:endCxn id="15" idx="7"/>
          </p:cNvCxnSpPr>
          <p:nvPr/>
        </p:nvCxnSpPr>
        <p:spPr>
          <a:xfrm flipH="1">
            <a:off x="2949653" y="3314732"/>
            <a:ext cx="1459164" cy="39469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7" idx="4"/>
            <a:endCxn id="27" idx="0"/>
          </p:cNvCxnSpPr>
          <p:nvPr/>
        </p:nvCxnSpPr>
        <p:spPr>
          <a:xfrm>
            <a:off x="2882301" y="5185225"/>
            <a:ext cx="1541972" cy="55065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6" idx="4"/>
            <a:endCxn id="27" idx="0"/>
          </p:cNvCxnSpPr>
          <p:nvPr/>
        </p:nvCxnSpPr>
        <p:spPr>
          <a:xfrm flipH="1">
            <a:off x="4424273" y="5167973"/>
            <a:ext cx="1720251" cy="56790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2" idx="6"/>
            <a:endCxn id="25" idx="0"/>
          </p:cNvCxnSpPr>
          <p:nvPr/>
        </p:nvCxnSpPr>
        <p:spPr>
          <a:xfrm>
            <a:off x="4599317" y="3314732"/>
            <a:ext cx="1545207" cy="3551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1981461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McVM</a:t>
            </a:r>
            <a:r>
              <a:rPr lang="en-CA" dirty="0" smtClean="0"/>
              <a:t> reach-</a:t>
            </a:r>
            <a:r>
              <a:rPr lang="en-CA" dirty="0" err="1" smtClean="0"/>
              <a:t>defs</a:t>
            </a:r>
            <a:r>
              <a:rPr lang="en-CA" dirty="0" smtClean="0"/>
              <a:t> analysis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Look in </a:t>
            </a:r>
            <a:r>
              <a:rPr lang="en-CA" dirty="0" err="1" smtClean="0"/>
              <a:t>analysis_reachdefs</a:t>
            </a:r>
            <a:r>
              <a:rPr lang="en-CA" dirty="0" smtClean="0"/>
              <a:t> (.h/.</a:t>
            </a:r>
            <a:r>
              <a:rPr lang="en-CA" dirty="0" err="1" smtClean="0"/>
              <a:t>cpp</a:t>
            </a:r>
            <a:r>
              <a:rPr lang="en-CA" dirty="0" smtClean="0"/>
              <a:t>) </a:t>
            </a:r>
          </a:p>
          <a:p>
            <a:r>
              <a:rPr lang="en-CA" dirty="0" err="1" smtClean="0"/>
              <a:t>getReachDefs</a:t>
            </a:r>
            <a:r>
              <a:rPr lang="en-CA" dirty="0" smtClean="0"/>
              <a:t>() is an overloaded function to compute reach-</a:t>
            </a:r>
            <a:r>
              <a:rPr lang="en-CA" dirty="0" err="1" smtClean="0"/>
              <a:t>defs</a:t>
            </a:r>
            <a:endParaRPr lang="en-CA" dirty="0" smtClean="0"/>
          </a:p>
          <a:p>
            <a:r>
              <a:rPr lang="en-CA" dirty="0" err="1" smtClean="0"/>
              <a:t>ReachDefInfo</a:t>
            </a:r>
            <a:r>
              <a:rPr lang="en-CA" dirty="0" smtClean="0"/>
              <a:t> class to store analysis info</a:t>
            </a:r>
          </a:p>
          <a:p>
            <a:r>
              <a:rPr lang="en-CA" dirty="0" smtClean="0"/>
              <a:t>If/Else:</a:t>
            </a:r>
          </a:p>
          <a:p>
            <a:pPr lvl="1"/>
            <a:r>
              <a:rPr lang="en-CA" dirty="0" smtClean="0"/>
              <a:t>Record reach-</a:t>
            </a:r>
            <a:r>
              <a:rPr lang="en-CA" dirty="0" err="1" smtClean="0"/>
              <a:t>defs</a:t>
            </a:r>
            <a:r>
              <a:rPr lang="en-CA" dirty="0" smtClean="0"/>
              <a:t> for test expression</a:t>
            </a:r>
          </a:p>
          <a:p>
            <a:pPr lvl="1"/>
            <a:r>
              <a:rPr lang="en-CA" dirty="0" smtClean="0"/>
              <a:t>Compute reach-</a:t>
            </a:r>
            <a:r>
              <a:rPr lang="en-CA" dirty="0" err="1" smtClean="0"/>
              <a:t>defs</a:t>
            </a:r>
            <a:r>
              <a:rPr lang="en-CA" dirty="0" smtClean="0"/>
              <a:t> for if and else blocks by calling </a:t>
            </a:r>
            <a:r>
              <a:rPr lang="en-CA" dirty="0" err="1" smtClean="0"/>
              <a:t>getReachDefs</a:t>
            </a:r>
            <a:r>
              <a:rPr lang="en-CA" dirty="0" smtClean="0"/>
              <a:t>() for </a:t>
            </a:r>
            <a:r>
              <a:rPr lang="en-CA" dirty="0" err="1" smtClean="0"/>
              <a:t>StmtSequence</a:t>
            </a:r>
            <a:endParaRPr lang="en-CA" dirty="0"/>
          </a:p>
          <a:p>
            <a:pPr lvl="1"/>
            <a:r>
              <a:rPr lang="en-CA" dirty="0" smtClean="0"/>
              <a:t>Compute union at post-if/else point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Example-</a:t>
            </a:r>
            <a:fld id="{ECE31B81-7C2C-4D8B-B6F0-1768517459BF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1721276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Live variable analysis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Example-</a:t>
            </a:r>
            <a:fld id="{ECE31B81-7C2C-4D8B-B6F0-1768517459BF}" type="slidenum">
              <a:rPr lang="en-US" smtClean="0"/>
              <a:pPr/>
              <a:t>16</a:t>
            </a:fld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rot="10800000">
            <a:off x="1371600" y="2362200"/>
            <a:ext cx="0" cy="3657600"/>
          </a:xfrm>
          <a:prstGeom prst="straightConnector1">
            <a:avLst/>
          </a:prstGeom>
          <a:ln w="4762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>
            <a:off x="7812000" y="2361600"/>
            <a:ext cx="0" cy="3657600"/>
          </a:xfrm>
          <a:prstGeom prst="straightConnector1">
            <a:avLst/>
          </a:prstGeom>
          <a:ln w="4762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25" idx="4"/>
            <a:endCxn id="26" idx="0"/>
          </p:cNvCxnSpPr>
          <p:nvPr/>
        </p:nvCxnSpPr>
        <p:spPr>
          <a:xfrm>
            <a:off x="6144524" y="3822252"/>
            <a:ext cx="0" cy="119332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21" idx="4"/>
            <a:endCxn id="22" idx="0"/>
          </p:cNvCxnSpPr>
          <p:nvPr/>
        </p:nvCxnSpPr>
        <p:spPr>
          <a:xfrm>
            <a:off x="4504067" y="2045211"/>
            <a:ext cx="0" cy="119332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15" idx="4"/>
            <a:endCxn id="17" idx="0"/>
          </p:cNvCxnSpPr>
          <p:nvPr/>
        </p:nvCxnSpPr>
        <p:spPr>
          <a:xfrm>
            <a:off x="2882301" y="3839504"/>
            <a:ext cx="0" cy="1193321"/>
          </a:xfrm>
          <a:prstGeom prst="straightConnector1">
            <a:avLst/>
          </a:prstGeom>
          <a:ln w="38100">
            <a:solidFill>
              <a:schemeClr val="accent1">
                <a:shade val="95000"/>
                <a:satMod val="105000"/>
              </a:schemeClr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2272701" y="3687104"/>
            <a:ext cx="1219200" cy="1498121"/>
            <a:chOff x="5562600" y="3661913"/>
            <a:chExt cx="1219200" cy="1498121"/>
          </a:xfrm>
        </p:grpSpPr>
        <p:sp>
          <p:nvSpPr>
            <p:cNvPr id="15" name="Oval 14"/>
            <p:cNvSpPr/>
            <p:nvPr/>
          </p:nvSpPr>
          <p:spPr>
            <a:xfrm>
              <a:off x="6076950" y="3661913"/>
              <a:ext cx="190500" cy="1524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562600" y="4038600"/>
              <a:ext cx="1219200" cy="685800"/>
            </a:xfrm>
            <a:prstGeom prst="rect">
              <a:avLst/>
            </a:prstGeom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dirty="0" smtClean="0"/>
                <a:t>If block</a:t>
              </a:r>
              <a:endParaRPr lang="en-CA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6076950" y="5007634"/>
              <a:ext cx="190500" cy="1524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894467" y="1892811"/>
            <a:ext cx="1219200" cy="1498121"/>
            <a:chOff x="5562600" y="3661913"/>
            <a:chExt cx="1219200" cy="1498121"/>
          </a:xfrm>
        </p:grpSpPr>
        <p:sp>
          <p:nvSpPr>
            <p:cNvPr id="20" name="Rectangle 19"/>
            <p:cNvSpPr/>
            <p:nvPr/>
          </p:nvSpPr>
          <p:spPr>
            <a:xfrm>
              <a:off x="5562600" y="4038600"/>
              <a:ext cx="12192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dirty="0" smtClean="0"/>
                <a:t>Test </a:t>
              </a:r>
              <a:r>
                <a:rPr lang="en-CA" dirty="0" err="1" smtClean="0"/>
                <a:t>expr</a:t>
              </a:r>
              <a:endParaRPr lang="en-CA" dirty="0"/>
            </a:p>
          </p:txBody>
        </p:sp>
        <p:sp>
          <p:nvSpPr>
            <p:cNvPr id="21" name="Oval 20"/>
            <p:cNvSpPr/>
            <p:nvPr/>
          </p:nvSpPr>
          <p:spPr>
            <a:xfrm>
              <a:off x="6076950" y="3661913"/>
              <a:ext cx="190500" cy="1524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2" name="Oval 21"/>
            <p:cNvSpPr/>
            <p:nvPr/>
          </p:nvSpPr>
          <p:spPr>
            <a:xfrm>
              <a:off x="6076950" y="5007634"/>
              <a:ext cx="190500" cy="1524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5534924" y="3669852"/>
            <a:ext cx="1219200" cy="1498121"/>
            <a:chOff x="5562600" y="3661913"/>
            <a:chExt cx="1219200" cy="1498121"/>
          </a:xfrm>
        </p:grpSpPr>
        <p:sp>
          <p:nvSpPr>
            <p:cNvPr id="24" name="Rectangle 23"/>
            <p:cNvSpPr/>
            <p:nvPr/>
          </p:nvSpPr>
          <p:spPr>
            <a:xfrm>
              <a:off x="5562600" y="4038600"/>
              <a:ext cx="12192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dirty="0" smtClean="0"/>
                <a:t>Else block</a:t>
              </a:r>
              <a:endParaRPr lang="en-CA" dirty="0"/>
            </a:p>
          </p:txBody>
        </p:sp>
        <p:sp>
          <p:nvSpPr>
            <p:cNvPr id="25" name="Oval 24"/>
            <p:cNvSpPr/>
            <p:nvPr/>
          </p:nvSpPr>
          <p:spPr>
            <a:xfrm>
              <a:off x="6076950" y="3661913"/>
              <a:ext cx="190500" cy="1524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6" name="Oval 25"/>
            <p:cNvSpPr/>
            <p:nvPr/>
          </p:nvSpPr>
          <p:spPr>
            <a:xfrm>
              <a:off x="6076950" y="5007634"/>
              <a:ext cx="190500" cy="1524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27" name="Oval 26"/>
          <p:cNvSpPr/>
          <p:nvPr/>
        </p:nvSpPr>
        <p:spPr>
          <a:xfrm>
            <a:off x="4329023" y="5735879"/>
            <a:ext cx="190500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8" name="Straight Arrow Connector 27"/>
          <p:cNvCxnSpPr>
            <a:stCxn id="22" idx="2"/>
            <a:endCxn id="15" idx="7"/>
          </p:cNvCxnSpPr>
          <p:nvPr/>
        </p:nvCxnSpPr>
        <p:spPr>
          <a:xfrm flipH="1">
            <a:off x="2949653" y="3314732"/>
            <a:ext cx="1459164" cy="39469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7" idx="4"/>
            <a:endCxn id="27" idx="0"/>
          </p:cNvCxnSpPr>
          <p:nvPr/>
        </p:nvCxnSpPr>
        <p:spPr>
          <a:xfrm>
            <a:off x="2882301" y="5185225"/>
            <a:ext cx="1541972" cy="55065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6" idx="4"/>
            <a:endCxn id="27" idx="0"/>
          </p:cNvCxnSpPr>
          <p:nvPr/>
        </p:nvCxnSpPr>
        <p:spPr>
          <a:xfrm flipH="1">
            <a:off x="4424273" y="5167973"/>
            <a:ext cx="1720251" cy="56790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2" idx="6"/>
            <a:endCxn id="25" idx="0"/>
          </p:cNvCxnSpPr>
          <p:nvPr/>
        </p:nvCxnSpPr>
        <p:spPr>
          <a:xfrm>
            <a:off x="4599317" y="3314732"/>
            <a:ext cx="1545207" cy="3551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22361108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McVM</a:t>
            </a:r>
            <a:r>
              <a:rPr lang="en-CA" dirty="0" smtClean="0"/>
              <a:t> live </a:t>
            </a:r>
            <a:r>
              <a:rPr lang="en-CA" dirty="0" err="1" smtClean="0"/>
              <a:t>vars</a:t>
            </a:r>
            <a:r>
              <a:rPr lang="en-CA" dirty="0" smtClean="0"/>
              <a:t> analysis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Look in </a:t>
            </a:r>
            <a:r>
              <a:rPr lang="en-CA" dirty="0" err="1" smtClean="0"/>
              <a:t>analysis_livevars</a:t>
            </a:r>
            <a:r>
              <a:rPr lang="en-CA" dirty="0" smtClean="0"/>
              <a:t> (.h/.</a:t>
            </a:r>
            <a:r>
              <a:rPr lang="en-CA" dirty="0" err="1" smtClean="0"/>
              <a:t>cpp</a:t>
            </a:r>
            <a:r>
              <a:rPr lang="en-CA" dirty="0" smtClean="0"/>
              <a:t>)</a:t>
            </a:r>
          </a:p>
          <a:p>
            <a:r>
              <a:rPr lang="en-CA" dirty="0" err="1" smtClean="0"/>
              <a:t>getLiveVars</a:t>
            </a:r>
            <a:r>
              <a:rPr lang="en-CA" dirty="0" smtClean="0"/>
              <a:t>() is an overloaded function</a:t>
            </a:r>
          </a:p>
          <a:p>
            <a:r>
              <a:rPr lang="en-CA" dirty="0" err="1" smtClean="0"/>
              <a:t>LiveVarInfo</a:t>
            </a:r>
            <a:r>
              <a:rPr lang="en-CA" dirty="0" smtClean="0"/>
              <a:t> is a class to store live-</a:t>
            </a:r>
            <a:r>
              <a:rPr lang="en-CA" dirty="0" err="1" smtClean="0"/>
              <a:t>vars</a:t>
            </a:r>
            <a:r>
              <a:rPr lang="en-CA" dirty="0" smtClean="0"/>
              <a:t> info</a:t>
            </a:r>
          </a:p>
          <a:p>
            <a:r>
              <a:rPr lang="en-CA" dirty="0" smtClean="0"/>
              <a:t>If/Else:</a:t>
            </a:r>
          </a:p>
          <a:p>
            <a:pPr lvl="1"/>
            <a:r>
              <a:rPr lang="en-CA" dirty="0" smtClean="0"/>
              <a:t>Information flows backwards from post-if/else</a:t>
            </a:r>
          </a:p>
          <a:p>
            <a:pPr lvl="1"/>
            <a:r>
              <a:rPr lang="en-CA" dirty="0" smtClean="0"/>
              <a:t>Flow live-</a:t>
            </a:r>
            <a:r>
              <a:rPr lang="en-CA" dirty="0" err="1" smtClean="0"/>
              <a:t>vars</a:t>
            </a:r>
            <a:r>
              <a:rPr lang="en-CA" dirty="0" smtClean="0"/>
              <a:t> through the if and else blocks</a:t>
            </a:r>
          </a:p>
          <a:p>
            <a:pPr lvl="1"/>
            <a:r>
              <a:rPr lang="en-CA" dirty="0" smtClean="0"/>
              <a:t>Compute union at post-test expression</a:t>
            </a:r>
          </a:p>
          <a:p>
            <a:pPr lvl="1"/>
            <a:r>
              <a:rPr lang="en-CA" dirty="0" smtClean="0"/>
              <a:t>Record live-</a:t>
            </a:r>
            <a:r>
              <a:rPr lang="en-CA" dirty="0" err="1" smtClean="0"/>
              <a:t>vars</a:t>
            </a:r>
            <a:r>
              <a:rPr lang="en-CA" dirty="0" smtClean="0"/>
              <a:t> info of test expression</a:t>
            </a:r>
          </a:p>
          <a:p>
            <a:pPr lvl="1"/>
            <a:endParaRPr lang="en-CA" dirty="0" smtClean="0"/>
          </a:p>
          <a:p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Example-</a:t>
            </a:r>
            <a:fld id="{ECE31B81-7C2C-4D8B-B6F0-1768517459BF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9062777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Type inference analysis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Example-</a:t>
            </a:r>
            <a:fld id="{ECE31B81-7C2C-4D8B-B6F0-1768517459BF}" type="slidenum">
              <a:rPr lang="en-US" smtClean="0"/>
              <a:pPr/>
              <a:t>18</a:t>
            </a:fld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371600" y="2362200"/>
            <a:ext cx="0" cy="3657600"/>
          </a:xfrm>
          <a:prstGeom prst="straightConnector1">
            <a:avLst/>
          </a:prstGeom>
          <a:ln w="4762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812000" y="2361600"/>
            <a:ext cx="0" cy="3657600"/>
          </a:xfrm>
          <a:prstGeom prst="straightConnector1">
            <a:avLst/>
          </a:prstGeom>
          <a:ln w="4762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25" idx="4"/>
            <a:endCxn id="26" idx="0"/>
          </p:cNvCxnSpPr>
          <p:nvPr/>
        </p:nvCxnSpPr>
        <p:spPr>
          <a:xfrm>
            <a:off x="6144524" y="3822252"/>
            <a:ext cx="0" cy="119332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21" idx="4"/>
            <a:endCxn id="22" idx="0"/>
          </p:cNvCxnSpPr>
          <p:nvPr/>
        </p:nvCxnSpPr>
        <p:spPr>
          <a:xfrm>
            <a:off x="4504067" y="2045211"/>
            <a:ext cx="0" cy="119332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15" idx="4"/>
            <a:endCxn id="17" idx="0"/>
          </p:cNvCxnSpPr>
          <p:nvPr/>
        </p:nvCxnSpPr>
        <p:spPr>
          <a:xfrm>
            <a:off x="2882301" y="3839504"/>
            <a:ext cx="0" cy="1193321"/>
          </a:xfrm>
          <a:prstGeom prst="straightConnector1">
            <a:avLst/>
          </a:prstGeom>
          <a:ln w="38100">
            <a:solidFill>
              <a:schemeClr val="accent1">
                <a:shade val="95000"/>
                <a:satMod val="105000"/>
              </a:schemeClr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2272701" y="3687104"/>
            <a:ext cx="1219200" cy="1498121"/>
            <a:chOff x="5562600" y="3661913"/>
            <a:chExt cx="1219200" cy="1498121"/>
          </a:xfrm>
        </p:grpSpPr>
        <p:sp>
          <p:nvSpPr>
            <p:cNvPr id="15" name="Oval 14"/>
            <p:cNvSpPr/>
            <p:nvPr/>
          </p:nvSpPr>
          <p:spPr>
            <a:xfrm>
              <a:off x="6076950" y="3661913"/>
              <a:ext cx="190500" cy="1524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562600" y="4038600"/>
              <a:ext cx="1219200" cy="685800"/>
            </a:xfrm>
            <a:prstGeom prst="rect">
              <a:avLst/>
            </a:prstGeom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dirty="0" smtClean="0"/>
                <a:t>If block</a:t>
              </a:r>
              <a:endParaRPr lang="en-CA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6076950" y="5007634"/>
              <a:ext cx="190500" cy="1524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894467" y="1892811"/>
            <a:ext cx="1219200" cy="1498121"/>
            <a:chOff x="5562600" y="3661913"/>
            <a:chExt cx="1219200" cy="1498121"/>
          </a:xfrm>
        </p:grpSpPr>
        <p:sp>
          <p:nvSpPr>
            <p:cNvPr id="20" name="Rectangle 19"/>
            <p:cNvSpPr/>
            <p:nvPr/>
          </p:nvSpPr>
          <p:spPr>
            <a:xfrm>
              <a:off x="5562600" y="4038600"/>
              <a:ext cx="12192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dirty="0" smtClean="0"/>
                <a:t>Test </a:t>
              </a:r>
              <a:r>
                <a:rPr lang="en-CA" dirty="0" err="1" smtClean="0"/>
                <a:t>expr</a:t>
              </a:r>
              <a:endParaRPr lang="en-CA" dirty="0"/>
            </a:p>
          </p:txBody>
        </p:sp>
        <p:sp>
          <p:nvSpPr>
            <p:cNvPr id="21" name="Oval 20"/>
            <p:cNvSpPr/>
            <p:nvPr/>
          </p:nvSpPr>
          <p:spPr>
            <a:xfrm>
              <a:off x="6076950" y="3661913"/>
              <a:ext cx="190500" cy="1524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2" name="Oval 21"/>
            <p:cNvSpPr/>
            <p:nvPr/>
          </p:nvSpPr>
          <p:spPr>
            <a:xfrm>
              <a:off x="6076950" y="5007634"/>
              <a:ext cx="190500" cy="1524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5534924" y="3669852"/>
            <a:ext cx="1219200" cy="1498121"/>
            <a:chOff x="5562600" y="3661913"/>
            <a:chExt cx="1219200" cy="1498121"/>
          </a:xfrm>
        </p:grpSpPr>
        <p:sp>
          <p:nvSpPr>
            <p:cNvPr id="24" name="Rectangle 23"/>
            <p:cNvSpPr/>
            <p:nvPr/>
          </p:nvSpPr>
          <p:spPr>
            <a:xfrm>
              <a:off x="5562600" y="4038600"/>
              <a:ext cx="12192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dirty="0" smtClean="0"/>
                <a:t>Else block</a:t>
              </a:r>
              <a:endParaRPr lang="en-CA" dirty="0"/>
            </a:p>
          </p:txBody>
        </p:sp>
        <p:sp>
          <p:nvSpPr>
            <p:cNvPr id="25" name="Oval 24"/>
            <p:cNvSpPr/>
            <p:nvPr/>
          </p:nvSpPr>
          <p:spPr>
            <a:xfrm>
              <a:off x="6076950" y="3661913"/>
              <a:ext cx="190500" cy="1524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6" name="Oval 25"/>
            <p:cNvSpPr/>
            <p:nvPr/>
          </p:nvSpPr>
          <p:spPr>
            <a:xfrm>
              <a:off x="6076950" y="5007634"/>
              <a:ext cx="190500" cy="1524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27" name="Oval 26"/>
          <p:cNvSpPr/>
          <p:nvPr/>
        </p:nvSpPr>
        <p:spPr>
          <a:xfrm>
            <a:off x="4329023" y="5735879"/>
            <a:ext cx="190500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8" name="Straight Arrow Connector 27"/>
          <p:cNvCxnSpPr>
            <a:stCxn id="22" idx="2"/>
            <a:endCxn id="15" idx="7"/>
          </p:cNvCxnSpPr>
          <p:nvPr/>
        </p:nvCxnSpPr>
        <p:spPr>
          <a:xfrm flipH="1">
            <a:off x="2949653" y="3314732"/>
            <a:ext cx="1459164" cy="39469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7" idx="4"/>
            <a:endCxn id="27" idx="0"/>
          </p:cNvCxnSpPr>
          <p:nvPr/>
        </p:nvCxnSpPr>
        <p:spPr>
          <a:xfrm>
            <a:off x="2882301" y="5185225"/>
            <a:ext cx="1541972" cy="55065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6" idx="4"/>
            <a:endCxn id="27" idx="0"/>
          </p:cNvCxnSpPr>
          <p:nvPr/>
        </p:nvCxnSpPr>
        <p:spPr>
          <a:xfrm flipH="1">
            <a:off x="4424273" y="5167973"/>
            <a:ext cx="1720251" cy="56790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2" idx="6"/>
            <a:endCxn id="25" idx="0"/>
          </p:cNvCxnSpPr>
          <p:nvPr/>
        </p:nvCxnSpPr>
        <p:spPr>
          <a:xfrm>
            <a:off x="4599317" y="3314732"/>
            <a:ext cx="1545207" cy="3551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69711911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Type inference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Look in </a:t>
            </a:r>
            <a:r>
              <a:rPr lang="en-CA" dirty="0" err="1" smtClean="0"/>
              <a:t>analysis_typeinfer</a:t>
            </a:r>
            <a:r>
              <a:rPr lang="en-CA" dirty="0" smtClean="0"/>
              <a:t> (.h/.</a:t>
            </a:r>
            <a:r>
              <a:rPr lang="en-CA" dirty="0" err="1" smtClean="0"/>
              <a:t>cpp</a:t>
            </a:r>
            <a:r>
              <a:rPr lang="en-CA" dirty="0" smtClean="0"/>
              <a:t>)</a:t>
            </a:r>
          </a:p>
          <a:p>
            <a:r>
              <a:rPr lang="en-CA" dirty="0" err="1" smtClean="0"/>
              <a:t>inferTypes</a:t>
            </a:r>
            <a:r>
              <a:rPr lang="en-CA" dirty="0" smtClean="0"/>
              <a:t>() is an overloaded function to perform type inference for most node-types</a:t>
            </a:r>
          </a:p>
          <a:p>
            <a:r>
              <a:rPr lang="en-CA" dirty="0" smtClean="0"/>
              <a:t>For If/else:</a:t>
            </a:r>
          </a:p>
          <a:p>
            <a:pPr lvl="1"/>
            <a:r>
              <a:rPr lang="en-CA" dirty="0" smtClean="0"/>
              <a:t>Infer type of test expression</a:t>
            </a:r>
          </a:p>
          <a:p>
            <a:pPr lvl="1"/>
            <a:r>
              <a:rPr lang="en-CA" dirty="0" smtClean="0"/>
              <a:t>Infer type of if and else blocks</a:t>
            </a:r>
          </a:p>
          <a:p>
            <a:pPr lvl="1"/>
            <a:r>
              <a:rPr lang="en-CA" dirty="0" smtClean="0"/>
              <a:t>Merge information at post-if/else point</a:t>
            </a:r>
          </a:p>
          <a:p>
            <a:endParaRPr lang="en-CA" dirty="0" smtClean="0"/>
          </a:p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Example-</a:t>
            </a:r>
            <a:fld id="{ECE31B81-7C2C-4D8B-B6F0-1768517459BF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0238662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Before we start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McVM</a:t>
            </a:r>
            <a:r>
              <a:rPr lang="en-CA" dirty="0" smtClean="0"/>
              <a:t> is written in C++, but “clean” C++ </a:t>
            </a:r>
            <a:r>
              <a:rPr lang="en-CA" dirty="0" smtClean="0">
                <a:sym typeface="Wingdings" pitchFamily="2" charset="2"/>
              </a:rPr>
              <a:t></a:t>
            </a:r>
          </a:p>
          <a:p>
            <a:r>
              <a:rPr lang="en-CA" dirty="0" smtClean="0">
                <a:sym typeface="Wingdings" pitchFamily="2" charset="2"/>
              </a:rPr>
              <a:t>Nearly everything is a class</a:t>
            </a:r>
          </a:p>
          <a:p>
            <a:r>
              <a:rPr lang="en-CA" dirty="0" smtClean="0">
                <a:sym typeface="Wingdings" pitchFamily="2" charset="2"/>
              </a:rPr>
              <a:t>Class names start in capital letters</a:t>
            </a:r>
          </a:p>
          <a:p>
            <a:r>
              <a:rPr lang="en-CA" dirty="0" smtClean="0">
                <a:sym typeface="Wingdings" pitchFamily="2" charset="2"/>
              </a:rPr>
              <a:t>Typically one header and one implementation file for each class</a:t>
            </a:r>
          </a:p>
          <a:p>
            <a:r>
              <a:rPr lang="en-CA" dirty="0" smtClean="0">
                <a:sym typeface="Wingdings" pitchFamily="2" charset="2"/>
              </a:rPr>
              <a:t>Method names are camel cased (</a:t>
            </a:r>
            <a:r>
              <a:rPr lang="en-CA" dirty="0" err="1" smtClean="0">
                <a:sym typeface="Wingdings" pitchFamily="2" charset="2"/>
              </a:rPr>
              <a:t>getThisName</a:t>
            </a:r>
            <a:r>
              <a:rPr lang="en-CA" dirty="0" smtClean="0">
                <a:sym typeface="Wingdings" pitchFamily="2" charset="2"/>
              </a:rPr>
              <a:t>)</a:t>
            </a:r>
          </a:p>
          <a:p>
            <a:r>
              <a:rPr lang="en-CA" dirty="0" smtClean="0">
                <a:sym typeface="Wingdings" pitchFamily="2" charset="2"/>
              </a:rPr>
              <a:t>Members are usually private and named </a:t>
            </a:r>
            <a:r>
              <a:rPr lang="en-CA" dirty="0" err="1" smtClean="0">
                <a:sym typeface="Wingdings" pitchFamily="2" charset="2"/>
              </a:rPr>
              <a:t>m_likeThis</a:t>
            </a:r>
            <a:endParaRPr lang="en-CA" dirty="0" smtClean="0">
              <a:sym typeface="Wingdings" pitchFamily="2" charset="2"/>
            </a:endParaRPr>
          </a:p>
          <a:p>
            <a:endParaRPr lang="en-CA" dirty="0" smtClean="0">
              <a:sym typeface="Wingdings" pitchFamily="2" charset="2"/>
            </a:endParaRPr>
          </a:p>
          <a:p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6356350"/>
            <a:ext cx="990600" cy="365125"/>
          </a:xfrm>
        </p:spPr>
        <p:txBody>
          <a:bodyPr/>
          <a:lstStyle/>
          <a:p>
            <a:r>
              <a:rPr lang="en-US" dirty="0" smtClean="0"/>
              <a:t>Example-</a:t>
            </a:r>
            <a:fld id="{ECE31B81-7C2C-4D8B-B6F0-1768517459B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8456847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Flow analysis tips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We define a few </a:t>
            </a:r>
            <a:r>
              <a:rPr lang="en-CA" dirty="0" err="1" smtClean="0"/>
              <a:t>typedefs</a:t>
            </a:r>
            <a:r>
              <a:rPr lang="en-CA" dirty="0" smtClean="0"/>
              <a:t> for data structures like maps, sets</a:t>
            </a:r>
          </a:p>
          <a:p>
            <a:pPr lvl="1"/>
            <a:r>
              <a:rPr lang="en-CA" dirty="0" err="1" smtClean="0"/>
              <a:t>eg</a:t>
            </a:r>
            <a:r>
              <a:rPr lang="en-CA" dirty="0" smtClean="0"/>
              <a:t>: </a:t>
            </a:r>
            <a:r>
              <a:rPr lang="en-CA" dirty="0" err="1" smtClean="0"/>
              <a:t>VarDefSet</a:t>
            </a:r>
            <a:r>
              <a:rPr lang="en-CA" dirty="0" smtClean="0"/>
              <a:t>: </a:t>
            </a:r>
            <a:r>
              <a:rPr lang="en-CA" dirty="0" err="1" smtClean="0"/>
              <a:t>typedef</a:t>
            </a:r>
            <a:r>
              <a:rPr lang="en-CA" dirty="0" smtClean="0"/>
              <a:t> of set of </a:t>
            </a:r>
            <a:r>
              <a:rPr lang="en-CA" dirty="0" err="1" smtClean="0"/>
              <a:t>IIRNode</a:t>
            </a:r>
            <a:r>
              <a:rPr lang="en-CA" dirty="0" smtClean="0"/>
              <a:t>* with appropriate comparison operators and allocator</a:t>
            </a:r>
          </a:p>
          <a:p>
            <a:r>
              <a:rPr lang="en-CA" dirty="0" smtClean="0"/>
              <a:t>When trying to understand flow analysis code, start from code for assignment statements</a:t>
            </a:r>
          </a:p>
          <a:p>
            <a:r>
              <a:rPr lang="en-CA" dirty="0" smtClean="0"/>
              <a:t>Pay attention to statements like return and break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Example-</a:t>
            </a:r>
            <a:fld id="{ECE31B81-7C2C-4D8B-B6F0-1768517459BF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3710722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Code generation and LLVM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LLVM is based upon a typed SSA representation</a:t>
            </a:r>
          </a:p>
          <a:p>
            <a:r>
              <a:rPr lang="en-CA" dirty="0" smtClean="0"/>
              <a:t>LLVM can either be accessed through a C++ API, or you can generate LLVM byte-code directly</a:t>
            </a:r>
          </a:p>
          <a:p>
            <a:r>
              <a:rPr lang="en-CA" dirty="0" smtClean="0"/>
              <a:t>We use the C++ API</a:t>
            </a:r>
          </a:p>
          <a:p>
            <a:r>
              <a:rPr lang="en-CA" dirty="0" smtClean="0"/>
              <a:t>Much of the complexity of the code generator due to SSA representation required by LLVM</a:t>
            </a:r>
          </a:p>
          <a:p>
            <a:r>
              <a:rPr lang="en-CA" dirty="0" smtClean="0"/>
              <a:t>However, we don’t do an explicit SSA conversion pass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Example-</a:t>
            </a:r>
            <a:fld id="{ECE31B81-7C2C-4D8B-B6F0-1768517459BF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6620648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Code generation in </a:t>
            </a:r>
            <a:r>
              <a:rPr lang="en-CA" dirty="0" err="1" smtClean="0"/>
              <a:t>McVM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SSA conversion is not explicitly represented in the IR</a:t>
            </a:r>
          </a:p>
          <a:p>
            <a:r>
              <a:rPr lang="en-CA" dirty="0" smtClean="0"/>
              <a:t>SSA conversion done while doing code generation</a:t>
            </a:r>
          </a:p>
          <a:p>
            <a:r>
              <a:rPr lang="en-CA" dirty="0"/>
              <a:t>Assignment instructions are </a:t>
            </a:r>
            <a:r>
              <a:rPr lang="en-CA" dirty="0" smtClean="0"/>
              <a:t>usually not </a:t>
            </a:r>
            <a:r>
              <a:rPr lang="en-CA" dirty="0"/>
              <a:t>generated </a:t>
            </a:r>
            <a:r>
              <a:rPr lang="en-CA" dirty="0" smtClean="0"/>
              <a:t>directly if </a:t>
            </a:r>
            <a:r>
              <a:rPr lang="en-CA" dirty="0" err="1" smtClean="0"/>
              <a:t>Lvalue</a:t>
            </a:r>
            <a:r>
              <a:rPr lang="en-CA" dirty="0" smtClean="0"/>
              <a:t> is a symbol</a:t>
            </a:r>
          </a:p>
          <a:p>
            <a:r>
              <a:rPr lang="en-CA" dirty="0" smtClean="0"/>
              <a:t>In SSA form, values of expressions are important, not what they are assigned to</a:t>
            </a:r>
            <a:endParaRPr lang="en-CA" dirty="0"/>
          </a:p>
          <a:p>
            <a:r>
              <a:rPr lang="en-CA" dirty="0" smtClean="0"/>
              <a:t>We store mapping of symbols to values in an execution environment</a:t>
            </a:r>
          </a:p>
          <a:p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Example-</a:t>
            </a:r>
            <a:fld id="{ECE31B81-7C2C-4D8B-B6F0-1768517459BF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0858894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Compiling if/else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Four steps:</a:t>
            </a:r>
          </a:p>
          <a:p>
            <a:pPr lvl="1"/>
            <a:r>
              <a:rPr lang="en-CA" dirty="0" smtClean="0"/>
              <a:t>Compile test expression </a:t>
            </a:r>
          </a:p>
          <a:p>
            <a:pPr lvl="1"/>
            <a:r>
              <a:rPr lang="en-CA" dirty="0" smtClean="0"/>
              <a:t>Compile if block  (</a:t>
            </a:r>
            <a:r>
              <a:rPr lang="en-CA" dirty="0" err="1" smtClean="0"/>
              <a:t>compStmtSeq</a:t>
            </a:r>
            <a:r>
              <a:rPr lang="en-CA" dirty="0" smtClean="0"/>
              <a:t>)</a:t>
            </a:r>
          </a:p>
          <a:p>
            <a:pPr lvl="1"/>
            <a:r>
              <a:rPr lang="en-CA" dirty="0" smtClean="0"/>
              <a:t>Compile else block (</a:t>
            </a:r>
            <a:r>
              <a:rPr lang="en-CA" dirty="0" err="1" smtClean="0"/>
              <a:t>compStmtSeq</a:t>
            </a:r>
            <a:r>
              <a:rPr lang="en-CA" dirty="0" smtClean="0"/>
              <a:t>)</a:t>
            </a:r>
          </a:p>
          <a:p>
            <a:pPr lvl="1"/>
            <a:r>
              <a:rPr lang="en-CA" dirty="0" smtClean="0"/>
              <a:t>Call </a:t>
            </a:r>
            <a:r>
              <a:rPr lang="en-CA" dirty="0" err="1" smtClean="0"/>
              <a:t>matchBranchPoints</a:t>
            </a:r>
            <a:r>
              <a:rPr lang="en-CA" dirty="0" smtClean="0"/>
              <a:t>() to do appropriate SSA book-keeping at merge point</a:t>
            </a:r>
          </a:p>
          <a:p>
            <a:r>
              <a:rPr lang="en-CA" dirty="0" smtClean="0"/>
              <a:t>Rest of the code is book-keeping for LLVM</a:t>
            </a:r>
          </a:p>
          <a:p>
            <a:r>
              <a:rPr lang="en-CA" dirty="0" smtClean="0"/>
              <a:t>Such as forming proper basic blocks when required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Example-</a:t>
            </a:r>
            <a:fld id="{ECE31B81-7C2C-4D8B-B6F0-1768517459BF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0495054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Before we start …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err="1" smtClean="0"/>
              <a:t>Makefile</a:t>
            </a:r>
            <a:r>
              <a:rPr lang="en-CA" dirty="0" smtClean="0"/>
              <a:t> provided</a:t>
            </a:r>
          </a:p>
          <a:p>
            <a:pPr lvl="1"/>
            <a:r>
              <a:rPr lang="en-CA" dirty="0" smtClean="0"/>
              <a:t>Handwritten, very simple to read or edit</a:t>
            </a:r>
          </a:p>
          <a:p>
            <a:r>
              <a:rPr lang="en-CA" dirty="0" err="1" smtClean="0"/>
              <a:t>Scons</a:t>
            </a:r>
            <a:r>
              <a:rPr lang="en-CA" dirty="0" smtClean="0"/>
              <a:t> can also be used</a:t>
            </a:r>
          </a:p>
          <a:p>
            <a:r>
              <a:rPr lang="en-CA" dirty="0" smtClean="0"/>
              <a:t>ATLAS/CLAPACK is not essential. Alternatives:</a:t>
            </a:r>
          </a:p>
          <a:p>
            <a:pPr lvl="1"/>
            <a:r>
              <a:rPr lang="en-CA" dirty="0" smtClean="0"/>
              <a:t>Intel MKL, AMD ACML, any CBLAS + </a:t>
            </a:r>
            <a:r>
              <a:rPr lang="en-CA" dirty="0" err="1" smtClean="0"/>
              <a:t>Lapacke</a:t>
            </a:r>
            <a:r>
              <a:rPr lang="en-CA" dirty="0" smtClean="0"/>
              <a:t> (</a:t>
            </a:r>
            <a:r>
              <a:rPr lang="en-CA" dirty="0" err="1" smtClean="0"/>
              <a:t>eg</a:t>
            </a:r>
            <a:r>
              <a:rPr lang="en-CA" dirty="0" smtClean="0"/>
              <a:t>. GotoBLAS2 + </a:t>
            </a:r>
            <a:r>
              <a:rPr lang="en-CA" dirty="0" err="1" smtClean="0"/>
              <a:t>Lapacke</a:t>
            </a:r>
            <a:r>
              <a:rPr lang="en-CA" dirty="0" smtClean="0"/>
              <a:t>)</a:t>
            </a:r>
          </a:p>
          <a:p>
            <a:r>
              <a:rPr lang="en-CA" dirty="0" smtClean="0"/>
              <a:t>Use your favourite development tool</a:t>
            </a:r>
          </a:p>
          <a:p>
            <a:pPr lvl="1"/>
            <a:r>
              <a:rPr lang="en-CA" dirty="0" smtClean="0"/>
              <a:t>I use Eclipse CDT, switched from Vim </a:t>
            </a:r>
          </a:p>
          <a:p>
            <a:r>
              <a:rPr lang="en-CA" dirty="0" err="1" smtClean="0"/>
              <a:t>Virtualbox</a:t>
            </a:r>
            <a:r>
              <a:rPr lang="en-CA" dirty="0" smtClean="0"/>
              <a:t> image with everything pre-installed available on request for private use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43800" y="6356350"/>
            <a:ext cx="1143000" cy="365125"/>
          </a:xfrm>
        </p:spPr>
        <p:txBody>
          <a:bodyPr/>
          <a:lstStyle/>
          <a:p>
            <a:r>
              <a:rPr lang="en-US" dirty="0" smtClean="0"/>
              <a:t>Example-</a:t>
            </a:r>
            <a:fld id="{ECE31B81-7C2C-4D8B-B6F0-1768517459B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8464135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Implementing if/else in </a:t>
            </a:r>
            <a:r>
              <a:rPr lang="en-CA" dirty="0" err="1" smtClean="0"/>
              <a:t>McVM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0950"/>
            <a:ext cx="8229600" cy="51054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CA" dirty="0" smtClean="0"/>
              <a:t>A new class to represent if/else</a:t>
            </a:r>
          </a:p>
          <a:p>
            <a:pPr marL="514350" indent="-514350">
              <a:buAutoNum type="arabicPeriod"/>
            </a:pPr>
            <a:r>
              <a:rPr lang="en-CA" dirty="0" smtClean="0"/>
              <a:t>XML parser</a:t>
            </a:r>
          </a:p>
          <a:p>
            <a:pPr marL="514350" indent="-514350">
              <a:buAutoNum type="arabicPeriod"/>
            </a:pPr>
            <a:r>
              <a:rPr lang="en-CA" dirty="0" smtClean="0"/>
              <a:t>Loop simplifier</a:t>
            </a:r>
          </a:p>
          <a:p>
            <a:pPr marL="514350" indent="-514350">
              <a:buAutoNum type="arabicPeriod"/>
            </a:pPr>
            <a:r>
              <a:rPr lang="en-CA" dirty="0" smtClean="0"/>
              <a:t>Interpreter</a:t>
            </a:r>
          </a:p>
          <a:p>
            <a:pPr marL="514350" indent="-514350">
              <a:buAutoNum type="arabicPeriod"/>
            </a:pPr>
            <a:r>
              <a:rPr lang="en-CA" dirty="0" smtClean="0"/>
              <a:t>Various analysis </a:t>
            </a:r>
          </a:p>
          <a:p>
            <a:pPr marL="971550" lvl="1" indent="-571500">
              <a:buFont typeface="+mj-lt"/>
              <a:buAutoNum type="romanLcPeriod"/>
            </a:pPr>
            <a:r>
              <a:rPr lang="en-CA" dirty="0" smtClean="0"/>
              <a:t>Reach-</a:t>
            </a:r>
            <a:r>
              <a:rPr lang="en-CA" dirty="0" err="1" smtClean="0"/>
              <a:t>def</a:t>
            </a:r>
            <a:r>
              <a:rPr lang="en-CA" dirty="0" smtClean="0"/>
              <a:t>, live variable analysis</a:t>
            </a:r>
          </a:p>
          <a:p>
            <a:pPr marL="914400" lvl="1" indent="-514350">
              <a:buAutoNum type="romanLcPeriod"/>
            </a:pPr>
            <a:r>
              <a:rPr lang="en-CA" dirty="0" smtClean="0"/>
              <a:t>Type checking</a:t>
            </a:r>
          </a:p>
          <a:p>
            <a:pPr marL="514350" indent="-514350">
              <a:buAutoNum type="arabicPeriod"/>
            </a:pPr>
            <a:r>
              <a:rPr lang="en-CA" dirty="0" smtClean="0"/>
              <a:t>Code generation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Example-</a:t>
            </a:r>
            <a:fld id="{ECE31B81-7C2C-4D8B-B6F0-1768517459BF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1. A class to represent If/Else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Class </a:t>
            </a:r>
            <a:r>
              <a:rPr lang="en-CA" dirty="0" err="1" smtClean="0"/>
              <a:t>IfElseStmt</a:t>
            </a:r>
            <a:endParaRPr lang="en-CA" dirty="0" smtClean="0"/>
          </a:p>
          <a:p>
            <a:r>
              <a:rPr lang="en-CA" dirty="0" smtClean="0"/>
              <a:t>We will derive this class from “Statement”</a:t>
            </a:r>
          </a:p>
          <a:p>
            <a:r>
              <a:rPr lang="en-CA" dirty="0" smtClean="0"/>
              <a:t>Form two files: </a:t>
            </a:r>
            <a:r>
              <a:rPr lang="en-CA" dirty="0" err="1" smtClean="0"/>
              <a:t>ifelsestmt.h</a:t>
            </a:r>
            <a:r>
              <a:rPr lang="en-CA" dirty="0" smtClean="0"/>
              <a:t> and ifelsestmt.cpp</a:t>
            </a:r>
          </a:p>
          <a:p>
            <a:r>
              <a:rPr lang="en-CA" dirty="0" smtClean="0"/>
              <a:t>Need fields to represent:</a:t>
            </a:r>
          </a:p>
          <a:p>
            <a:pPr lvl="1"/>
            <a:r>
              <a:rPr lang="en-CA" dirty="0" smtClean="0"/>
              <a:t>Test expression</a:t>
            </a:r>
          </a:p>
          <a:p>
            <a:pPr lvl="1"/>
            <a:r>
              <a:rPr lang="en-CA" dirty="0" smtClean="0"/>
              <a:t>If body</a:t>
            </a:r>
          </a:p>
          <a:p>
            <a:pPr lvl="1"/>
            <a:r>
              <a:rPr lang="en-CA" dirty="0" smtClean="0"/>
              <a:t>Else body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Example-</a:t>
            </a:r>
            <a:fld id="{ECE31B81-7C2C-4D8B-B6F0-1768517459B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9562957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Ifelsestmt.h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class </a:t>
            </a:r>
            <a:r>
              <a:rPr lang="en-CA" dirty="0" err="1" smtClean="0"/>
              <a:t>IfElseStmt</a:t>
            </a:r>
            <a:r>
              <a:rPr lang="en-CA" dirty="0" smtClean="0"/>
              <a:t>: public Statement</a:t>
            </a:r>
          </a:p>
          <a:p>
            <a:r>
              <a:rPr lang="en-CA" dirty="0" smtClean="0"/>
              <a:t>Methods:</a:t>
            </a:r>
          </a:p>
          <a:p>
            <a:pPr lvl="1"/>
            <a:r>
              <a:rPr lang="en-CA" dirty="0" smtClean="0"/>
              <a:t>copy(), </a:t>
            </a:r>
            <a:r>
              <a:rPr lang="en-CA" dirty="0" err="1" smtClean="0"/>
              <a:t>toString</a:t>
            </a:r>
            <a:r>
              <a:rPr lang="en-CA" dirty="0" smtClean="0"/>
              <a:t>(), </a:t>
            </a:r>
            <a:r>
              <a:rPr lang="en-CA" dirty="0" err="1" smtClean="0"/>
              <a:t>getSymbolUses</a:t>
            </a:r>
            <a:r>
              <a:rPr lang="en-CA" dirty="0" smtClean="0"/>
              <a:t>(), </a:t>
            </a:r>
            <a:r>
              <a:rPr lang="en-CA" dirty="0" err="1" smtClean="0"/>
              <a:t>getSymbolDefs</a:t>
            </a:r>
            <a:r>
              <a:rPr lang="en-CA" dirty="0" smtClean="0"/>
              <a:t>()</a:t>
            </a:r>
          </a:p>
          <a:p>
            <a:pPr lvl="1"/>
            <a:r>
              <a:rPr lang="en-CA" dirty="0" err="1" smtClean="0"/>
              <a:t>getCondition</a:t>
            </a:r>
            <a:r>
              <a:rPr lang="en-CA" dirty="0" smtClean="0"/>
              <a:t>(), </a:t>
            </a:r>
            <a:r>
              <a:rPr lang="en-CA" dirty="0" err="1" smtClean="0"/>
              <a:t>getIfBlock</a:t>
            </a:r>
            <a:r>
              <a:rPr lang="en-CA" dirty="0" smtClean="0"/>
              <a:t>(), </a:t>
            </a:r>
            <a:r>
              <a:rPr lang="en-CA" dirty="0" err="1" smtClean="0"/>
              <a:t>getElseBlock</a:t>
            </a:r>
            <a:r>
              <a:rPr lang="en-CA" dirty="0" smtClean="0"/>
              <a:t>()</a:t>
            </a:r>
          </a:p>
          <a:p>
            <a:r>
              <a:rPr lang="en-CA" dirty="0" smtClean="0"/>
              <a:t>Private members:</a:t>
            </a:r>
          </a:p>
          <a:p>
            <a:pPr lvl="1"/>
            <a:r>
              <a:rPr lang="en-CA" dirty="0" smtClean="0"/>
              <a:t>Expression *</a:t>
            </a:r>
            <a:r>
              <a:rPr lang="en-CA" dirty="0" err="1" smtClean="0"/>
              <a:t>m_pCondition</a:t>
            </a:r>
            <a:r>
              <a:rPr lang="en-CA" dirty="0" smtClean="0"/>
              <a:t>;</a:t>
            </a:r>
          </a:p>
          <a:p>
            <a:pPr lvl="1"/>
            <a:r>
              <a:rPr lang="en-CA" dirty="0" err="1" smtClean="0"/>
              <a:t>StmtSequence</a:t>
            </a:r>
            <a:r>
              <a:rPr lang="en-CA" dirty="0" smtClean="0"/>
              <a:t> *</a:t>
            </a:r>
            <a:r>
              <a:rPr lang="en-CA" dirty="0" err="1" smtClean="0"/>
              <a:t>m_pIfBlock</a:t>
            </a:r>
            <a:r>
              <a:rPr lang="en-CA" dirty="0" smtClean="0"/>
              <a:t>;</a:t>
            </a:r>
          </a:p>
          <a:p>
            <a:pPr lvl="1"/>
            <a:r>
              <a:rPr lang="en-CA" dirty="0" err="1" smtClean="0"/>
              <a:t>StmtSequence</a:t>
            </a:r>
            <a:r>
              <a:rPr lang="en-CA" dirty="0" smtClean="0"/>
              <a:t> *</a:t>
            </a:r>
            <a:r>
              <a:rPr lang="en-CA" dirty="0" err="1" smtClean="0"/>
              <a:t>m_pElseBlock</a:t>
            </a:r>
            <a:r>
              <a:rPr lang="en-CA" dirty="0" smtClean="0"/>
              <a:t>;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Example-</a:t>
            </a:r>
            <a:fld id="{ECE31B81-7C2C-4D8B-B6F0-1768517459B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34769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Modify </a:t>
            </a:r>
            <a:r>
              <a:rPr lang="en-CA" dirty="0" err="1" smtClean="0"/>
              <a:t>statements.h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Each statement has a field called </a:t>
            </a:r>
            <a:r>
              <a:rPr lang="en-CA" dirty="0" err="1" smtClean="0"/>
              <a:t>m_type</a:t>
            </a:r>
            <a:endParaRPr lang="en-CA" dirty="0" smtClean="0"/>
          </a:p>
          <a:p>
            <a:r>
              <a:rPr lang="en-CA" dirty="0" smtClean="0"/>
              <a:t>This contains a type tag</a:t>
            </a:r>
            <a:endParaRPr lang="en-CA" dirty="0"/>
          </a:p>
          <a:p>
            <a:r>
              <a:rPr lang="en-CA" dirty="0" smtClean="0"/>
              <a:t>Tag used throughout compiler for switch/case</a:t>
            </a:r>
          </a:p>
          <a:p>
            <a:r>
              <a:rPr lang="en-CA" dirty="0" err="1" smtClean="0"/>
              <a:t>enum</a:t>
            </a:r>
            <a:r>
              <a:rPr lang="en-CA" dirty="0" smtClean="0"/>
              <a:t> </a:t>
            </a:r>
            <a:r>
              <a:rPr lang="en-CA" dirty="0" err="1" smtClean="0"/>
              <a:t>StmtType</a:t>
            </a:r>
            <a:r>
              <a:rPr lang="en-CA" dirty="0" smtClean="0"/>
              <a:t>{</a:t>
            </a:r>
          </a:p>
          <a:p>
            <a:pPr marL="0" indent="0">
              <a:buNone/>
            </a:pPr>
            <a:r>
              <a:rPr lang="en-CA" dirty="0" smtClean="0"/>
              <a:t>	IF_ELSE,</a:t>
            </a:r>
          </a:p>
          <a:p>
            <a:pPr marL="0" indent="0">
              <a:buNone/>
            </a:pPr>
            <a:r>
              <a:rPr lang="en-CA" dirty="0" smtClean="0"/>
              <a:t>	SWITCH,</a:t>
            </a:r>
          </a:p>
          <a:p>
            <a:pPr marL="0" indent="0">
              <a:buNone/>
            </a:pPr>
            <a:r>
              <a:rPr lang="en-CA" dirty="0" smtClean="0"/>
              <a:t>	FOR,</a:t>
            </a:r>
          </a:p>
          <a:p>
            <a:pPr marL="0" indent="0">
              <a:buNone/>
            </a:pPr>
            <a:r>
              <a:rPr lang="en-CA" dirty="0" smtClean="0"/>
              <a:t>	….</a:t>
            </a:r>
            <a:endParaRPr lang="en-CA" dirty="0"/>
          </a:p>
          <a:p>
            <a:pPr marL="0" indent="0">
              <a:buNone/>
            </a:pPr>
            <a:r>
              <a:rPr lang="en-CA" dirty="0" smtClean="0"/>
              <a:t>};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Example-</a:t>
            </a:r>
            <a:fld id="{ECE31B81-7C2C-4D8B-B6F0-1768517459BF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6761560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2. Modify XML Parser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Look in </a:t>
            </a:r>
            <a:r>
              <a:rPr lang="en-CA" dirty="0" err="1" smtClean="0"/>
              <a:t>parser.h</a:t>
            </a:r>
            <a:r>
              <a:rPr lang="en-CA" dirty="0" smtClean="0"/>
              <a:t>, parser.cpp</a:t>
            </a:r>
          </a:p>
          <a:p>
            <a:r>
              <a:rPr lang="en-CA" dirty="0" smtClean="0"/>
              <a:t>Before anything happens, must parse from XML generated by frontend</a:t>
            </a:r>
          </a:p>
          <a:p>
            <a:r>
              <a:rPr lang="en-CA" dirty="0" smtClean="0"/>
              <a:t>XML parser is a simple recursive descent parser</a:t>
            </a:r>
          </a:p>
          <a:p>
            <a:r>
              <a:rPr lang="en-CA" dirty="0" smtClean="0"/>
              <a:t>Add a case to </a:t>
            </a:r>
            <a:r>
              <a:rPr lang="en-CA" dirty="0" err="1" smtClean="0"/>
              <a:t>parseStmt</a:t>
            </a:r>
            <a:r>
              <a:rPr lang="en-CA" dirty="0" smtClean="0"/>
              <a:t>()</a:t>
            </a:r>
          </a:p>
          <a:p>
            <a:pPr lvl="1"/>
            <a:r>
              <a:rPr lang="en-CA" dirty="0" smtClean="0"/>
              <a:t>Look at the element name in the XML</a:t>
            </a:r>
          </a:p>
          <a:p>
            <a:pPr lvl="1"/>
            <a:r>
              <a:rPr lang="en-CA" dirty="0" smtClean="0"/>
              <a:t>If it is “</a:t>
            </a:r>
            <a:r>
              <a:rPr lang="en-CA" dirty="0" err="1" smtClean="0"/>
              <a:t>IfStmt</a:t>
            </a:r>
            <a:r>
              <a:rPr lang="en-CA" dirty="0" smtClean="0"/>
              <a:t>”, it is a If/Else</a:t>
            </a:r>
          </a:p>
          <a:p>
            <a:r>
              <a:rPr lang="en-CA" dirty="0" smtClean="0"/>
              <a:t>Write a </a:t>
            </a:r>
            <a:r>
              <a:rPr lang="en-CA" dirty="0" err="1" smtClean="0"/>
              <a:t>parseIfStmt</a:t>
            </a:r>
            <a:r>
              <a:rPr lang="en-CA" dirty="0" smtClean="0"/>
              <a:t>() function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Example-</a:t>
            </a:r>
            <a:fld id="{ECE31B81-7C2C-4D8B-B6F0-1768517459BF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0899385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3. Modify transform loops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McVM</a:t>
            </a:r>
            <a:r>
              <a:rPr lang="en-CA" dirty="0" smtClean="0"/>
              <a:t> simplifies for-loops to a lower level construct</a:t>
            </a:r>
          </a:p>
          <a:p>
            <a:r>
              <a:rPr lang="en-CA" dirty="0" smtClean="0"/>
              <a:t>To achieve this, we need to first find loops</a:t>
            </a:r>
          </a:p>
          <a:p>
            <a:r>
              <a:rPr lang="en-CA" dirty="0" smtClean="0"/>
              <a:t>Done via a depth first search in the tree</a:t>
            </a:r>
          </a:p>
          <a:p>
            <a:r>
              <a:rPr lang="en-CA" dirty="0" smtClean="0"/>
              <a:t>So add a case to this search to say:</a:t>
            </a:r>
          </a:p>
          <a:p>
            <a:pPr lvl="1"/>
            <a:r>
              <a:rPr lang="en-CA" dirty="0" smtClean="0"/>
              <a:t>Search in the if block</a:t>
            </a:r>
          </a:p>
          <a:p>
            <a:pPr lvl="1"/>
            <a:r>
              <a:rPr lang="en-CA" dirty="0" smtClean="0"/>
              <a:t>Search in the else block</a:t>
            </a:r>
          </a:p>
          <a:p>
            <a:pPr lvl="1"/>
            <a:r>
              <a:rPr lang="en-CA" dirty="0" smtClean="0"/>
              <a:t>Return</a:t>
            </a:r>
          </a:p>
          <a:p>
            <a:r>
              <a:rPr lang="en-CA" dirty="0" smtClean="0"/>
              <a:t>transform_loops.cpp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Example-</a:t>
            </a:r>
            <a:fld id="{ECE31B81-7C2C-4D8B-B6F0-1768517459BF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3956315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TC102455519[[fn=Winter]]</Template>
  <TotalTime>22184</TotalTime>
  <Words>1293</Words>
  <Application>Microsoft Office PowerPoint</Application>
  <PresentationFormat>On-screen Show (4:3)</PresentationFormat>
  <Paragraphs>236</Paragraphs>
  <Slides>23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Office Theme</vt:lpstr>
      <vt:lpstr>1_Office Theme</vt:lpstr>
      <vt:lpstr>McLab Tutorial www.sable.mcgill.ca/mclab</vt:lpstr>
      <vt:lpstr>Before we start</vt:lpstr>
      <vt:lpstr>Before we start …</vt:lpstr>
      <vt:lpstr>Implementing if/else in McVM</vt:lpstr>
      <vt:lpstr>1. A class to represent If/Else</vt:lpstr>
      <vt:lpstr>Ifelsestmt.h</vt:lpstr>
      <vt:lpstr>Modify statements.h</vt:lpstr>
      <vt:lpstr>2. Modify XML Parser</vt:lpstr>
      <vt:lpstr>3. Modify transform loops</vt:lpstr>
      <vt:lpstr>4. Add to interpreter</vt:lpstr>
      <vt:lpstr>Moment of silence .. Or review</vt:lpstr>
      <vt:lpstr>Flow analysis recap</vt:lpstr>
      <vt:lpstr>Flow analysis recap</vt:lpstr>
      <vt:lpstr>Reaching definitions analysis</vt:lpstr>
      <vt:lpstr>McVM reach-defs analysis</vt:lpstr>
      <vt:lpstr>Live variable analysis</vt:lpstr>
      <vt:lpstr>McVM live vars analysis </vt:lpstr>
      <vt:lpstr>Type inference analysis</vt:lpstr>
      <vt:lpstr>Type inference</vt:lpstr>
      <vt:lpstr>Flow analysis tips</vt:lpstr>
      <vt:lpstr>Code generation and LLVM</vt:lpstr>
      <vt:lpstr>Code generation in McVM</vt:lpstr>
      <vt:lpstr>Compiling if/else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Rahul Garg</dc:creator>
  <cp:lastModifiedBy>Laurie Hendren</cp:lastModifiedBy>
  <cp:revision>758</cp:revision>
  <dcterms:created xsi:type="dcterms:W3CDTF">2011-03-12T02:22:38Z</dcterms:created>
  <dcterms:modified xsi:type="dcterms:W3CDTF">2011-06-05T18:45:59Z</dcterms:modified>
</cp:coreProperties>
</file>