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tags/tag3.xml" ContentType="application/vnd.openxmlformats-officedocument.presentationml.tags+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layout2.xml" ContentType="application/vnd.openxmlformats-officedocument.drawingml.diagramLayout+xml"/>
  <Override PartName="/ppt/diagrams/data5.xml" ContentType="application/vnd.openxmlformats-officedocument.drawingml.diagramData+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saveSubsetFonts="1">
  <p:sldMasterIdLst>
    <p:sldMasterId id="2147483648" r:id="rId1"/>
  </p:sldMasterIdLst>
  <p:notesMasterIdLst>
    <p:notesMasterId r:id="rId37"/>
  </p:notesMasterIdLst>
  <p:handoutMasterIdLst>
    <p:handoutMasterId r:id="rId38"/>
  </p:handoutMasterIdLst>
  <p:sldIdLst>
    <p:sldId id="330" r:id="rId2"/>
    <p:sldId id="456" r:id="rId3"/>
    <p:sldId id="499" r:id="rId4"/>
    <p:sldId id="495" r:id="rId5"/>
    <p:sldId id="504" r:id="rId6"/>
    <p:sldId id="497" r:id="rId7"/>
    <p:sldId id="500" r:id="rId8"/>
    <p:sldId id="493" r:id="rId9"/>
    <p:sldId id="511" r:id="rId10"/>
    <p:sldId id="513" r:id="rId11"/>
    <p:sldId id="512" r:id="rId12"/>
    <p:sldId id="501" r:id="rId13"/>
    <p:sldId id="507" r:id="rId14"/>
    <p:sldId id="508" r:id="rId15"/>
    <p:sldId id="515" r:id="rId16"/>
    <p:sldId id="516" r:id="rId17"/>
    <p:sldId id="517" r:id="rId18"/>
    <p:sldId id="518" r:id="rId19"/>
    <p:sldId id="519" r:id="rId20"/>
    <p:sldId id="521" r:id="rId21"/>
    <p:sldId id="522" r:id="rId22"/>
    <p:sldId id="520" r:id="rId23"/>
    <p:sldId id="523" r:id="rId24"/>
    <p:sldId id="531" r:id="rId25"/>
    <p:sldId id="514" r:id="rId26"/>
    <p:sldId id="527" r:id="rId27"/>
    <p:sldId id="526" r:id="rId28"/>
    <p:sldId id="524" r:id="rId29"/>
    <p:sldId id="525" r:id="rId30"/>
    <p:sldId id="358" r:id="rId31"/>
    <p:sldId id="509" r:id="rId32"/>
    <p:sldId id="510" r:id="rId33"/>
    <p:sldId id="532" r:id="rId34"/>
    <p:sldId id="529" r:id="rId35"/>
    <p:sldId id="530" r:id="rId36"/>
  </p:sldIdLst>
  <p:sldSz cx="9144000" cy="6858000" type="screen4x3"/>
  <p:notesSz cx="6858000" cy="9144000"/>
  <p:embeddedFontLst>
    <p:embeddedFont>
      <p:font typeface="Franklin Gothic Book" pitchFamily="34" charset="0"/>
      <p:regular r:id="rId39"/>
      <p:italic r:id="rId40"/>
    </p:embeddedFont>
    <p:embeddedFont>
      <p:font typeface="CMMI10" pitchFamily="34" charset="0"/>
      <p:regular r:id="rId41"/>
    </p:embeddedFont>
    <p:embeddedFont>
      <p:font typeface="CMR10" pitchFamily="34" charset="0"/>
      <p:regular r:id="rId42"/>
    </p:embeddedFont>
    <p:embeddedFont>
      <p:font typeface="CMSY10ORIG" pitchFamily="34" charset="0"/>
      <p:regular r:id="rId43"/>
    </p:embeddedFont>
    <p:embeddedFont>
      <p:font typeface="CMCSC10" pitchFamily="34" charset="0"/>
      <p:regular r:id="rId44"/>
    </p:embeddedFont>
    <p:embeddedFont>
      <p:font typeface="CMR12" pitchFamily="34" charset="0"/>
      <p:regular r:id="rId45"/>
    </p:embeddedFont>
    <p:embeddedFont>
      <p:font typeface="CMMI12" pitchFamily="34" charset="0"/>
      <p:regular r:id="rId46"/>
    </p:embeddedFont>
    <p:embeddedFont>
      <p:font typeface="CMMI8" pitchFamily="34" charset="0"/>
      <p:regular r:id="rId47"/>
    </p:embeddedFont>
    <p:embeddedFont>
      <p:font typeface="LCMSS8" pitchFamily="34" charset="0"/>
      <p:regular r:id="rId48"/>
    </p:embeddedFont>
    <p:embeddedFont>
      <p:font typeface="CMEX10" pitchFamily="34" charset="0"/>
      <p:regular r:id="rId49"/>
    </p:embeddedFont>
    <p:embeddedFont>
      <p:font typeface="CMR5" pitchFamily="34" charset="0"/>
      <p:regular r:id="rId50"/>
    </p:embeddedFont>
    <p:embeddedFont>
      <p:font typeface="CMR8" pitchFamily="34" charset="0"/>
      <p:regular r:id="rId51"/>
    </p:embeddedFont>
    <p:embeddedFont>
      <p:font typeface="CMSY8" pitchFamily="34" charset="0"/>
      <p:regular r:id="rId52"/>
    </p:embeddedFont>
    <p:embeddedFont>
      <p:font typeface="CMR9" pitchFamily="34" charset="0"/>
      <p:regular r:id="rId53"/>
    </p:embeddedFont>
    <p:embeddedFont>
      <p:font typeface="CMSY9" pitchFamily="34" charset="0"/>
      <p:regular r:id="rId54"/>
    </p:embeddedFont>
    <p:embeddedFont>
      <p:font typeface="CMMI9" pitchFamily="34" charset="0"/>
      <p:regular r:id="rId55"/>
    </p:embeddedFont>
    <p:embeddedFont>
      <p:font typeface="CMBX12" pitchFamily="34" charset="0"/>
      <p:regular r:id="rId56"/>
    </p:embeddedFont>
    <p:embeddedFont>
      <p:font typeface="CMBSY10" pitchFamily="34" charset="0"/>
      <p:regular r:id="rId57"/>
    </p:embeddedFont>
    <p:embeddedFont>
      <p:font typeface="CMMIB10" pitchFamily="34" charset="0"/>
      <p:regular r:id="rId58"/>
    </p:embeddedFont>
    <p:embeddedFont>
      <p:font typeface="CMBX10" pitchFamily="34" charset="0"/>
      <p:regular r:id="rId59"/>
    </p:embeddedFont>
    <p:embeddedFont>
      <p:font typeface="CMTT9" pitchFamily="34" charset="0"/>
      <p:regular r:id="rId60"/>
    </p:embeddedFont>
    <p:embeddedFont>
      <p:font typeface="CMTT10" pitchFamily="34" charset="0"/>
      <p:regular r:id="rId61"/>
    </p:embeddedFont>
    <p:embeddedFont>
      <p:font typeface="Wingdings 2" pitchFamily="18" charset="2"/>
      <p:regular r:id="rId62"/>
    </p:embeddedFont>
    <p:embeddedFont>
      <p:font typeface="Calibri" pitchFamily="34" charset="0"/>
      <p:regular r:id="rId63"/>
      <p:bold r:id="rId64"/>
      <p:italic r:id="rId65"/>
      <p:boldItalic r:id="rId66"/>
    </p:embeddedFont>
  </p:embeddedFontLst>
  <p:custDataLst>
    <p:tags r:id="rId6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00FF00"/>
    <a:srgbClr val="00642D"/>
    <a:srgbClr val="0060A8"/>
    <a:srgbClr val="CC0000"/>
    <a:srgbClr val="00CC99"/>
    <a:srgbClr val="9BAEFF"/>
    <a:srgbClr val="F9E98E"/>
    <a:srgbClr val="00FF99"/>
    <a:srgbClr val="33CCCC"/>
    <a:srgbClr val="6EA0B0"/>
  </p:clrMru>
</p:presentationPr>
</file>

<file path=ppt/tableStyles.xml><?xml version="1.0" encoding="utf-8"?>
<a:tblStyleLst xmlns:a="http://schemas.openxmlformats.org/drawingml/2006/main" def="{5C22544A-7EE6-4342-B048-85BDC9FD1C3A}">
  <a:tblStyle styleId="{5C22544A-7EE6-4342-B048-85BDC9FD1C3A}" styleName="Medium Style 9">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 styleId="{306799F8-075E-4A3A-A7F6-7FBC6576F1A4}" styleName="Themed Style 9">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638B1855-1B75-4FBE-930C-398BA8C253C6}" styleName="Themed Style 12">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AF606853-7671-496A-8E4F-DF71F8EC918B}" styleName="Dark Style 7">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2H>
      <a:tcStyle>
        <a:tcBdr/>
      </a:tcStyle>
    </a:band2H>
    <a:band1V>
      <a:tcStyle>
        <a:tcBdr/>
        <a:fill>
          <a:solidFill>
            <a:schemeClr val="accent6">
              <a:shade val="60000"/>
            </a:schemeClr>
          </a:solidFill>
        </a:fill>
      </a:tcStyle>
    </a:band1V>
    <a:band2V>
      <a:tcStyle>
        <a:tcBdr/>
      </a:tcStyle>
    </a:band2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neCell>
      <a:tcStyle>
        <a:tcBdr/>
      </a:tcStyle>
    </a:neCell>
    <a:nwCell>
      <a:tcStyle>
        <a:tcBdr/>
      </a:tcStyle>
    </a:nw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76" autoAdjust="0"/>
    <p:restoredTop sz="73953" autoAdjust="0"/>
  </p:normalViewPr>
  <p:slideViewPr>
    <p:cSldViewPr>
      <p:cViewPr varScale="1">
        <p:scale>
          <a:sx n="67" d="100"/>
          <a:sy n="67" d="100"/>
        </p:scale>
        <p:origin x="-106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72"/>
    </p:cViewPr>
  </p:sorterViewPr>
  <p:notesViewPr>
    <p:cSldViewPr>
      <p:cViewPr varScale="1">
        <p:scale>
          <a:sx n="53" d="100"/>
          <a:sy n="53" d="100"/>
        </p:scale>
        <p:origin x="-1926"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63" Type="http://schemas.openxmlformats.org/officeDocument/2006/relationships/font" Target="fonts/font25.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font" Target="fonts/font20.fntdata"/><Relationship Id="rId66" Type="http://schemas.openxmlformats.org/officeDocument/2006/relationships/font" Target="fonts/font2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font" Target="fonts/font19.fntdata"/><Relationship Id="rId61" Type="http://schemas.openxmlformats.org/officeDocument/2006/relationships/font" Target="fonts/font2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font" Target="fonts/font22.fntdata"/><Relationship Id="rId65" Type="http://schemas.openxmlformats.org/officeDocument/2006/relationships/font" Target="fonts/font2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64" Type="http://schemas.openxmlformats.org/officeDocument/2006/relationships/font" Target="fonts/font26.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46" Type="http://schemas.openxmlformats.org/officeDocument/2006/relationships/font" Target="fonts/font8.fntdata"/><Relationship Id="rId59" Type="http://schemas.openxmlformats.org/officeDocument/2006/relationships/font" Target="fonts/font21.fntdata"/><Relationship Id="rId67"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font" Target="fonts/font16.fntdata"/><Relationship Id="rId62" Type="http://schemas.openxmlformats.org/officeDocument/2006/relationships/font" Target="fonts/font24.fntdata"/><Relationship Id="rId7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44AF06-7A98-4D43-B985-378E07E102AD}" type="doc">
      <dgm:prSet loTypeId="urn:microsoft.com/office/officeart/2005/8/layout/process2" loCatId="process" qsTypeId="urn:microsoft.com/office/officeart/2005/8/quickstyle/simple1" qsCatId="simple" csTypeId="urn:microsoft.com/office/officeart/2005/8/colors/accent1_2" csCatId="accent1" phldr="1"/>
      <dgm:spPr/>
    </dgm:pt>
    <dgm:pt modelId="{F11D9F74-9098-4F7E-99FA-6228F322E96C}">
      <dgm:prSet phldrT="[Text]"/>
      <dgm:spPr>
        <a:solidFill>
          <a:srgbClr val="C00000"/>
        </a:solidFill>
      </dgm:spPr>
      <dgm:t>
        <a:bodyPr/>
        <a:lstStyle/>
        <a:p>
          <a:r>
            <a:rPr lang="en-CA" dirty="0" smtClean="0"/>
            <a:t>Scanner (Lexical Analysis)</a:t>
          </a:r>
          <a:endParaRPr lang="en-CA" dirty="0"/>
        </a:p>
      </dgm:t>
    </dgm:pt>
    <dgm:pt modelId="{8DDA3DFB-D9AF-45FA-A7EC-F6EEEF385138}" type="parTrans" cxnId="{173B5905-65CB-401D-82B1-B9F20EB0C612}">
      <dgm:prSet/>
      <dgm:spPr/>
      <dgm:t>
        <a:bodyPr/>
        <a:lstStyle/>
        <a:p>
          <a:endParaRPr lang="en-CA"/>
        </a:p>
      </dgm:t>
    </dgm:pt>
    <dgm:pt modelId="{EE28AC4E-AF9A-4BFF-9ED4-29DAC4D0533D}" type="sibTrans" cxnId="{173B5905-65CB-401D-82B1-B9F20EB0C612}">
      <dgm:prSet/>
      <dgm:spPr/>
      <dgm:t>
        <a:bodyPr/>
        <a:lstStyle/>
        <a:p>
          <a:endParaRPr lang="en-CA"/>
        </a:p>
      </dgm:t>
    </dgm:pt>
    <dgm:pt modelId="{25D6F9B0-43B2-4FEA-BA76-4348FC2A7513}">
      <dgm:prSet phldrT="[Text]"/>
      <dgm:spPr/>
      <dgm:t>
        <a:bodyPr/>
        <a:lstStyle/>
        <a:p>
          <a:r>
            <a:rPr lang="en-CA" dirty="0" smtClean="0"/>
            <a:t>Parser and Semantic Checks</a:t>
          </a:r>
          <a:endParaRPr lang="en-CA" dirty="0"/>
        </a:p>
      </dgm:t>
    </dgm:pt>
    <dgm:pt modelId="{6C9ED300-9D75-4B17-A9A0-E6F7A924C8EF}" type="parTrans" cxnId="{E97C7960-B97B-4CA1-824F-DB73E7BA9433}">
      <dgm:prSet/>
      <dgm:spPr/>
      <dgm:t>
        <a:bodyPr/>
        <a:lstStyle/>
        <a:p>
          <a:endParaRPr lang="en-CA"/>
        </a:p>
      </dgm:t>
    </dgm:pt>
    <dgm:pt modelId="{52A63381-A157-410D-83EF-5FF6E591350A}" type="sibTrans" cxnId="{E97C7960-B97B-4CA1-824F-DB73E7BA9433}">
      <dgm:prSet/>
      <dgm:spPr/>
      <dgm:t>
        <a:bodyPr/>
        <a:lstStyle/>
        <a:p>
          <a:endParaRPr lang="en-CA"/>
        </a:p>
      </dgm:t>
    </dgm:pt>
    <dgm:pt modelId="{25FD6AC9-8CEA-4827-A046-5104D7653E31}" type="pres">
      <dgm:prSet presAssocID="{4344AF06-7A98-4D43-B985-378E07E102AD}" presName="linearFlow" presStyleCnt="0">
        <dgm:presLayoutVars>
          <dgm:resizeHandles val="exact"/>
        </dgm:presLayoutVars>
      </dgm:prSet>
      <dgm:spPr/>
    </dgm:pt>
    <dgm:pt modelId="{494D5641-C845-4A15-B03E-C7193FDD2C6C}" type="pres">
      <dgm:prSet presAssocID="{F11D9F74-9098-4F7E-99FA-6228F322E96C}" presName="node" presStyleLbl="node1" presStyleIdx="0" presStyleCnt="2" custScaleX="176778">
        <dgm:presLayoutVars>
          <dgm:bulletEnabled val="1"/>
        </dgm:presLayoutVars>
      </dgm:prSet>
      <dgm:spPr/>
      <dgm:t>
        <a:bodyPr/>
        <a:lstStyle/>
        <a:p>
          <a:endParaRPr lang="en-CA"/>
        </a:p>
      </dgm:t>
    </dgm:pt>
    <dgm:pt modelId="{BF3203F7-7CA4-4496-B7C4-0C44B7492233}" type="pres">
      <dgm:prSet presAssocID="{EE28AC4E-AF9A-4BFF-9ED4-29DAC4D0533D}" presName="sibTrans" presStyleLbl="sibTrans2D1" presStyleIdx="0" presStyleCnt="1"/>
      <dgm:spPr/>
      <dgm:t>
        <a:bodyPr/>
        <a:lstStyle/>
        <a:p>
          <a:endParaRPr lang="en-CA"/>
        </a:p>
      </dgm:t>
    </dgm:pt>
    <dgm:pt modelId="{770449C0-52CA-4538-8C33-76684C457508}" type="pres">
      <dgm:prSet presAssocID="{EE28AC4E-AF9A-4BFF-9ED4-29DAC4D0533D}" presName="connectorText" presStyleLbl="sibTrans2D1" presStyleIdx="0" presStyleCnt="1"/>
      <dgm:spPr/>
      <dgm:t>
        <a:bodyPr/>
        <a:lstStyle/>
        <a:p>
          <a:endParaRPr lang="en-CA"/>
        </a:p>
      </dgm:t>
    </dgm:pt>
    <dgm:pt modelId="{54A9B36D-27FF-4630-B169-5BA20103E927}" type="pres">
      <dgm:prSet presAssocID="{25D6F9B0-43B2-4FEA-BA76-4348FC2A7513}" presName="node" presStyleLbl="node1" presStyleIdx="1" presStyleCnt="2" custScaleX="176778">
        <dgm:presLayoutVars>
          <dgm:bulletEnabled val="1"/>
        </dgm:presLayoutVars>
      </dgm:prSet>
      <dgm:spPr/>
      <dgm:t>
        <a:bodyPr/>
        <a:lstStyle/>
        <a:p>
          <a:endParaRPr lang="en-CA"/>
        </a:p>
      </dgm:t>
    </dgm:pt>
  </dgm:ptLst>
  <dgm:cxnLst>
    <dgm:cxn modelId="{E97C7960-B97B-4CA1-824F-DB73E7BA9433}" srcId="{4344AF06-7A98-4D43-B985-378E07E102AD}" destId="{25D6F9B0-43B2-4FEA-BA76-4348FC2A7513}" srcOrd="1" destOrd="0" parTransId="{6C9ED300-9D75-4B17-A9A0-E6F7A924C8EF}" sibTransId="{52A63381-A157-410D-83EF-5FF6E591350A}"/>
    <dgm:cxn modelId="{18D52891-1581-4DCD-99CD-14D1AE1C6D46}" type="presOf" srcId="{EE28AC4E-AF9A-4BFF-9ED4-29DAC4D0533D}" destId="{BF3203F7-7CA4-4496-B7C4-0C44B7492233}" srcOrd="0" destOrd="0" presId="urn:microsoft.com/office/officeart/2005/8/layout/process2"/>
    <dgm:cxn modelId="{8EAB5B55-8201-4412-B9FC-022860951E46}" type="presOf" srcId="{EE28AC4E-AF9A-4BFF-9ED4-29DAC4D0533D}" destId="{770449C0-52CA-4538-8C33-76684C457508}" srcOrd="1" destOrd="0" presId="urn:microsoft.com/office/officeart/2005/8/layout/process2"/>
    <dgm:cxn modelId="{78B9D436-B3FF-4F0A-9BC4-0AC22ED31BA8}" type="presOf" srcId="{4344AF06-7A98-4D43-B985-378E07E102AD}" destId="{25FD6AC9-8CEA-4827-A046-5104D7653E31}" srcOrd="0" destOrd="0" presId="urn:microsoft.com/office/officeart/2005/8/layout/process2"/>
    <dgm:cxn modelId="{20400509-B7D7-4D35-8196-BC94AA20723B}" type="presOf" srcId="{25D6F9B0-43B2-4FEA-BA76-4348FC2A7513}" destId="{54A9B36D-27FF-4630-B169-5BA20103E927}" srcOrd="0" destOrd="0" presId="urn:microsoft.com/office/officeart/2005/8/layout/process2"/>
    <dgm:cxn modelId="{0DB422C7-33CC-4623-89AD-313542EFA413}" type="presOf" srcId="{F11D9F74-9098-4F7E-99FA-6228F322E96C}" destId="{494D5641-C845-4A15-B03E-C7193FDD2C6C}" srcOrd="0" destOrd="0" presId="urn:microsoft.com/office/officeart/2005/8/layout/process2"/>
    <dgm:cxn modelId="{173B5905-65CB-401D-82B1-B9F20EB0C612}" srcId="{4344AF06-7A98-4D43-B985-378E07E102AD}" destId="{F11D9F74-9098-4F7E-99FA-6228F322E96C}" srcOrd="0" destOrd="0" parTransId="{8DDA3DFB-D9AF-45FA-A7EC-F6EEEF385138}" sibTransId="{EE28AC4E-AF9A-4BFF-9ED4-29DAC4D0533D}"/>
    <dgm:cxn modelId="{E515DD35-74D9-454C-AAB1-436A9DE5F1E8}" type="presParOf" srcId="{25FD6AC9-8CEA-4827-A046-5104D7653E31}" destId="{494D5641-C845-4A15-B03E-C7193FDD2C6C}" srcOrd="0" destOrd="0" presId="urn:microsoft.com/office/officeart/2005/8/layout/process2"/>
    <dgm:cxn modelId="{154838F3-32A4-40AA-824E-9527A5ED61B1}" type="presParOf" srcId="{25FD6AC9-8CEA-4827-A046-5104D7653E31}" destId="{BF3203F7-7CA4-4496-B7C4-0C44B7492233}" srcOrd="1" destOrd="0" presId="urn:microsoft.com/office/officeart/2005/8/layout/process2"/>
    <dgm:cxn modelId="{7233ED8D-29DD-4DFC-A00E-37BEB750BF1F}" type="presParOf" srcId="{BF3203F7-7CA4-4496-B7C4-0C44B7492233}" destId="{770449C0-52CA-4538-8C33-76684C457508}" srcOrd="0" destOrd="0" presId="urn:microsoft.com/office/officeart/2005/8/layout/process2"/>
    <dgm:cxn modelId="{395A1148-C644-46A0-9694-5FC7FEF947DB}" type="presParOf" srcId="{25FD6AC9-8CEA-4827-A046-5104D7653E31}" destId="{54A9B36D-27FF-4630-B169-5BA20103E927}" srcOrd="2" destOrd="0" presId="urn:microsoft.com/office/officeart/2005/8/layout/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44AF06-7A98-4D43-B985-378E07E102AD}" type="doc">
      <dgm:prSet loTypeId="urn:microsoft.com/office/officeart/2005/8/layout/process2" loCatId="process" qsTypeId="urn:microsoft.com/office/officeart/2005/8/quickstyle/simple1" qsCatId="simple" csTypeId="urn:microsoft.com/office/officeart/2005/8/colors/accent1_2" csCatId="accent1" phldr="1"/>
      <dgm:spPr/>
    </dgm:pt>
    <dgm:pt modelId="{F11D9F74-9098-4F7E-99FA-6228F322E96C}">
      <dgm:prSet phldrT="[Text]"/>
      <dgm:spPr>
        <a:solidFill>
          <a:srgbClr val="C00000"/>
        </a:solidFill>
      </dgm:spPr>
      <dgm:t>
        <a:bodyPr/>
        <a:lstStyle/>
        <a:p>
          <a:r>
            <a:rPr lang="en-CA" dirty="0" smtClean="0"/>
            <a:t>Lexical specification for original language</a:t>
          </a:r>
          <a:endParaRPr lang="en-CA" dirty="0"/>
        </a:p>
      </dgm:t>
    </dgm:pt>
    <dgm:pt modelId="{8DDA3DFB-D9AF-45FA-A7EC-F6EEEF385138}" type="parTrans" cxnId="{173B5905-65CB-401D-82B1-B9F20EB0C612}">
      <dgm:prSet/>
      <dgm:spPr/>
      <dgm:t>
        <a:bodyPr/>
        <a:lstStyle/>
        <a:p>
          <a:endParaRPr lang="en-CA"/>
        </a:p>
      </dgm:t>
    </dgm:pt>
    <dgm:pt modelId="{EE28AC4E-AF9A-4BFF-9ED4-29DAC4D0533D}" type="sibTrans" cxnId="{173B5905-65CB-401D-82B1-B9F20EB0C612}">
      <dgm:prSet/>
      <dgm:spPr/>
      <dgm:t>
        <a:bodyPr/>
        <a:lstStyle/>
        <a:p>
          <a:endParaRPr lang="en-CA"/>
        </a:p>
      </dgm:t>
    </dgm:pt>
    <dgm:pt modelId="{25D6F9B0-43B2-4FEA-BA76-4348FC2A7513}">
      <dgm:prSet phldrT="[Text]"/>
      <dgm:spPr>
        <a:ln>
          <a:solidFill>
            <a:schemeClr val="accent1">
              <a:lumMod val="75000"/>
            </a:schemeClr>
          </a:solidFill>
        </a:ln>
      </dgm:spPr>
      <dgm:t>
        <a:bodyPr/>
        <a:lstStyle/>
        <a:p>
          <a:r>
            <a:rPr lang="en-CA" dirty="0" smtClean="0"/>
            <a:t>Grammar and actions for original language</a:t>
          </a:r>
          <a:endParaRPr lang="en-CA" dirty="0"/>
        </a:p>
      </dgm:t>
    </dgm:pt>
    <dgm:pt modelId="{6C9ED300-9D75-4B17-A9A0-E6F7A924C8EF}" type="parTrans" cxnId="{E97C7960-B97B-4CA1-824F-DB73E7BA9433}">
      <dgm:prSet/>
      <dgm:spPr/>
      <dgm:t>
        <a:bodyPr/>
        <a:lstStyle/>
        <a:p>
          <a:endParaRPr lang="en-CA"/>
        </a:p>
      </dgm:t>
    </dgm:pt>
    <dgm:pt modelId="{52A63381-A157-410D-83EF-5FF6E591350A}" type="sibTrans" cxnId="{E97C7960-B97B-4CA1-824F-DB73E7BA9433}">
      <dgm:prSet/>
      <dgm:spPr/>
      <dgm:t>
        <a:bodyPr/>
        <a:lstStyle/>
        <a:p>
          <a:endParaRPr lang="en-CA"/>
        </a:p>
      </dgm:t>
    </dgm:pt>
    <dgm:pt modelId="{25FD6AC9-8CEA-4827-A046-5104D7653E31}" type="pres">
      <dgm:prSet presAssocID="{4344AF06-7A98-4D43-B985-378E07E102AD}" presName="linearFlow" presStyleCnt="0">
        <dgm:presLayoutVars>
          <dgm:resizeHandles val="exact"/>
        </dgm:presLayoutVars>
      </dgm:prSet>
      <dgm:spPr/>
    </dgm:pt>
    <dgm:pt modelId="{494D5641-C845-4A15-B03E-C7193FDD2C6C}" type="pres">
      <dgm:prSet presAssocID="{F11D9F74-9098-4F7E-99FA-6228F322E96C}" presName="node" presStyleLbl="node1" presStyleIdx="0" presStyleCnt="2" custScaleX="176778">
        <dgm:presLayoutVars>
          <dgm:bulletEnabled val="1"/>
        </dgm:presLayoutVars>
      </dgm:prSet>
      <dgm:spPr/>
      <dgm:t>
        <a:bodyPr/>
        <a:lstStyle/>
        <a:p>
          <a:endParaRPr lang="en-CA"/>
        </a:p>
      </dgm:t>
    </dgm:pt>
    <dgm:pt modelId="{BF3203F7-7CA4-4496-B7C4-0C44B7492233}" type="pres">
      <dgm:prSet presAssocID="{EE28AC4E-AF9A-4BFF-9ED4-29DAC4D0533D}" presName="sibTrans" presStyleLbl="sibTrans2D1" presStyleIdx="0" presStyleCnt="1"/>
      <dgm:spPr/>
      <dgm:t>
        <a:bodyPr/>
        <a:lstStyle/>
        <a:p>
          <a:endParaRPr lang="en-CA"/>
        </a:p>
      </dgm:t>
    </dgm:pt>
    <dgm:pt modelId="{770449C0-52CA-4538-8C33-76684C457508}" type="pres">
      <dgm:prSet presAssocID="{EE28AC4E-AF9A-4BFF-9ED4-29DAC4D0533D}" presName="connectorText" presStyleLbl="sibTrans2D1" presStyleIdx="0" presStyleCnt="1"/>
      <dgm:spPr/>
      <dgm:t>
        <a:bodyPr/>
        <a:lstStyle/>
        <a:p>
          <a:endParaRPr lang="en-CA"/>
        </a:p>
      </dgm:t>
    </dgm:pt>
    <dgm:pt modelId="{54A9B36D-27FF-4630-B169-5BA20103E927}" type="pres">
      <dgm:prSet presAssocID="{25D6F9B0-43B2-4FEA-BA76-4348FC2A7513}" presName="node" presStyleLbl="node1" presStyleIdx="1" presStyleCnt="2" custScaleX="176778" custLinFactNeighborX="161" custLinFactNeighborY="-4599">
        <dgm:presLayoutVars>
          <dgm:bulletEnabled val="1"/>
        </dgm:presLayoutVars>
      </dgm:prSet>
      <dgm:spPr/>
      <dgm:t>
        <a:bodyPr/>
        <a:lstStyle/>
        <a:p>
          <a:endParaRPr lang="en-CA"/>
        </a:p>
      </dgm:t>
    </dgm:pt>
  </dgm:ptLst>
  <dgm:cxnLst>
    <dgm:cxn modelId="{E97C7960-B97B-4CA1-824F-DB73E7BA9433}" srcId="{4344AF06-7A98-4D43-B985-378E07E102AD}" destId="{25D6F9B0-43B2-4FEA-BA76-4348FC2A7513}" srcOrd="1" destOrd="0" parTransId="{6C9ED300-9D75-4B17-A9A0-E6F7A924C8EF}" sibTransId="{52A63381-A157-410D-83EF-5FF6E591350A}"/>
    <dgm:cxn modelId="{C80FDCB9-CA33-4642-BF21-65CB1048B8F9}" type="presOf" srcId="{F11D9F74-9098-4F7E-99FA-6228F322E96C}" destId="{494D5641-C845-4A15-B03E-C7193FDD2C6C}" srcOrd="0" destOrd="0" presId="urn:microsoft.com/office/officeart/2005/8/layout/process2"/>
    <dgm:cxn modelId="{5112A727-FCB0-49B6-B004-D5BE2E57EC07}" type="presOf" srcId="{EE28AC4E-AF9A-4BFF-9ED4-29DAC4D0533D}" destId="{BF3203F7-7CA4-4496-B7C4-0C44B7492233}" srcOrd="0" destOrd="0" presId="urn:microsoft.com/office/officeart/2005/8/layout/process2"/>
    <dgm:cxn modelId="{68CEEECE-50C8-4A67-98CD-7DE7B31B4AD4}" type="presOf" srcId="{25D6F9B0-43B2-4FEA-BA76-4348FC2A7513}" destId="{54A9B36D-27FF-4630-B169-5BA20103E927}" srcOrd="0" destOrd="0" presId="urn:microsoft.com/office/officeart/2005/8/layout/process2"/>
    <dgm:cxn modelId="{88E13393-97D1-4C8E-A58E-181F6AC0E942}" type="presOf" srcId="{4344AF06-7A98-4D43-B985-378E07E102AD}" destId="{25FD6AC9-8CEA-4827-A046-5104D7653E31}" srcOrd="0" destOrd="0" presId="urn:microsoft.com/office/officeart/2005/8/layout/process2"/>
    <dgm:cxn modelId="{F4D45844-83F0-4F66-A6AF-79ECD3C0AB90}" type="presOf" srcId="{EE28AC4E-AF9A-4BFF-9ED4-29DAC4D0533D}" destId="{770449C0-52CA-4538-8C33-76684C457508}" srcOrd="1" destOrd="0" presId="urn:microsoft.com/office/officeart/2005/8/layout/process2"/>
    <dgm:cxn modelId="{173B5905-65CB-401D-82B1-B9F20EB0C612}" srcId="{4344AF06-7A98-4D43-B985-378E07E102AD}" destId="{F11D9F74-9098-4F7E-99FA-6228F322E96C}" srcOrd="0" destOrd="0" parTransId="{8DDA3DFB-D9AF-45FA-A7EC-F6EEEF385138}" sibTransId="{EE28AC4E-AF9A-4BFF-9ED4-29DAC4D0533D}"/>
    <dgm:cxn modelId="{20CC8FAD-A1BA-4EB5-8C0C-EA3E89B9CF20}" type="presParOf" srcId="{25FD6AC9-8CEA-4827-A046-5104D7653E31}" destId="{494D5641-C845-4A15-B03E-C7193FDD2C6C}" srcOrd="0" destOrd="0" presId="urn:microsoft.com/office/officeart/2005/8/layout/process2"/>
    <dgm:cxn modelId="{8CE0A098-CEBC-48D8-B517-5DF118287068}" type="presParOf" srcId="{25FD6AC9-8CEA-4827-A046-5104D7653E31}" destId="{BF3203F7-7CA4-4496-B7C4-0C44B7492233}" srcOrd="1" destOrd="0" presId="urn:microsoft.com/office/officeart/2005/8/layout/process2"/>
    <dgm:cxn modelId="{1D7066C9-D86F-43A9-BF6D-46653CFCC897}" type="presParOf" srcId="{BF3203F7-7CA4-4496-B7C4-0C44B7492233}" destId="{770449C0-52CA-4538-8C33-76684C457508}" srcOrd="0" destOrd="0" presId="urn:microsoft.com/office/officeart/2005/8/layout/process2"/>
    <dgm:cxn modelId="{FE9375C3-46D2-4919-97D5-1214C160C5D1}" type="presParOf" srcId="{25FD6AC9-8CEA-4827-A046-5104D7653E31}" destId="{54A9B36D-27FF-4630-B169-5BA20103E927}" srcOrd="2" destOrd="0" presId="urn:microsoft.com/office/officeart/2005/8/layout/process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44AF06-7A98-4D43-B985-378E07E102AD}" type="doc">
      <dgm:prSet loTypeId="urn:microsoft.com/office/officeart/2005/8/layout/process2" loCatId="process" qsTypeId="urn:microsoft.com/office/officeart/2005/8/quickstyle/simple1" qsCatId="simple" csTypeId="urn:microsoft.com/office/officeart/2005/8/colors/accent1_2" csCatId="accent1" phldr="1"/>
      <dgm:spPr/>
    </dgm:pt>
    <dgm:pt modelId="{F11D9F74-9098-4F7E-99FA-6228F322E96C}">
      <dgm:prSet phldrT="[Text]"/>
      <dgm:spPr>
        <a:solidFill>
          <a:srgbClr val="C00000"/>
        </a:solidFill>
      </dgm:spPr>
      <dgm:t>
        <a:bodyPr/>
        <a:lstStyle/>
        <a:p>
          <a:r>
            <a:rPr lang="en-CA" dirty="0" smtClean="0"/>
            <a:t>Modified lexical specification for extended language</a:t>
          </a:r>
          <a:endParaRPr lang="en-CA" dirty="0"/>
        </a:p>
      </dgm:t>
    </dgm:pt>
    <dgm:pt modelId="{8DDA3DFB-D9AF-45FA-A7EC-F6EEEF385138}" type="parTrans" cxnId="{173B5905-65CB-401D-82B1-B9F20EB0C612}">
      <dgm:prSet/>
      <dgm:spPr/>
      <dgm:t>
        <a:bodyPr/>
        <a:lstStyle/>
        <a:p>
          <a:endParaRPr lang="en-CA"/>
        </a:p>
      </dgm:t>
    </dgm:pt>
    <dgm:pt modelId="{EE28AC4E-AF9A-4BFF-9ED4-29DAC4D0533D}" type="sibTrans" cxnId="{173B5905-65CB-401D-82B1-B9F20EB0C612}">
      <dgm:prSet/>
      <dgm:spPr/>
      <dgm:t>
        <a:bodyPr/>
        <a:lstStyle/>
        <a:p>
          <a:endParaRPr lang="en-CA"/>
        </a:p>
      </dgm:t>
    </dgm:pt>
    <dgm:pt modelId="{25D6F9B0-43B2-4FEA-BA76-4348FC2A7513}">
      <dgm:prSet phldrT="[Text]"/>
      <dgm:spPr/>
      <dgm:t>
        <a:bodyPr/>
        <a:lstStyle/>
        <a:p>
          <a:r>
            <a:rPr lang="en-CA" dirty="0" smtClean="0"/>
            <a:t>Grammar and actions for original language</a:t>
          </a:r>
          <a:endParaRPr lang="en-CA" dirty="0"/>
        </a:p>
      </dgm:t>
    </dgm:pt>
    <dgm:pt modelId="{6C9ED300-9D75-4B17-A9A0-E6F7A924C8EF}" type="parTrans" cxnId="{E97C7960-B97B-4CA1-824F-DB73E7BA9433}">
      <dgm:prSet/>
      <dgm:spPr/>
      <dgm:t>
        <a:bodyPr/>
        <a:lstStyle/>
        <a:p>
          <a:endParaRPr lang="en-CA"/>
        </a:p>
      </dgm:t>
    </dgm:pt>
    <dgm:pt modelId="{52A63381-A157-410D-83EF-5FF6E591350A}" type="sibTrans" cxnId="{E97C7960-B97B-4CA1-824F-DB73E7BA9433}">
      <dgm:prSet/>
      <dgm:spPr/>
      <dgm:t>
        <a:bodyPr/>
        <a:lstStyle/>
        <a:p>
          <a:endParaRPr lang="en-CA"/>
        </a:p>
      </dgm:t>
    </dgm:pt>
    <dgm:pt modelId="{25FD6AC9-8CEA-4827-A046-5104D7653E31}" type="pres">
      <dgm:prSet presAssocID="{4344AF06-7A98-4D43-B985-378E07E102AD}" presName="linearFlow" presStyleCnt="0">
        <dgm:presLayoutVars>
          <dgm:resizeHandles val="exact"/>
        </dgm:presLayoutVars>
      </dgm:prSet>
      <dgm:spPr/>
    </dgm:pt>
    <dgm:pt modelId="{494D5641-C845-4A15-B03E-C7193FDD2C6C}" type="pres">
      <dgm:prSet presAssocID="{F11D9F74-9098-4F7E-99FA-6228F322E96C}" presName="node" presStyleLbl="node1" presStyleIdx="0" presStyleCnt="2" custScaleX="214039" custScaleY="127438">
        <dgm:presLayoutVars>
          <dgm:bulletEnabled val="1"/>
        </dgm:presLayoutVars>
      </dgm:prSet>
      <dgm:spPr/>
      <dgm:t>
        <a:bodyPr/>
        <a:lstStyle/>
        <a:p>
          <a:endParaRPr lang="en-CA"/>
        </a:p>
      </dgm:t>
    </dgm:pt>
    <dgm:pt modelId="{BF3203F7-7CA4-4496-B7C4-0C44B7492233}" type="pres">
      <dgm:prSet presAssocID="{EE28AC4E-AF9A-4BFF-9ED4-29DAC4D0533D}" presName="sibTrans" presStyleLbl="sibTrans2D1" presStyleIdx="0" presStyleCnt="1" custAng="1327889"/>
      <dgm:spPr/>
      <dgm:t>
        <a:bodyPr/>
        <a:lstStyle/>
        <a:p>
          <a:endParaRPr lang="en-CA"/>
        </a:p>
      </dgm:t>
    </dgm:pt>
    <dgm:pt modelId="{770449C0-52CA-4538-8C33-76684C457508}" type="pres">
      <dgm:prSet presAssocID="{EE28AC4E-AF9A-4BFF-9ED4-29DAC4D0533D}" presName="connectorText" presStyleLbl="sibTrans2D1" presStyleIdx="0" presStyleCnt="1"/>
      <dgm:spPr/>
      <dgm:t>
        <a:bodyPr/>
        <a:lstStyle/>
        <a:p>
          <a:endParaRPr lang="en-CA"/>
        </a:p>
      </dgm:t>
    </dgm:pt>
    <dgm:pt modelId="{54A9B36D-27FF-4630-B169-5BA20103E927}" type="pres">
      <dgm:prSet presAssocID="{25D6F9B0-43B2-4FEA-BA76-4348FC2A7513}" presName="node" presStyleLbl="node1" presStyleIdx="1" presStyleCnt="2" custScaleX="176778" custLinFactNeighborX="36999" custLinFactNeighborY="833">
        <dgm:presLayoutVars>
          <dgm:bulletEnabled val="1"/>
        </dgm:presLayoutVars>
      </dgm:prSet>
      <dgm:spPr/>
      <dgm:t>
        <a:bodyPr/>
        <a:lstStyle/>
        <a:p>
          <a:endParaRPr lang="en-CA"/>
        </a:p>
      </dgm:t>
    </dgm:pt>
  </dgm:ptLst>
  <dgm:cxnLst>
    <dgm:cxn modelId="{E97C7960-B97B-4CA1-824F-DB73E7BA9433}" srcId="{4344AF06-7A98-4D43-B985-378E07E102AD}" destId="{25D6F9B0-43B2-4FEA-BA76-4348FC2A7513}" srcOrd="1" destOrd="0" parTransId="{6C9ED300-9D75-4B17-A9A0-E6F7A924C8EF}" sibTransId="{52A63381-A157-410D-83EF-5FF6E591350A}"/>
    <dgm:cxn modelId="{016E7892-9D68-4F9A-8204-39DC8BC255AB}" type="presOf" srcId="{4344AF06-7A98-4D43-B985-378E07E102AD}" destId="{25FD6AC9-8CEA-4827-A046-5104D7653E31}" srcOrd="0" destOrd="0" presId="urn:microsoft.com/office/officeart/2005/8/layout/process2"/>
    <dgm:cxn modelId="{32A8FAED-E0FA-4308-85C7-74E3ED608E88}" type="presOf" srcId="{EE28AC4E-AF9A-4BFF-9ED4-29DAC4D0533D}" destId="{BF3203F7-7CA4-4496-B7C4-0C44B7492233}" srcOrd="0" destOrd="0" presId="urn:microsoft.com/office/officeart/2005/8/layout/process2"/>
    <dgm:cxn modelId="{5BC8C8A6-C7C8-4582-AE0D-06E048F5EF2D}" type="presOf" srcId="{25D6F9B0-43B2-4FEA-BA76-4348FC2A7513}" destId="{54A9B36D-27FF-4630-B169-5BA20103E927}" srcOrd="0" destOrd="0" presId="urn:microsoft.com/office/officeart/2005/8/layout/process2"/>
    <dgm:cxn modelId="{8FB3EB9E-469C-411E-90DC-84D5222ED1BF}" type="presOf" srcId="{F11D9F74-9098-4F7E-99FA-6228F322E96C}" destId="{494D5641-C845-4A15-B03E-C7193FDD2C6C}" srcOrd="0" destOrd="0" presId="urn:microsoft.com/office/officeart/2005/8/layout/process2"/>
    <dgm:cxn modelId="{60AA0682-DF57-4FEC-A045-33FF8B108BB1}" type="presOf" srcId="{EE28AC4E-AF9A-4BFF-9ED4-29DAC4D0533D}" destId="{770449C0-52CA-4538-8C33-76684C457508}" srcOrd="1" destOrd="0" presId="urn:microsoft.com/office/officeart/2005/8/layout/process2"/>
    <dgm:cxn modelId="{173B5905-65CB-401D-82B1-B9F20EB0C612}" srcId="{4344AF06-7A98-4D43-B985-378E07E102AD}" destId="{F11D9F74-9098-4F7E-99FA-6228F322E96C}" srcOrd="0" destOrd="0" parTransId="{8DDA3DFB-D9AF-45FA-A7EC-F6EEEF385138}" sibTransId="{EE28AC4E-AF9A-4BFF-9ED4-29DAC4D0533D}"/>
    <dgm:cxn modelId="{923C43C3-82F9-4A86-87BB-D5E95A99D815}" type="presParOf" srcId="{25FD6AC9-8CEA-4827-A046-5104D7653E31}" destId="{494D5641-C845-4A15-B03E-C7193FDD2C6C}" srcOrd="0" destOrd="0" presId="urn:microsoft.com/office/officeart/2005/8/layout/process2"/>
    <dgm:cxn modelId="{5873C285-B3CC-4876-A157-6858DEA5B249}" type="presParOf" srcId="{25FD6AC9-8CEA-4827-A046-5104D7653E31}" destId="{BF3203F7-7CA4-4496-B7C4-0C44B7492233}" srcOrd="1" destOrd="0" presId="urn:microsoft.com/office/officeart/2005/8/layout/process2"/>
    <dgm:cxn modelId="{5F2375C4-2A14-4359-AF49-81EA46995317}" type="presParOf" srcId="{BF3203F7-7CA4-4496-B7C4-0C44B7492233}" destId="{770449C0-52CA-4538-8C33-76684C457508}" srcOrd="0" destOrd="0" presId="urn:microsoft.com/office/officeart/2005/8/layout/process2"/>
    <dgm:cxn modelId="{4BD96AD0-CE7A-4CCF-AA91-9B4359733370}" type="presParOf" srcId="{25FD6AC9-8CEA-4827-A046-5104D7653E31}" destId="{54A9B36D-27FF-4630-B169-5BA20103E927}" srcOrd="2" destOrd="0" presId="urn:microsoft.com/office/officeart/2005/8/layout/process2"/>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344AF06-7A98-4D43-B985-378E07E102AD}" type="doc">
      <dgm:prSet loTypeId="urn:microsoft.com/office/officeart/2005/8/layout/process2" loCatId="process" qsTypeId="urn:microsoft.com/office/officeart/2005/8/quickstyle/simple1" qsCatId="simple" csTypeId="urn:microsoft.com/office/officeart/2005/8/colors/accent1_2" csCatId="accent1" phldr="1"/>
      <dgm:spPr/>
    </dgm:pt>
    <dgm:pt modelId="{F11D9F74-9098-4F7E-99FA-6228F322E96C}">
      <dgm:prSet phldrT="[Text]"/>
      <dgm:spPr>
        <a:solidFill>
          <a:srgbClr val="C00000"/>
        </a:solidFill>
      </dgm:spPr>
      <dgm:t>
        <a:bodyPr/>
        <a:lstStyle/>
        <a:p>
          <a:r>
            <a:rPr lang="en-CA" dirty="0" smtClean="0"/>
            <a:t>Lexical specification for original language</a:t>
          </a:r>
          <a:endParaRPr lang="en-CA" dirty="0"/>
        </a:p>
      </dgm:t>
    </dgm:pt>
    <dgm:pt modelId="{8DDA3DFB-D9AF-45FA-A7EC-F6EEEF385138}" type="parTrans" cxnId="{173B5905-65CB-401D-82B1-B9F20EB0C612}">
      <dgm:prSet/>
      <dgm:spPr/>
      <dgm:t>
        <a:bodyPr/>
        <a:lstStyle/>
        <a:p>
          <a:endParaRPr lang="en-CA"/>
        </a:p>
      </dgm:t>
    </dgm:pt>
    <dgm:pt modelId="{EE28AC4E-AF9A-4BFF-9ED4-29DAC4D0533D}" type="sibTrans" cxnId="{173B5905-65CB-401D-82B1-B9F20EB0C612}">
      <dgm:prSet/>
      <dgm:spPr/>
      <dgm:t>
        <a:bodyPr/>
        <a:lstStyle/>
        <a:p>
          <a:endParaRPr lang="en-CA"/>
        </a:p>
      </dgm:t>
    </dgm:pt>
    <dgm:pt modelId="{25D6F9B0-43B2-4FEA-BA76-4348FC2A7513}">
      <dgm:prSet phldrT="[Text]"/>
      <dgm:spPr>
        <a:ln>
          <a:solidFill>
            <a:schemeClr val="accent1">
              <a:lumMod val="75000"/>
            </a:schemeClr>
          </a:solidFill>
        </a:ln>
      </dgm:spPr>
      <dgm:t>
        <a:bodyPr/>
        <a:lstStyle/>
        <a:p>
          <a:r>
            <a:rPr lang="en-CA" dirty="0" smtClean="0"/>
            <a:t>Grammar and actions for original language</a:t>
          </a:r>
          <a:endParaRPr lang="en-CA" dirty="0"/>
        </a:p>
      </dgm:t>
    </dgm:pt>
    <dgm:pt modelId="{6C9ED300-9D75-4B17-A9A0-E6F7A924C8EF}" type="parTrans" cxnId="{E97C7960-B97B-4CA1-824F-DB73E7BA9433}">
      <dgm:prSet/>
      <dgm:spPr/>
      <dgm:t>
        <a:bodyPr/>
        <a:lstStyle/>
        <a:p>
          <a:endParaRPr lang="en-CA"/>
        </a:p>
      </dgm:t>
    </dgm:pt>
    <dgm:pt modelId="{52A63381-A157-410D-83EF-5FF6E591350A}" type="sibTrans" cxnId="{E97C7960-B97B-4CA1-824F-DB73E7BA9433}">
      <dgm:prSet/>
      <dgm:spPr/>
      <dgm:t>
        <a:bodyPr/>
        <a:lstStyle/>
        <a:p>
          <a:endParaRPr lang="en-CA"/>
        </a:p>
      </dgm:t>
    </dgm:pt>
    <dgm:pt modelId="{25FD6AC9-8CEA-4827-A046-5104D7653E31}" type="pres">
      <dgm:prSet presAssocID="{4344AF06-7A98-4D43-B985-378E07E102AD}" presName="linearFlow" presStyleCnt="0">
        <dgm:presLayoutVars>
          <dgm:resizeHandles val="exact"/>
        </dgm:presLayoutVars>
      </dgm:prSet>
      <dgm:spPr/>
    </dgm:pt>
    <dgm:pt modelId="{494D5641-C845-4A15-B03E-C7193FDD2C6C}" type="pres">
      <dgm:prSet presAssocID="{F11D9F74-9098-4F7E-99FA-6228F322E96C}" presName="node" presStyleLbl="node1" presStyleIdx="0" presStyleCnt="2" custScaleX="176778">
        <dgm:presLayoutVars>
          <dgm:bulletEnabled val="1"/>
        </dgm:presLayoutVars>
      </dgm:prSet>
      <dgm:spPr/>
      <dgm:t>
        <a:bodyPr/>
        <a:lstStyle/>
        <a:p>
          <a:endParaRPr lang="en-CA"/>
        </a:p>
      </dgm:t>
    </dgm:pt>
    <dgm:pt modelId="{BF3203F7-7CA4-4496-B7C4-0C44B7492233}" type="pres">
      <dgm:prSet presAssocID="{EE28AC4E-AF9A-4BFF-9ED4-29DAC4D0533D}" presName="sibTrans" presStyleLbl="sibTrans2D1" presStyleIdx="0" presStyleCnt="1"/>
      <dgm:spPr/>
      <dgm:t>
        <a:bodyPr/>
        <a:lstStyle/>
        <a:p>
          <a:endParaRPr lang="en-CA"/>
        </a:p>
      </dgm:t>
    </dgm:pt>
    <dgm:pt modelId="{770449C0-52CA-4538-8C33-76684C457508}" type="pres">
      <dgm:prSet presAssocID="{EE28AC4E-AF9A-4BFF-9ED4-29DAC4D0533D}" presName="connectorText" presStyleLbl="sibTrans2D1" presStyleIdx="0" presStyleCnt="1"/>
      <dgm:spPr/>
      <dgm:t>
        <a:bodyPr/>
        <a:lstStyle/>
        <a:p>
          <a:endParaRPr lang="en-CA"/>
        </a:p>
      </dgm:t>
    </dgm:pt>
    <dgm:pt modelId="{54A9B36D-27FF-4630-B169-5BA20103E927}" type="pres">
      <dgm:prSet presAssocID="{25D6F9B0-43B2-4FEA-BA76-4348FC2A7513}" presName="node" presStyleLbl="node1" presStyleIdx="1" presStyleCnt="2" custScaleX="176778" custLinFactNeighborX="161" custLinFactNeighborY="-4599">
        <dgm:presLayoutVars>
          <dgm:bulletEnabled val="1"/>
        </dgm:presLayoutVars>
      </dgm:prSet>
      <dgm:spPr/>
      <dgm:t>
        <a:bodyPr/>
        <a:lstStyle/>
        <a:p>
          <a:endParaRPr lang="en-CA"/>
        </a:p>
      </dgm:t>
    </dgm:pt>
  </dgm:ptLst>
  <dgm:cxnLst>
    <dgm:cxn modelId="{E97C7960-B97B-4CA1-824F-DB73E7BA9433}" srcId="{4344AF06-7A98-4D43-B985-378E07E102AD}" destId="{25D6F9B0-43B2-4FEA-BA76-4348FC2A7513}" srcOrd="1" destOrd="0" parTransId="{6C9ED300-9D75-4B17-A9A0-E6F7A924C8EF}" sibTransId="{52A63381-A157-410D-83EF-5FF6E591350A}"/>
    <dgm:cxn modelId="{F0FB866B-5D67-4FE8-B78B-E1B5F4F423B7}" type="presOf" srcId="{EE28AC4E-AF9A-4BFF-9ED4-29DAC4D0533D}" destId="{770449C0-52CA-4538-8C33-76684C457508}" srcOrd="1" destOrd="0" presId="urn:microsoft.com/office/officeart/2005/8/layout/process2"/>
    <dgm:cxn modelId="{DEAD2264-CB75-4542-98B8-88619D13930C}" type="presOf" srcId="{EE28AC4E-AF9A-4BFF-9ED4-29DAC4D0533D}" destId="{BF3203F7-7CA4-4496-B7C4-0C44B7492233}" srcOrd="0" destOrd="0" presId="urn:microsoft.com/office/officeart/2005/8/layout/process2"/>
    <dgm:cxn modelId="{2F122ECE-A809-4A97-A0EA-D6FE3A971D72}" type="presOf" srcId="{F11D9F74-9098-4F7E-99FA-6228F322E96C}" destId="{494D5641-C845-4A15-B03E-C7193FDD2C6C}" srcOrd="0" destOrd="0" presId="urn:microsoft.com/office/officeart/2005/8/layout/process2"/>
    <dgm:cxn modelId="{7299F485-6A14-47B4-8C8F-5E76B875BFD9}" type="presOf" srcId="{25D6F9B0-43B2-4FEA-BA76-4348FC2A7513}" destId="{54A9B36D-27FF-4630-B169-5BA20103E927}" srcOrd="0" destOrd="0" presId="urn:microsoft.com/office/officeart/2005/8/layout/process2"/>
    <dgm:cxn modelId="{6AF9E17D-22B1-4C4A-8D20-D6EB6E511E23}" type="presOf" srcId="{4344AF06-7A98-4D43-B985-378E07E102AD}" destId="{25FD6AC9-8CEA-4827-A046-5104D7653E31}" srcOrd="0" destOrd="0" presId="urn:microsoft.com/office/officeart/2005/8/layout/process2"/>
    <dgm:cxn modelId="{173B5905-65CB-401D-82B1-B9F20EB0C612}" srcId="{4344AF06-7A98-4D43-B985-378E07E102AD}" destId="{F11D9F74-9098-4F7E-99FA-6228F322E96C}" srcOrd="0" destOrd="0" parTransId="{8DDA3DFB-D9AF-45FA-A7EC-F6EEEF385138}" sibTransId="{EE28AC4E-AF9A-4BFF-9ED4-29DAC4D0533D}"/>
    <dgm:cxn modelId="{4F940F62-5B8B-480A-B99C-CD0A2F1C989B}" type="presParOf" srcId="{25FD6AC9-8CEA-4827-A046-5104D7653E31}" destId="{494D5641-C845-4A15-B03E-C7193FDD2C6C}" srcOrd="0" destOrd="0" presId="urn:microsoft.com/office/officeart/2005/8/layout/process2"/>
    <dgm:cxn modelId="{A68B4AE8-8789-45C6-8481-5068FFFB9B2A}" type="presParOf" srcId="{25FD6AC9-8CEA-4827-A046-5104D7653E31}" destId="{BF3203F7-7CA4-4496-B7C4-0C44B7492233}" srcOrd="1" destOrd="0" presId="urn:microsoft.com/office/officeart/2005/8/layout/process2"/>
    <dgm:cxn modelId="{23E56429-915F-4E6B-85CF-5DD698037366}" type="presParOf" srcId="{BF3203F7-7CA4-4496-B7C4-0C44B7492233}" destId="{770449C0-52CA-4538-8C33-76684C457508}" srcOrd="0" destOrd="0" presId="urn:microsoft.com/office/officeart/2005/8/layout/process2"/>
    <dgm:cxn modelId="{688794E9-A134-46F1-8B34-9118A57F5964}" type="presParOf" srcId="{25FD6AC9-8CEA-4827-A046-5104D7653E31}" destId="{54A9B36D-27FF-4630-B169-5BA20103E927}" srcOrd="2" destOrd="0" presId="urn:microsoft.com/office/officeart/2005/8/layout/process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344AF06-7A98-4D43-B985-378E07E102AD}" type="doc">
      <dgm:prSet loTypeId="urn:microsoft.com/office/officeart/2005/8/layout/process2" loCatId="process" qsTypeId="urn:microsoft.com/office/officeart/2005/8/quickstyle/simple1" qsCatId="simple" csTypeId="urn:microsoft.com/office/officeart/2005/8/colors/accent1_2" csCatId="accent1" phldr="1"/>
      <dgm:spPr/>
    </dgm:pt>
    <dgm:pt modelId="{F11D9F74-9098-4F7E-99FA-6228F322E96C}">
      <dgm:prSet phldrT="[Text]"/>
      <dgm:spPr>
        <a:solidFill>
          <a:srgbClr val="C00000"/>
        </a:solidFill>
      </dgm:spPr>
      <dgm:t>
        <a:bodyPr/>
        <a:lstStyle/>
        <a:p>
          <a:r>
            <a:rPr lang="en-CA" dirty="0" smtClean="0"/>
            <a:t>Lexical specification for original language</a:t>
          </a:r>
          <a:endParaRPr lang="en-CA" dirty="0"/>
        </a:p>
      </dgm:t>
    </dgm:pt>
    <dgm:pt modelId="{8DDA3DFB-D9AF-45FA-A7EC-F6EEEF385138}" type="parTrans" cxnId="{173B5905-65CB-401D-82B1-B9F20EB0C612}">
      <dgm:prSet/>
      <dgm:spPr/>
      <dgm:t>
        <a:bodyPr/>
        <a:lstStyle/>
        <a:p>
          <a:endParaRPr lang="en-CA"/>
        </a:p>
      </dgm:t>
    </dgm:pt>
    <dgm:pt modelId="{EE28AC4E-AF9A-4BFF-9ED4-29DAC4D0533D}" type="sibTrans" cxnId="{173B5905-65CB-401D-82B1-B9F20EB0C612}">
      <dgm:prSet/>
      <dgm:spPr/>
      <dgm:t>
        <a:bodyPr/>
        <a:lstStyle/>
        <a:p>
          <a:endParaRPr lang="en-CA"/>
        </a:p>
      </dgm:t>
    </dgm:pt>
    <dgm:pt modelId="{25D6F9B0-43B2-4FEA-BA76-4348FC2A7513}">
      <dgm:prSet phldrT="[Text]"/>
      <dgm:spPr>
        <a:ln>
          <a:solidFill>
            <a:schemeClr val="accent1">
              <a:lumMod val="75000"/>
            </a:schemeClr>
          </a:solidFill>
        </a:ln>
      </dgm:spPr>
      <dgm:t>
        <a:bodyPr/>
        <a:lstStyle/>
        <a:p>
          <a:r>
            <a:rPr lang="en-CA" dirty="0" smtClean="0"/>
            <a:t>Grammar and actions for original language</a:t>
          </a:r>
          <a:endParaRPr lang="en-CA" dirty="0"/>
        </a:p>
      </dgm:t>
    </dgm:pt>
    <dgm:pt modelId="{6C9ED300-9D75-4B17-A9A0-E6F7A924C8EF}" type="parTrans" cxnId="{E97C7960-B97B-4CA1-824F-DB73E7BA9433}">
      <dgm:prSet/>
      <dgm:spPr/>
      <dgm:t>
        <a:bodyPr/>
        <a:lstStyle/>
        <a:p>
          <a:endParaRPr lang="en-CA"/>
        </a:p>
      </dgm:t>
    </dgm:pt>
    <dgm:pt modelId="{52A63381-A157-410D-83EF-5FF6E591350A}" type="sibTrans" cxnId="{E97C7960-B97B-4CA1-824F-DB73E7BA9433}">
      <dgm:prSet/>
      <dgm:spPr/>
      <dgm:t>
        <a:bodyPr/>
        <a:lstStyle/>
        <a:p>
          <a:endParaRPr lang="en-CA"/>
        </a:p>
      </dgm:t>
    </dgm:pt>
    <dgm:pt modelId="{25FD6AC9-8CEA-4827-A046-5104D7653E31}" type="pres">
      <dgm:prSet presAssocID="{4344AF06-7A98-4D43-B985-378E07E102AD}" presName="linearFlow" presStyleCnt="0">
        <dgm:presLayoutVars>
          <dgm:resizeHandles val="exact"/>
        </dgm:presLayoutVars>
      </dgm:prSet>
      <dgm:spPr/>
    </dgm:pt>
    <dgm:pt modelId="{494D5641-C845-4A15-B03E-C7193FDD2C6C}" type="pres">
      <dgm:prSet presAssocID="{F11D9F74-9098-4F7E-99FA-6228F322E96C}" presName="node" presStyleLbl="node1" presStyleIdx="0" presStyleCnt="2" custScaleX="176778">
        <dgm:presLayoutVars>
          <dgm:bulletEnabled val="1"/>
        </dgm:presLayoutVars>
      </dgm:prSet>
      <dgm:spPr/>
      <dgm:t>
        <a:bodyPr/>
        <a:lstStyle/>
        <a:p>
          <a:endParaRPr lang="en-CA"/>
        </a:p>
      </dgm:t>
    </dgm:pt>
    <dgm:pt modelId="{BF3203F7-7CA4-4496-B7C4-0C44B7492233}" type="pres">
      <dgm:prSet presAssocID="{EE28AC4E-AF9A-4BFF-9ED4-29DAC4D0533D}" presName="sibTrans" presStyleLbl="sibTrans2D1" presStyleIdx="0" presStyleCnt="1"/>
      <dgm:spPr/>
      <dgm:t>
        <a:bodyPr/>
        <a:lstStyle/>
        <a:p>
          <a:endParaRPr lang="en-CA"/>
        </a:p>
      </dgm:t>
    </dgm:pt>
    <dgm:pt modelId="{770449C0-52CA-4538-8C33-76684C457508}" type="pres">
      <dgm:prSet presAssocID="{EE28AC4E-AF9A-4BFF-9ED4-29DAC4D0533D}" presName="connectorText" presStyleLbl="sibTrans2D1" presStyleIdx="0" presStyleCnt="1"/>
      <dgm:spPr/>
      <dgm:t>
        <a:bodyPr/>
        <a:lstStyle/>
        <a:p>
          <a:endParaRPr lang="en-CA"/>
        </a:p>
      </dgm:t>
    </dgm:pt>
    <dgm:pt modelId="{54A9B36D-27FF-4630-B169-5BA20103E927}" type="pres">
      <dgm:prSet presAssocID="{25D6F9B0-43B2-4FEA-BA76-4348FC2A7513}" presName="node" presStyleLbl="node1" presStyleIdx="1" presStyleCnt="2" custScaleX="176778" custLinFactNeighborX="161" custLinFactNeighborY="-4599">
        <dgm:presLayoutVars>
          <dgm:bulletEnabled val="1"/>
        </dgm:presLayoutVars>
      </dgm:prSet>
      <dgm:spPr/>
      <dgm:t>
        <a:bodyPr/>
        <a:lstStyle/>
        <a:p>
          <a:endParaRPr lang="en-CA"/>
        </a:p>
      </dgm:t>
    </dgm:pt>
  </dgm:ptLst>
  <dgm:cxnLst>
    <dgm:cxn modelId="{E97C7960-B97B-4CA1-824F-DB73E7BA9433}" srcId="{4344AF06-7A98-4D43-B985-378E07E102AD}" destId="{25D6F9B0-43B2-4FEA-BA76-4348FC2A7513}" srcOrd="1" destOrd="0" parTransId="{6C9ED300-9D75-4B17-A9A0-E6F7A924C8EF}" sibTransId="{52A63381-A157-410D-83EF-5FF6E591350A}"/>
    <dgm:cxn modelId="{91DF1BD0-8D36-4BD8-82A3-CFFAC0A72C38}" type="presOf" srcId="{EE28AC4E-AF9A-4BFF-9ED4-29DAC4D0533D}" destId="{BF3203F7-7CA4-4496-B7C4-0C44B7492233}" srcOrd="0" destOrd="0" presId="urn:microsoft.com/office/officeart/2005/8/layout/process2"/>
    <dgm:cxn modelId="{E0E5FDF7-38B8-4E7D-A2CE-82F8A807B877}" type="presOf" srcId="{F11D9F74-9098-4F7E-99FA-6228F322E96C}" destId="{494D5641-C845-4A15-B03E-C7193FDD2C6C}" srcOrd="0" destOrd="0" presId="urn:microsoft.com/office/officeart/2005/8/layout/process2"/>
    <dgm:cxn modelId="{632F3D2C-B87B-4015-B081-545DE6FE2AED}" type="presOf" srcId="{4344AF06-7A98-4D43-B985-378E07E102AD}" destId="{25FD6AC9-8CEA-4827-A046-5104D7653E31}" srcOrd="0" destOrd="0" presId="urn:microsoft.com/office/officeart/2005/8/layout/process2"/>
    <dgm:cxn modelId="{3BD42289-5172-46DA-8025-EC94D7DD8AB6}" type="presOf" srcId="{25D6F9B0-43B2-4FEA-BA76-4348FC2A7513}" destId="{54A9B36D-27FF-4630-B169-5BA20103E927}" srcOrd="0" destOrd="0" presId="urn:microsoft.com/office/officeart/2005/8/layout/process2"/>
    <dgm:cxn modelId="{C261E6FF-3AD8-4773-964D-4CE7E3121E40}" type="presOf" srcId="{EE28AC4E-AF9A-4BFF-9ED4-29DAC4D0533D}" destId="{770449C0-52CA-4538-8C33-76684C457508}" srcOrd="1" destOrd="0" presId="urn:microsoft.com/office/officeart/2005/8/layout/process2"/>
    <dgm:cxn modelId="{173B5905-65CB-401D-82B1-B9F20EB0C612}" srcId="{4344AF06-7A98-4D43-B985-378E07E102AD}" destId="{F11D9F74-9098-4F7E-99FA-6228F322E96C}" srcOrd="0" destOrd="0" parTransId="{8DDA3DFB-D9AF-45FA-A7EC-F6EEEF385138}" sibTransId="{EE28AC4E-AF9A-4BFF-9ED4-29DAC4D0533D}"/>
    <dgm:cxn modelId="{EFD2F451-BAEF-409A-BD7D-B4A7223C32B1}" type="presParOf" srcId="{25FD6AC9-8CEA-4827-A046-5104D7653E31}" destId="{494D5641-C845-4A15-B03E-C7193FDD2C6C}" srcOrd="0" destOrd="0" presId="urn:microsoft.com/office/officeart/2005/8/layout/process2"/>
    <dgm:cxn modelId="{DAB054AB-13D7-4CAE-9A33-BEB75A1B2D92}" type="presParOf" srcId="{25FD6AC9-8CEA-4827-A046-5104D7653E31}" destId="{BF3203F7-7CA4-4496-B7C4-0C44B7492233}" srcOrd="1" destOrd="0" presId="urn:microsoft.com/office/officeart/2005/8/layout/process2"/>
    <dgm:cxn modelId="{9E2A660E-9CC7-407C-AFCB-1CDD9016CE22}" type="presParOf" srcId="{BF3203F7-7CA4-4496-B7C4-0C44B7492233}" destId="{770449C0-52CA-4538-8C33-76684C457508}" srcOrd="0" destOrd="0" presId="urn:microsoft.com/office/officeart/2005/8/layout/process2"/>
    <dgm:cxn modelId="{5C83CCF6-BAC2-43B4-97D8-625BFC4667E6}" type="presParOf" srcId="{25FD6AC9-8CEA-4827-A046-5104D7653E31}" destId="{54A9B36D-27FF-4630-B169-5BA20103E927}" srcOrd="2" destOrd="0" presId="urn:microsoft.com/office/officeart/2005/8/layout/process2"/>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94D5641-C845-4A15-B03E-C7193FDD2C6C}">
      <dsp:nvSpPr>
        <dsp:cNvPr id="0" name=""/>
        <dsp:cNvSpPr/>
      </dsp:nvSpPr>
      <dsp:spPr>
        <a:xfrm>
          <a:off x="1401426" y="394"/>
          <a:ext cx="4109915" cy="1291612"/>
        </a:xfrm>
        <a:prstGeom prst="roundRect">
          <a:avLst>
            <a:gd name="adj" fmla="val 10000"/>
          </a:avLst>
        </a:prstGeom>
        <a:solidFill>
          <a:srgbClr val="C0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CA" sz="3100" kern="1200" dirty="0" smtClean="0"/>
            <a:t>Scanner (Lexical Analysis)</a:t>
          </a:r>
          <a:endParaRPr lang="en-CA" sz="3100" kern="1200" dirty="0"/>
        </a:p>
      </dsp:txBody>
      <dsp:txXfrm>
        <a:off x="1401426" y="394"/>
        <a:ext cx="4109915" cy="1291612"/>
      </dsp:txXfrm>
    </dsp:sp>
    <dsp:sp modelId="{BF3203F7-7CA4-4496-B7C4-0C44B7492233}">
      <dsp:nvSpPr>
        <dsp:cNvPr id="0" name=""/>
        <dsp:cNvSpPr/>
      </dsp:nvSpPr>
      <dsp:spPr>
        <a:xfrm rot="5400000">
          <a:off x="3214206" y="1324296"/>
          <a:ext cx="484354" cy="5812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CA" sz="2400" kern="1200"/>
        </a:p>
      </dsp:txBody>
      <dsp:txXfrm rot="5400000">
        <a:off x="3214206" y="1324296"/>
        <a:ext cx="484354" cy="581225"/>
      </dsp:txXfrm>
    </dsp:sp>
    <dsp:sp modelId="{54A9B36D-27FF-4630-B169-5BA20103E927}">
      <dsp:nvSpPr>
        <dsp:cNvPr id="0" name=""/>
        <dsp:cNvSpPr/>
      </dsp:nvSpPr>
      <dsp:spPr>
        <a:xfrm>
          <a:off x="1401426" y="1937812"/>
          <a:ext cx="4109915" cy="129161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CA" sz="3000" kern="1200" dirty="0" smtClean="0"/>
            <a:t>Parser and Semantic Checks</a:t>
          </a:r>
          <a:endParaRPr lang="en-CA" sz="3000" kern="1200" dirty="0"/>
        </a:p>
      </dsp:txBody>
      <dsp:txXfrm>
        <a:off x="1401426" y="1937812"/>
        <a:ext cx="4109915" cy="129161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94D5641-C845-4A15-B03E-C7193FDD2C6C}">
      <dsp:nvSpPr>
        <dsp:cNvPr id="0" name=""/>
        <dsp:cNvSpPr/>
      </dsp:nvSpPr>
      <dsp:spPr>
        <a:xfrm>
          <a:off x="1437336" y="297"/>
          <a:ext cx="3101990" cy="974854"/>
        </a:xfrm>
        <a:prstGeom prst="roundRect">
          <a:avLst>
            <a:gd name="adj" fmla="val 10000"/>
          </a:avLst>
        </a:prstGeom>
        <a:solidFill>
          <a:srgbClr val="C0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CA" sz="2000" kern="1200" dirty="0" smtClean="0"/>
            <a:t>Lexical specification for original language</a:t>
          </a:r>
          <a:endParaRPr lang="en-CA" sz="2000" kern="1200" dirty="0"/>
        </a:p>
      </dsp:txBody>
      <dsp:txXfrm>
        <a:off x="1437336" y="297"/>
        <a:ext cx="3101990" cy="974854"/>
      </dsp:txXfrm>
    </dsp:sp>
    <dsp:sp modelId="{BF3203F7-7CA4-4496-B7C4-0C44B7492233}">
      <dsp:nvSpPr>
        <dsp:cNvPr id="0" name=""/>
        <dsp:cNvSpPr/>
      </dsp:nvSpPr>
      <dsp:spPr>
        <a:xfrm rot="5393255">
          <a:off x="2815365" y="988314"/>
          <a:ext cx="348758" cy="4386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CA" sz="1500" kern="1200"/>
        </a:p>
      </dsp:txBody>
      <dsp:txXfrm rot="5393255">
        <a:off x="2815365" y="988314"/>
        <a:ext cx="348758" cy="438684"/>
      </dsp:txXfrm>
    </dsp:sp>
    <dsp:sp modelId="{54A9B36D-27FF-4630-B169-5BA20103E927}">
      <dsp:nvSpPr>
        <dsp:cNvPr id="0" name=""/>
        <dsp:cNvSpPr/>
      </dsp:nvSpPr>
      <dsp:spPr>
        <a:xfrm>
          <a:off x="1440161" y="1440162"/>
          <a:ext cx="3101990" cy="974854"/>
        </a:xfrm>
        <a:prstGeom prst="roundRect">
          <a:avLst>
            <a:gd name="adj" fmla="val 10000"/>
          </a:avLst>
        </a:prstGeom>
        <a:solidFill>
          <a:schemeClr val="accent1">
            <a:hueOff val="0"/>
            <a:satOff val="0"/>
            <a:lumOff val="0"/>
            <a:alphaOff val="0"/>
          </a:schemeClr>
        </a:solidFill>
        <a:ln w="190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CA" sz="1900" kern="1200" dirty="0" smtClean="0"/>
            <a:t>Grammar and actions for original language</a:t>
          </a:r>
          <a:endParaRPr lang="en-CA" sz="1900" kern="1200" dirty="0"/>
        </a:p>
      </dsp:txBody>
      <dsp:txXfrm>
        <a:off x="1440161" y="1440162"/>
        <a:ext cx="3101990" cy="97485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94D5641-C845-4A15-B03E-C7193FDD2C6C}">
      <dsp:nvSpPr>
        <dsp:cNvPr id="0" name=""/>
        <dsp:cNvSpPr/>
      </dsp:nvSpPr>
      <dsp:spPr>
        <a:xfrm>
          <a:off x="1146916" y="347"/>
          <a:ext cx="3898855" cy="1289646"/>
        </a:xfrm>
        <a:prstGeom prst="roundRect">
          <a:avLst>
            <a:gd name="adj" fmla="val 10000"/>
          </a:avLst>
        </a:prstGeom>
        <a:solidFill>
          <a:srgbClr val="C0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CA" sz="2100" kern="1200" dirty="0" smtClean="0"/>
            <a:t>Modified lexical specification for extended language</a:t>
          </a:r>
          <a:endParaRPr lang="en-CA" sz="2100" kern="1200" dirty="0"/>
        </a:p>
      </dsp:txBody>
      <dsp:txXfrm>
        <a:off x="1146916" y="347"/>
        <a:ext cx="3898855" cy="1289646"/>
      </dsp:txXfrm>
    </dsp:sp>
    <dsp:sp modelId="{BF3203F7-7CA4-4496-B7C4-0C44B7492233}">
      <dsp:nvSpPr>
        <dsp:cNvPr id="0" name=""/>
        <dsp:cNvSpPr/>
      </dsp:nvSpPr>
      <dsp:spPr>
        <a:xfrm rot="5400000">
          <a:off x="3256576" y="1315468"/>
          <a:ext cx="409958" cy="4553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CA" sz="1600" kern="1200"/>
        </a:p>
      </dsp:txBody>
      <dsp:txXfrm rot="5400000">
        <a:off x="3256576" y="1315468"/>
        <a:ext cx="409958" cy="455390"/>
      </dsp:txXfrm>
    </dsp:sp>
    <dsp:sp modelId="{54A9B36D-27FF-4630-B169-5BA20103E927}">
      <dsp:nvSpPr>
        <dsp:cNvPr id="0" name=""/>
        <dsp:cNvSpPr/>
      </dsp:nvSpPr>
      <dsp:spPr>
        <a:xfrm>
          <a:off x="2160242" y="1796332"/>
          <a:ext cx="3220123" cy="101197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CA" sz="2000" kern="1200" dirty="0" smtClean="0"/>
            <a:t>Grammar and actions for original language</a:t>
          </a:r>
          <a:endParaRPr lang="en-CA" sz="2000" kern="1200" dirty="0"/>
        </a:p>
      </dsp:txBody>
      <dsp:txXfrm>
        <a:off x="2160242" y="1796332"/>
        <a:ext cx="3220123" cy="101197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94D5641-C845-4A15-B03E-C7193FDD2C6C}">
      <dsp:nvSpPr>
        <dsp:cNvPr id="0" name=""/>
        <dsp:cNvSpPr/>
      </dsp:nvSpPr>
      <dsp:spPr>
        <a:xfrm>
          <a:off x="1437336" y="297"/>
          <a:ext cx="3101990" cy="974854"/>
        </a:xfrm>
        <a:prstGeom prst="roundRect">
          <a:avLst>
            <a:gd name="adj" fmla="val 10000"/>
          </a:avLst>
        </a:prstGeom>
        <a:solidFill>
          <a:srgbClr val="C0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CA" sz="2000" kern="1200" dirty="0" smtClean="0"/>
            <a:t>Lexical specification for original language</a:t>
          </a:r>
          <a:endParaRPr lang="en-CA" sz="2000" kern="1200" dirty="0"/>
        </a:p>
      </dsp:txBody>
      <dsp:txXfrm>
        <a:off x="1437336" y="297"/>
        <a:ext cx="3101990" cy="974854"/>
      </dsp:txXfrm>
    </dsp:sp>
    <dsp:sp modelId="{BF3203F7-7CA4-4496-B7C4-0C44B7492233}">
      <dsp:nvSpPr>
        <dsp:cNvPr id="0" name=""/>
        <dsp:cNvSpPr/>
      </dsp:nvSpPr>
      <dsp:spPr>
        <a:xfrm rot="5393255">
          <a:off x="2815365" y="988314"/>
          <a:ext cx="348758" cy="4386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CA" sz="1500" kern="1200"/>
        </a:p>
      </dsp:txBody>
      <dsp:txXfrm rot="5393255">
        <a:off x="2815365" y="988314"/>
        <a:ext cx="348758" cy="438684"/>
      </dsp:txXfrm>
    </dsp:sp>
    <dsp:sp modelId="{54A9B36D-27FF-4630-B169-5BA20103E927}">
      <dsp:nvSpPr>
        <dsp:cNvPr id="0" name=""/>
        <dsp:cNvSpPr/>
      </dsp:nvSpPr>
      <dsp:spPr>
        <a:xfrm>
          <a:off x="1440161" y="1440162"/>
          <a:ext cx="3101990" cy="974854"/>
        </a:xfrm>
        <a:prstGeom prst="roundRect">
          <a:avLst>
            <a:gd name="adj" fmla="val 10000"/>
          </a:avLst>
        </a:prstGeom>
        <a:solidFill>
          <a:schemeClr val="accent1">
            <a:hueOff val="0"/>
            <a:satOff val="0"/>
            <a:lumOff val="0"/>
            <a:alphaOff val="0"/>
          </a:schemeClr>
        </a:solidFill>
        <a:ln w="190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CA" sz="1900" kern="1200" dirty="0" smtClean="0"/>
            <a:t>Grammar and actions for original language</a:t>
          </a:r>
          <a:endParaRPr lang="en-CA" sz="1900" kern="1200" dirty="0"/>
        </a:p>
      </dsp:txBody>
      <dsp:txXfrm>
        <a:off x="1440161" y="1440162"/>
        <a:ext cx="3101990" cy="974854"/>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94D5641-C845-4A15-B03E-C7193FDD2C6C}">
      <dsp:nvSpPr>
        <dsp:cNvPr id="0" name=""/>
        <dsp:cNvSpPr/>
      </dsp:nvSpPr>
      <dsp:spPr>
        <a:xfrm>
          <a:off x="2723954" y="298"/>
          <a:ext cx="3112658" cy="978207"/>
        </a:xfrm>
        <a:prstGeom prst="roundRect">
          <a:avLst>
            <a:gd name="adj" fmla="val 10000"/>
          </a:avLst>
        </a:prstGeom>
        <a:solidFill>
          <a:srgbClr val="C0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CA" sz="2000" kern="1200" dirty="0" smtClean="0"/>
            <a:t>Lexical specification for original language</a:t>
          </a:r>
          <a:endParaRPr lang="en-CA" sz="2000" kern="1200" dirty="0"/>
        </a:p>
      </dsp:txBody>
      <dsp:txXfrm>
        <a:off x="2723954" y="298"/>
        <a:ext cx="3112658" cy="978207"/>
      </dsp:txXfrm>
    </dsp:sp>
    <dsp:sp modelId="{BF3203F7-7CA4-4496-B7C4-0C44B7492233}">
      <dsp:nvSpPr>
        <dsp:cNvPr id="0" name=""/>
        <dsp:cNvSpPr/>
      </dsp:nvSpPr>
      <dsp:spPr>
        <a:xfrm rot="5393255">
          <a:off x="4106722" y="991713"/>
          <a:ext cx="349957" cy="4401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CA" sz="1500" kern="1200"/>
        </a:p>
      </dsp:txBody>
      <dsp:txXfrm rot="5393255">
        <a:off x="4106722" y="991713"/>
        <a:ext cx="349957" cy="440193"/>
      </dsp:txXfrm>
    </dsp:sp>
    <dsp:sp modelId="{54A9B36D-27FF-4630-B169-5BA20103E927}">
      <dsp:nvSpPr>
        <dsp:cNvPr id="0" name=""/>
        <dsp:cNvSpPr/>
      </dsp:nvSpPr>
      <dsp:spPr>
        <a:xfrm>
          <a:off x="2726789" y="1445115"/>
          <a:ext cx="3112658" cy="978207"/>
        </a:xfrm>
        <a:prstGeom prst="roundRect">
          <a:avLst>
            <a:gd name="adj" fmla="val 10000"/>
          </a:avLst>
        </a:prstGeom>
        <a:solidFill>
          <a:schemeClr val="accent1">
            <a:hueOff val="0"/>
            <a:satOff val="0"/>
            <a:lumOff val="0"/>
            <a:alphaOff val="0"/>
          </a:schemeClr>
        </a:solidFill>
        <a:ln w="190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CA" sz="1900" kern="1200" dirty="0" smtClean="0"/>
            <a:t>Grammar and actions for original language</a:t>
          </a:r>
          <a:endParaRPr lang="en-CA" sz="1900" kern="1200" dirty="0"/>
        </a:p>
      </dsp:txBody>
      <dsp:txXfrm>
        <a:off x="2726789" y="1445115"/>
        <a:ext cx="3112658" cy="978207"/>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51FA4A-9D21-4B0A-9EE3-4801FD402532}" type="datetimeFigureOut">
              <a:rPr lang="en-US" smtClean="0"/>
              <a:pPr/>
              <a:t>3/23/2011</a:t>
            </a:fld>
            <a:endParaRPr lang="en-CA"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BEB13F0-FD5F-46D0-B8E7-EA1EDE09CC48}" type="slidenum">
              <a:rPr lang="en-CA" smtClean="0"/>
              <a:pPr/>
              <a:t>‹#›</a:t>
            </a:fld>
            <a:endParaRPr lang="en-CA"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82494FD8-C90C-4BD1-85FF-3EC64554C723}" type="datetimeFigureOut">
              <a:rPr lang="en-US" smtClean="0"/>
              <a:pPr/>
              <a:t>3/23/2011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97E27E98-08A1-4EC9-BEEE-10E80F7BC77D}"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This</a:t>
            </a:r>
            <a:r>
              <a:rPr lang="en-CA" baseline="0" dirty="0" smtClean="0"/>
              <a:t> talk is about </a:t>
            </a:r>
            <a:r>
              <a:rPr lang="en-CA" baseline="0" dirty="0" err="1" smtClean="0"/>
              <a:t>MetaLexer</a:t>
            </a:r>
            <a:r>
              <a:rPr lang="en-CA" baseline="0" dirty="0" smtClean="0"/>
              <a:t>,  a modular lexical specification language.  This work was done by Andrew Casey as his MSc thesis at McGill.</a:t>
            </a:r>
            <a:endParaRPr lang="en-CA" dirty="0"/>
          </a:p>
        </p:txBody>
      </p:sp>
      <p:sp>
        <p:nvSpPr>
          <p:cNvPr id="4" name="Slide Number Placeholder 3"/>
          <p:cNvSpPr>
            <a:spLocks noGrp="1"/>
          </p:cNvSpPr>
          <p:nvPr>
            <p:ph type="sldNum" sz="quarter" idx="10"/>
          </p:nvPr>
        </p:nvSpPr>
        <p:spPr/>
        <p:txBody>
          <a:bodyPr/>
          <a:lstStyle/>
          <a:p>
            <a:fld id="{97E27E98-08A1-4EC9-BEEE-10E80F7BC77D}"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7E27E98-08A1-4EC9-BEEE-10E80F7BC77D}" type="slidenum">
              <a:rPr lang="en-US" smtClean="0"/>
              <a:pPr/>
              <a:t>18</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7E27E98-08A1-4EC9-BEEE-10E80F7BC77D}" type="slidenum">
              <a:rPr lang="en-US" smtClean="0"/>
              <a:pPr/>
              <a:t>19</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Three sections of rules:</a:t>
            </a:r>
            <a:r>
              <a:rPr lang="en-CA" baseline="0" dirty="0" smtClean="0"/>
              <a:t> acyclic, cyclic and cleanup.</a:t>
            </a:r>
          </a:p>
          <a:p>
            <a:endParaRPr lang="en-CA" baseline="0" dirty="0" smtClean="0"/>
          </a:p>
          <a:p>
            <a:r>
              <a:rPr lang="en-CA" baseline="0" dirty="0" smtClean="0"/>
              <a:t>Note METATOKEN  ASSIGN</a:t>
            </a:r>
            <a:endParaRPr lang="en-CA" dirty="0"/>
          </a:p>
        </p:txBody>
      </p:sp>
      <p:sp>
        <p:nvSpPr>
          <p:cNvPr id="4" name="Slide Number Placeholder 3"/>
          <p:cNvSpPr>
            <a:spLocks noGrp="1"/>
          </p:cNvSpPr>
          <p:nvPr>
            <p:ph type="sldNum" sz="quarter" idx="10"/>
          </p:nvPr>
        </p:nvSpPr>
        <p:spPr/>
        <p:txBody>
          <a:bodyPr/>
          <a:lstStyle/>
          <a:p>
            <a:fld id="{97E27E98-08A1-4EC9-BEEE-10E80F7BC77D}" type="slidenum">
              <a:rPr lang="en-US" smtClean="0"/>
              <a:pPr/>
              <a:t>20</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Note</a:t>
            </a:r>
            <a:r>
              <a:rPr lang="en-CA" baseline="0" dirty="0" smtClean="0"/>
              <a:t> that the value component allows one to build a complete token.</a:t>
            </a:r>
          </a:p>
          <a:p>
            <a:endParaRPr lang="en-CA" baseline="0" dirty="0" smtClean="0"/>
          </a:p>
          <a:p>
            <a:r>
              <a:rPr lang="en-CA" baseline="0" dirty="0" smtClean="0"/>
              <a:t>Note the METATOKEN,  LINE_TERMINATOR</a:t>
            </a:r>
            <a:endParaRPr lang="en-CA" dirty="0"/>
          </a:p>
        </p:txBody>
      </p:sp>
      <p:sp>
        <p:nvSpPr>
          <p:cNvPr id="4" name="Slide Number Placeholder 3"/>
          <p:cNvSpPr>
            <a:spLocks noGrp="1"/>
          </p:cNvSpPr>
          <p:nvPr>
            <p:ph type="sldNum" sz="quarter" idx="10"/>
          </p:nvPr>
        </p:nvSpPr>
        <p:spPr/>
        <p:txBody>
          <a:bodyPr/>
          <a:lstStyle/>
          <a:p>
            <a:fld id="{97E27E98-08A1-4EC9-BEEE-10E80F7BC77D}" type="slidenum">
              <a:rPr lang="en-US" smtClean="0"/>
              <a:pPr/>
              <a:t>21</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Note that this</a:t>
            </a:r>
            <a:r>
              <a:rPr lang="en-CA" baseline="0" dirty="0" smtClean="0"/>
              <a:t> layout includes two components,  key and value,  and the start component is “key”</a:t>
            </a:r>
          </a:p>
          <a:p>
            <a:endParaRPr lang="en-CA" baseline="0" dirty="0" smtClean="0"/>
          </a:p>
          <a:p>
            <a:r>
              <a:rPr lang="en-CA" baseline="0" dirty="0" smtClean="0"/>
              <a:t>The embedding  defines the </a:t>
            </a:r>
            <a:r>
              <a:rPr lang="en-CA" baseline="0" dirty="0" err="1" smtClean="0"/>
              <a:t>metalexer</a:t>
            </a:r>
            <a:r>
              <a:rPr lang="en-CA" baseline="0" dirty="0" smtClean="0"/>
              <a:t> transitions.   </a:t>
            </a:r>
          </a:p>
          <a:p>
            <a:endParaRPr lang="en-CA" baseline="0" dirty="0" smtClean="0"/>
          </a:p>
          <a:p>
            <a:r>
              <a:rPr lang="en-CA" baseline="0" dirty="0" smtClean="0"/>
              <a:t>Need to give each transition a name,  so we can have a way of modifying or deleting them.</a:t>
            </a:r>
            <a:endParaRPr lang="en-CA" dirty="0"/>
          </a:p>
        </p:txBody>
      </p:sp>
      <p:sp>
        <p:nvSpPr>
          <p:cNvPr id="4" name="Slide Number Placeholder 3"/>
          <p:cNvSpPr>
            <a:spLocks noGrp="1"/>
          </p:cNvSpPr>
          <p:nvPr>
            <p:ph type="sldNum" sz="quarter" idx="10"/>
          </p:nvPr>
        </p:nvSpPr>
        <p:spPr/>
        <p:txBody>
          <a:bodyPr/>
          <a:lstStyle/>
          <a:p>
            <a:fld id="{97E27E98-08A1-4EC9-BEEE-10E80F7BC77D}" type="slidenum">
              <a:rPr lang="en-US" smtClean="0"/>
              <a:pPr/>
              <a:t>22</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Explain </a:t>
            </a:r>
            <a:r>
              <a:rPr lang="en-CA" dirty="0" err="1" smtClean="0"/>
              <a:t>metalexer</a:t>
            </a:r>
            <a:r>
              <a:rPr lang="en-CA" dirty="0" smtClean="0"/>
              <a:t>.</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97E27E98-08A1-4EC9-BEEE-10E80F7BC77D}" type="slidenum">
              <a:rPr lang="en-US" smtClean="0"/>
              <a:pPr/>
              <a:t>23</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7E27E98-08A1-4EC9-BEEE-10E80F7BC77D}" type="slidenum">
              <a:rPr lang="en-US" smtClean="0"/>
              <a:pPr/>
              <a:t>24</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Regular pattern </a:t>
            </a:r>
            <a:r>
              <a:rPr lang="en-CA" dirty="0" err="1" smtClean="0"/>
              <a:t>lexer</a:t>
            </a:r>
            <a:r>
              <a:rPr lang="en-CA" dirty="0" smtClean="0"/>
              <a:t> communicates with the meta-</a:t>
            </a:r>
            <a:r>
              <a:rPr lang="en-CA" dirty="0" err="1" smtClean="0"/>
              <a:t>lexer</a:t>
            </a:r>
            <a:r>
              <a:rPr lang="en-CA" dirty="0" smtClean="0"/>
              <a:t>.  When each token of the regular </a:t>
            </a:r>
            <a:r>
              <a:rPr lang="en-CA" dirty="0" err="1" smtClean="0"/>
              <a:t>lexer</a:t>
            </a:r>
            <a:r>
              <a:rPr lang="en-CA" dirty="0" smtClean="0"/>
              <a:t> is accepted</a:t>
            </a:r>
            <a:r>
              <a:rPr lang="en-CA" baseline="0" dirty="0" smtClean="0"/>
              <a:t> it receives back a response from the </a:t>
            </a:r>
            <a:r>
              <a:rPr lang="en-CA" baseline="0" dirty="0" err="1" smtClean="0"/>
              <a:t>metalexer</a:t>
            </a:r>
            <a:r>
              <a:rPr lang="en-CA" baseline="0" dirty="0" smtClean="0"/>
              <a:t>.  If a component should be entered or exited, the matching meta-tokens are provided.</a:t>
            </a:r>
          </a:p>
          <a:p>
            <a:endParaRPr lang="en-CA" baseline="0" dirty="0" smtClean="0"/>
          </a:p>
          <a:p>
            <a:r>
              <a:rPr lang="en-CA" baseline="0" dirty="0" smtClean="0"/>
              <a:t>Shortest match.</a:t>
            </a:r>
            <a:endParaRPr lang="en-CA" dirty="0"/>
          </a:p>
        </p:txBody>
      </p:sp>
      <p:sp>
        <p:nvSpPr>
          <p:cNvPr id="4" name="Slide Number Placeholder 3"/>
          <p:cNvSpPr>
            <a:spLocks noGrp="1"/>
          </p:cNvSpPr>
          <p:nvPr>
            <p:ph type="sldNum" sz="quarter" idx="10"/>
          </p:nvPr>
        </p:nvSpPr>
        <p:spPr/>
        <p:txBody>
          <a:bodyPr/>
          <a:lstStyle/>
          <a:p>
            <a:fld id="{97E27E98-08A1-4EC9-BEEE-10E80F7BC77D}" type="slidenum">
              <a:rPr lang="en-US" smtClean="0"/>
              <a:pPr/>
              <a:t>25</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Reminder of how a </a:t>
            </a:r>
            <a:r>
              <a:rPr lang="en-CA" dirty="0" err="1" smtClean="0"/>
              <a:t>lexer</a:t>
            </a:r>
            <a:r>
              <a:rPr lang="en-CA" dirty="0" smtClean="0"/>
              <a:t> extension</a:t>
            </a:r>
            <a:r>
              <a:rPr lang="en-CA" baseline="0" dirty="0" smtClean="0"/>
              <a:t> would look like.   Extend or add new components,   extend the layout,  possibly replacing previous components with newly extended ones.</a:t>
            </a:r>
            <a:endParaRPr lang="en-CA" dirty="0"/>
          </a:p>
        </p:txBody>
      </p:sp>
      <p:sp>
        <p:nvSpPr>
          <p:cNvPr id="4" name="Slide Number Placeholder 3"/>
          <p:cNvSpPr>
            <a:spLocks noGrp="1"/>
          </p:cNvSpPr>
          <p:nvPr>
            <p:ph type="sldNum" sz="quarter" idx="10"/>
          </p:nvPr>
        </p:nvSpPr>
        <p:spPr/>
        <p:txBody>
          <a:bodyPr/>
          <a:lstStyle/>
          <a:p>
            <a:fld id="{97E27E98-08A1-4EC9-BEEE-10E80F7BC77D}" type="slidenum">
              <a:rPr lang="en-US" smtClean="0"/>
              <a:pPr/>
              <a:t>26</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Remember that we need to be able to add new </a:t>
            </a:r>
            <a:r>
              <a:rPr lang="en-CA" dirty="0" err="1" smtClean="0"/>
              <a:t>lexing</a:t>
            </a:r>
            <a:r>
              <a:rPr lang="en-CA" dirty="0" smtClean="0"/>
              <a:t> rules at specific places …  but don’t want to have to identify</a:t>
            </a:r>
            <a:r>
              <a:rPr lang="en-CA" baseline="0" dirty="0" smtClean="0"/>
              <a:t> every line.</a:t>
            </a:r>
            <a:endParaRPr lang="en-CA" dirty="0"/>
          </a:p>
        </p:txBody>
      </p:sp>
      <p:sp>
        <p:nvSpPr>
          <p:cNvPr id="4" name="Slide Number Placeholder 3"/>
          <p:cNvSpPr>
            <a:spLocks noGrp="1"/>
          </p:cNvSpPr>
          <p:nvPr>
            <p:ph type="sldNum" sz="quarter" idx="10"/>
          </p:nvPr>
        </p:nvSpPr>
        <p:spPr/>
        <p:txBody>
          <a:bodyPr/>
          <a:lstStyle/>
          <a:p>
            <a:fld id="{97E27E98-08A1-4EC9-BEEE-10E80F7BC77D}" type="slidenum">
              <a:rPr lang="en-US" smtClean="0"/>
              <a:pPr/>
              <a:t>28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In this talk I want to motivate why we need </a:t>
            </a:r>
            <a:r>
              <a:rPr lang="en-CA" dirty="0" err="1" smtClean="0"/>
              <a:t>MetaLexer</a:t>
            </a:r>
            <a:r>
              <a:rPr lang="en-CA" dirty="0" smtClean="0"/>
              <a:t>,</a:t>
            </a:r>
            <a:r>
              <a:rPr lang="en-CA" baseline="0" dirty="0" smtClean="0"/>
              <a:t>  and what are the challenges in designing and implementing </a:t>
            </a:r>
            <a:r>
              <a:rPr lang="en-CA" baseline="0" dirty="0" err="1" smtClean="0"/>
              <a:t>MetaLexer</a:t>
            </a:r>
            <a:r>
              <a:rPr lang="en-CA" baseline="0" dirty="0" smtClean="0"/>
              <a:t>.</a:t>
            </a:r>
          </a:p>
          <a:p>
            <a:endParaRPr lang="en-CA" baseline="0" dirty="0" smtClean="0"/>
          </a:p>
          <a:p>
            <a:r>
              <a:rPr lang="en-CA" baseline="0" dirty="0" smtClean="0"/>
              <a:t>Why is it relevant to AOSD?  It is a new form of modularization.</a:t>
            </a:r>
            <a:endParaRPr lang="en-CA" dirty="0"/>
          </a:p>
        </p:txBody>
      </p:sp>
      <p:sp>
        <p:nvSpPr>
          <p:cNvPr id="4" name="Slide Number Placeholder 3"/>
          <p:cNvSpPr>
            <a:spLocks noGrp="1"/>
          </p:cNvSpPr>
          <p:nvPr>
            <p:ph type="sldNum" sz="quarter" idx="10"/>
          </p:nvPr>
        </p:nvSpPr>
        <p:spPr/>
        <p:txBody>
          <a:bodyPr/>
          <a:lstStyle/>
          <a:p>
            <a:fld id="{97E27E98-08A1-4EC9-BEEE-10E80F7BC77D}"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7E27E98-08A1-4EC9-BEEE-10E80F7BC77D}" type="slidenum">
              <a:rPr lang="en-US" smtClean="0"/>
              <a:pPr/>
              <a:t>29</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7E27E98-08A1-4EC9-BEEE-10E80F7BC77D}" type="slidenum">
              <a:rPr lang="en-US" smtClean="0"/>
              <a:pPr/>
              <a:t>30</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err="1" smtClean="0"/>
              <a:t>Matlab</a:t>
            </a:r>
            <a:r>
              <a:rPr lang="en-CA" dirty="0" smtClean="0"/>
              <a:t>, </a:t>
            </a:r>
            <a:r>
              <a:rPr lang="en-CA" dirty="0" err="1" smtClean="0"/>
              <a:t>AspectMatlab</a:t>
            </a:r>
            <a:r>
              <a:rPr lang="en-CA" baseline="0" dirty="0" smtClean="0"/>
              <a:t> and Annotations.  </a:t>
            </a:r>
            <a:endParaRPr lang="en-CA" dirty="0"/>
          </a:p>
        </p:txBody>
      </p:sp>
      <p:sp>
        <p:nvSpPr>
          <p:cNvPr id="4" name="Slide Number Placeholder 3"/>
          <p:cNvSpPr>
            <a:spLocks noGrp="1"/>
          </p:cNvSpPr>
          <p:nvPr>
            <p:ph type="sldNum" sz="quarter" idx="10"/>
          </p:nvPr>
        </p:nvSpPr>
        <p:spPr/>
        <p:txBody>
          <a:bodyPr/>
          <a:lstStyle/>
          <a:p>
            <a:fld id="{97E27E98-08A1-4EC9-BEEE-10E80F7BC77D}" type="slidenum">
              <a:rPr lang="en-US" smtClean="0"/>
              <a:pPr/>
              <a:t>32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Why use LALR .... Grammars available,  gives fast parsers</a:t>
            </a:r>
            <a:r>
              <a:rPr lang="en-CA" baseline="0" dirty="0" smtClean="0"/>
              <a:t> ...</a:t>
            </a:r>
            <a:endParaRPr lang="en-CA" dirty="0"/>
          </a:p>
        </p:txBody>
      </p:sp>
      <p:sp>
        <p:nvSpPr>
          <p:cNvPr id="4" name="Slide Number Placeholder 3"/>
          <p:cNvSpPr>
            <a:spLocks noGrp="1"/>
          </p:cNvSpPr>
          <p:nvPr>
            <p:ph type="sldNum" sz="quarter" idx="10"/>
          </p:nvPr>
        </p:nvSpPr>
        <p:spPr/>
        <p:txBody>
          <a:bodyPr/>
          <a:lstStyle/>
          <a:p>
            <a:fld id="{97E27E98-08A1-4EC9-BEEE-10E80F7BC77D}" type="slidenum">
              <a:rPr lang="en-US" smtClean="0"/>
              <a:pPr/>
              <a:t>34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Structure</a:t>
            </a:r>
            <a:r>
              <a:rPr lang="en-CA" baseline="0" dirty="0" smtClean="0"/>
              <a:t> of a traditional compiler front-end.  </a:t>
            </a:r>
          </a:p>
          <a:p>
            <a:endParaRPr lang="en-CA" baseline="0" dirty="0" smtClean="0"/>
          </a:p>
          <a:p>
            <a:r>
              <a:rPr lang="en-CA" baseline="0" dirty="0" smtClean="0"/>
              <a:t>Scanner hands off tokens to the parser.   We will concentration on parsers built with LALR tools ...</a:t>
            </a:r>
            <a:endParaRPr lang="en-CA" dirty="0"/>
          </a:p>
        </p:txBody>
      </p:sp>
      <p:sp>
        <p:nvSpPr>
          <p:cNvPr id="4" name="Slide Number Placeholder 3"/>
          <p:cNvSpPr>
            <a:spLocks noGrp="1"/>
          </p:cNvSpPr>
          <p:nvPr>
            <p:ph type="sldNum" sz="quarter" idx="10"/>
          </p:nvPr>
        </p:nvSpPr>
        <p:spPr/>
        <p:txBody>
          <a:bodyPr/>
          <a:lstStyle/>
          <a:p>
            <a:fld id="{97E27E98-08A1-4EC9-BEEE-10E80F7BC77D}"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Tools like Polyglot and </a:t>
            </a:r>
            <a:r>
              <a:rPr lang="en-CA" dirty="0" err="1" smtClean="0"/>
              <a:t>JastAdd</a:t>
            </a:r>
            <a:r>
              <a:rPr lang="en-CA" dirty="0" smtClean="0"/>
              <a:t> allow for modular extensions of the grammar.</a:t>
            </a:r>
            <a:r>
              <a:rPr lang="en-CA" baseline="0" dirty="0" smtClean="0"/>
              <a:t>   However, there is no equivalent extensible way of specifying the extended scanner modularly.    We hit this problem when we were building </a:t>
            </a:r>
            <a:r>
              <a:rPr lang="en-CA" baseline="0" dirty="0" err="1" smtClean="0"/>
              <a:t>abc</a:t>
            </a:r>
            <a:r>
              <a:rPr lang="en-CA" baseline="0" dirty="0" smtClean="0"/>
              <a:t>,  which is an extensible compiler toolkit for </a:t>
            </a:r>
            <a:r>
              <a:rPr lang="en-CA" baseline="0" dirty="0" err="1" smtClean="0"/>
              <a:t>AspectJ</a:t>
            </a:r>
            <a:r>
              <a:rPr lang="en-CA" baseline="0" dirty="0" smtClean="0"/>
              <a:t>,  and then hit this problem again designing the new </a:t>
            </a:r>
            <a:r>
              <a:rPr lang="en-CA" baseline="0" dirty="0" err="1" smtClean="0"/>
              <a:t>McLab</a:t>
            </a:r>
            <a:r>
              <a:rPr lang="en-CA" baseline="0" dirty="0" smtClean="0"/>
              <a:t> system, an extensible compiler toolkit for </a:t>
            </a:r>
            <a:r>
              <a:rPr lang="en-CA" baseline="0" dirty="0" err="1" smtClean="0"/>
              <a:t>Matlab</a:t>
            </a:r>
            <a:r>
              <a:rPr lang="en-CA" baseline="0" dirty="0" smtClean="0"/>
              <a:t>.  </a:t>
            </a:r>
            <a:endParaRPr lang="en-CA" dirty="0"/>
          </a:p>
        </p:txBody>
      </p:sp>
      <p:sp>
        <p:nvSpPr>
          <p:cNvPr id="4" name="Slide Number Placeholder 3"/>
          <p:cNvSpPr>
            <a:spLocks noGrp="1"/>
          </p:cNvSpPr>
          <p:nvPr>
            <p:ph type="sldNum" sz="quarter" idx="10"/>
          </p:nvPr>
        </p:nvSpPr>
        <p:spPr/>
        <p:txBody>
          <a:bodyPr/>
          <a:lstStyle/>
          <a:p>
            <a:fld id="{97E27E98-08A1-4EC9-BEEE-10E80F7BC77D}"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So,</a:t>
            </a:r>
            <a:r>
              <a:rPr lang="en-CA" baseline="0" dirty="0" smtClean="0"/>
              <a:t> we decided to build a tool that would provide a more modular approach.</a:t>
            </a:r>
            <a:endParaRPr lang="en-CA" dirty="0"/>
          </a:p>
        </p:txBody>
      </p:sp>
      <p:sp>
        <p:nvSpPr>
          <p:cNvPr id="4" name="Slide Number Placeholder 3"/>
          <p:cNvSpPr>
            <a:spLocks noGrp="1"/>
          </p:cNvSpPr>
          <p:nvPr>
            <p:ph type="sldNum" sz="quarter" idx="10"/>
          </p:nvPr>
        </p:nvSpPr>
        <p:spPr/>
        <p:txBody>
          <a:bodyPr/>
          <a:lstStyle/>
          <a:p>
            <a:fld id="{97E27E98-08A1-4EC9-BEEE-10E80F7BC77D}"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Let’s look at the scanning</a:t>
            </a:r>
            <a:r>
              <a:rPr lang="en-CA" baseline="0" dirty="0" smtClean="0"/>
              <a:t> problem for </a:t>
            </a:r>
            <a:r>
              <a:rPr lang="en-CA" baseline="0" dirty="0" err="1" smtClean="0"/>
              <a:t>AspectJ</a:t>
            </a:r>
            <a:r>
              <a:rPr lang="en-CA" baseline="0" dirty="0" smtClean="0"/>
              <a:t>.    Different regions of the program have different lexical structures.   The outermost region has the lexical structure of Java,  but once you enter an Aspect declaration the lexical structure changes.   For example, new keywords are introduced, such as “before”.    Inside </a:t>
            </a:r>
            <a:r>
              <a:rPr lang="en-CA" baseline="0" dirty="0" err="1" smtClean="0"/>
              <a:t>pointcuts</a:t>
            </a:r>
            <a:r>
              <a:rPr lang="en-CA" baseline="0" dirty="0" smtClean="0"/>
              <a:t>, there is even a more radically different lexical structure, which many new symbols inside patterns.   Furthermore inside a </a:t>
            </a:r>
            <a:r>
              <a:rPr lang="en-CA" baseline="0" dirty="0" err="1" smtClean="0"/>
              <a:t>pointcut</a:t>
            </a:r>
            <a:r>
              <a:rPr lang="en-CA" baseline="0" dirty="0" smtClean="0"/>
              <a:t> specification you can have an “if” </a:t>
            </a:r>
            <a:r>
              <a:rPr lang="en-CA" baseline="0" dirty="0" err="1" smtClean="0"/>
              <a:t>pointcut</a:t>
            </a:r>
            <a:r>
              <a:rPr lang="en-CA" baseline="0" dirty="0" smtClean="0"/>
              <a:t>,  which contains Java code.  So between the opening </a:t>
            </a:r>
            <a:r>
              <a:rPr lang="en-CA" baseline="0" dirty="0" err="1" smtClean="0"/>
              <a:t>paren</a:t>
            </a:r>
            <a:r>
              <a:rPr lang="en-CA" baseline="0" dirty="0" smtClean="0"/>
              <a:t> and the matching closing </a:t>
            </a:r>
            <a:r>
              <a:rPr lang="en-CA" baseline="0" dirty="0" err="1" smtClean="0"/>
              <a:t>paren</a:t>
            </a:r>
            <a:r>
              <a:rPr lang="en-CA" baseline="0" dirty="0" smtClean="0"/>
              <a:t> the scanner must tokenize as Java.</a:t>
            </a:r>
          </a:p>
          <a:p>
            <a:endParaRPr lang="en-CA" baseline="0" dirty="0" smtClean="0"/>
          </a:p>
          <a:p>
            <a:r>
              <a:rPr lang="en-CA" baseline="0" dirty="0" smtClean="0"/>
              <a:t>Furthermore, inside an aspect declaration you may have an inner class,  the inner class should be scanned as Java .</a:t>
            </a:r>
          </a:p>
          <a:p>
            <a:endParaRPr lang="en-CA" baseline="0" dirty="0" smtClean="0"/>
          </a:p>
          <a:p>
            <a:r>
              <a:rPr lang="en-CA" baseline="0" dirty="0" smtClean="0"/>
              <a:t>Note that each context can be </a:t>
            </a:r>
            <a:r>
              <a:rPr lang="en-CA" baseline="0" dirty="0" err="1" smtClean="0"/>
              <a:t>signaled</a:t>
            </a:r>
            <a:r>
              <a:rPr lang="en-CA" baseline="0" dirty="0" smtClean="0"/>
              <a:t> by some sequence of opening tokens and closing tokens.   Sometimes the opening and closing tokens must be nested at the same level.</a:t>
            </a:r>
            <a:endParaRPr lang="en-CA" dirty="0"/>
          </a:p>
        </p:txBody>
      </p:sp>
      <p:sp>
        <p:nvSpPr>
          <p:cNvPr id="4" name="Slide Number Placeholder 3"/>
          <p:cNvSpPr>
            <a:spLocks noGrp="1"/>
          </p:cNvSpPr>
          <p:nvPr>
            <p:ph type="sldNum" sz="quarter" idx="10"/>
          </p:nvPr>
        </p:nvSpPr>
        <p:spPr/>
        <p:txBody>
          <a:bodyPr/>
          <a:lstStyle/>
          <a:p>
            <a:fld id="{97E27E98-08A1-4EC9-BEEE-10E80F7BC77D}"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Here</a:t>
            </a:r>
            <a:r>
              <a:rPr lang="en-CA" baseline="0" dirty="0" smtClean="0"/>
              <a:t> is another example of different scanning contexts.</a:t>
            </a:r>
            <a:endParaRPr lang="en-CA" dirty="0"/>
          </a:p>
        </p:txBody>
      </p:sp>
      <p:sp>
        <p:nvSpPr>
          <p:cNvPr id="4" name="Slide Number Placeholder 3"/>
          <p:cNvSpPr>
            <a:spLocks noGrp="1"/>
          </p:cNvSpPr>
          <p:nvPr>
            <p:ph type="sldNum" sz="quarter" idx="10"/>
          </p:nvPr>
        </p:nvSpPr>
        <p:spPr/>
        <p:txBody>
          <a:bodyPr/>
          <a:lstStyle/>
          <a:p>
            <a:fld id="{97E27E98-08A1-4EC9-BEEE-10E80F7BC77D}"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Here is an example extracted from the </a:t>
            </a:r>
            <a:r>
              <a:rPr lang="en-CA" dirty="0" err="1" smtClean="0"/>
              <a:t>Jflex</a:t>
            </a:r>
            <a:r>
              <a:rPr lang="en-CA" baseline="0" dirty="0" smtClean="0"/>
              <a:t> manual for scanning a typical language which includes strings.</a:t>
            </a:r>
          </a:p>
          <a:p>
            <a:endParaRPr lang="en-CA" baseline="0" dirty="0" smtClean="0"/>
          </a:p>
        </p:txBody>
      </p:sp>
      <p:sp>
        <p:nvSpPr>
          <p:cNvPr id="4" name="Slide Number Placeholder 3"/>
          <p:cNvSpPr>
            <a:spLocks noGrp="1"/>
          </p:cNvSpPr>
          <p:nvPr>
            <p:ph type="sldNum" sz="quarter" idx="10"/>
          </p:nvPr>
        </p:nvSpPr>
        <p:spPr/>
        <p:txBody>
          <a:bodyPr/>
          <a:lstStyle/>
          <a:p>
            <a:fld id="{97E27E98-08A1-4EC9-BEEE-10E80F7BC77D}" type="slidenum">
              <a:rPr lang="en-US" smtClean="0"/>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7E27E98-08A1-4EC9-BEEE-10E80F7BC77D}" type="slidenum">
              <a:rPr lang="en-US" smtClean="0"/>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228600" y="3337560"/>
            <a:ext cx="6480048" cy="2377440"/>
          </a:xfrm>
        </p:spPr>
        <p:txBody>
          <a:bodyPr rIns="45720" anchor="t"/>
          <a:lstStyle>
            <a:lvl1pPr algn="r">
              <a:defRPr sz="4200">
                <a:effectLst>
                  <a:outerShdw blurRad="50800" dist="38100" dir="5400000" algn="tl" rotWithShape="0">
                    <a:srgbClr val="000000">
                      <a:alpha val="45000"/>
                    </a:srgbClr>
                  </a:outerShdw>
                </a:effectLst>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225552" y="1587016"/>
            <a:ext cx="6480048" cy="1752600"/>
          </a:xfrm>
        </p:spPr>
        <p:txBody>
          <a:bodyPr tIns="0" rIns="45720" bIns="0" anchor="b"/>
          <a:lstStyle>
            <a:lvl1pPr marL="0" indent="0" algn="r">
              <a:buNone/>
              <a:defRPr sz="2300">
                <a:solidFill>
                  <a:schemeClr val="accent1">
                    <a:tint val="100000"/>
                    <a:satMod val="180000"/>
                  </a:schemeClr>
                </a:solidFill>
                <a:effectLst>
                  <a:outerShdw blurRad="50800" dist="38100" dir="5400000" algn="tl" rotWithShape="0">
                    <a:srgbClr val="000000">
                      <a:alpha val="40000"/>
                    </a:srgbClr>
                  </a:outerShdw>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30" name="Date Placeholder 29"/>
          <p:cNvSpPr>
            <a:spLocks noGrp="1"/>
          </p:cNvSpPr>
          <p:nvPr>
            <p:ph type="dt" sz="half" idx="10"/>
          </p:nvPr>
        </p:nvSpPr>
        <p:spPr/>
        <p:txBody>
          <a:bodyPr/>
          <a:lstStyle>
            <a:lvl1pPr>
              <a:defRPr sz="1100" b="1"/>
            </a:lvl1pPr>
          </a:lstStyle>
          <a:p>
            <a:fld id="{D853FFD1-C01B-415F-B9A7-EDFFC687518F}" type="datetime7">
              <a:rPr lang="en-US" sz="1100" b="1" smtClean="0"/>
              <a:pPr/>
              <a:t>Mar-11</a:t>
            </a:fld>
            <a:endParaRPr lang="en-US" sz="1000" b="1" dirty="0">
              <a:solidFill>
                <a:schemeClr val="tx2">
                  <a:shade val="50000"/>
                </a:schemeClr>
              </a:solidFill>
            </a:endParaRPr>
          </a:p>
        </p:txBody>
      </p:sp>
      <p:sp>
        <p:nvSpPr>
          <p:cNvPr id="19" name="Footer Placeholder 18"/>
          <p:cNvSpPr>
            <a:spLocks noGrp="1"/>
          </p:cNvSpPr>
          <p:nvPr>
            <p:ph type="ftr" sz="quarter" idx="11"/>
          </p:nvPr>
        </p:nvSpPr>
        <p:spPr/>
        <p:txBody>
          <a:bodyPr/>
          <a:lstStyle>
            <a:lvl1pPr>
              <a:defRPr sz="1100" b="1"/>
            </a:lvl1pPr>
          </a:lstStyle>
          <a:p>
            <a:pPr algn="ctr"/>
            <a:endParaRPr lang="en-US" sz="1100" b="1" dirty="0">
              <a:solidFill>
                <a:schemeClr val="tx2">
                  <a:shade val="50000"/>
                </a:schemeClr>
              </a:solidFill>
            </a:endParaRPr>
          </a:p>
        </p:txBody>
      </p:sp>
      <p:sp>
        <p:nvSpPr>
          <p:cNvPr id="27" name="Slide Number Placeholder 26"/>
          <p:cNvSpPr>
            <a:spLocks noGrp="1"/>
          </p:cNvSpPr>
          <p:nvPr>
            <p:ph type="sldNum" sz="quarter" idx="12"/>
          </p:nvPr>
        </p:nvSpPr>
        <p:spPr>
          <a:noFill/>
        </p:spPr>
        <p:txBody>
          <a:bodyPr vert="horz" lIns="0" tIns="0" rIns="0" bIns="0" anchor="b"/>
          <a:lstStyle>
            <a:lvl1pPr marL="0" algn="r" defTabSz="914400" rtl="0" eaLnBrk="1" latinLnBrk="0" hangingPunct="1">
              <a:defRPr lang="en-US" sz="1800" b="1" kern="1200" smtClean="0">
                <a:solidFill>
                  <a:schemeClr val="tx2">
                    <a:shade val="50000"/>
                  </a:schemeClr>
                </a:solidFill>
                <a:latin typeface="+mn-lt"/>
                <a:ea typeface="+mn-ea"/>
                <a:cs typeface="+mn-cs"/>
              </a:defRPr>
            </a:lvl1pPr>
          </a:lstStyle>
          <a:p>
            <a:fld id="{E1ACA1A9-5D0D-4912-8B92-F352DF36540E}" type="slidenum">
              <a:rPr lang="en-CA" smtClean="0"/>
              <a:pPr/>
              <a:t>‹#›</a:t>
            </a:fld>
            <a:endParaRPr lang="en-CA"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endParaRPr lang="en-US" dirty="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FDF787A-3478-47EB-8FED-1D8AE0529625}" type="datetime7">
              <a:rPr lang="en-US" smtClean="0"/>
              <a:pPr/>
              <a:t>Mar-11</a:t>
            </a:fld>
            <a:endParaRPr lang="en-US" sz="1000" dirty="0">
              <a:solidFill>
                <a:schemeClr val="tx2">
                  <a:shade val="50000"/>
                </a:schemeClr>
              </a:solidFill>
            </a:endParaRPr>
          </a:p>
        </p:txBody>
      </p:sp>
      <p:sp>
        <p:nvSpPr>
          <p:cNvPr id="5" name="Footer Placeholder 4"/>
          <p:cNvSpPr>
            <a:spLocks noGrp="1"/>
          </p:cNvSpPr>
          <p:nvPr>
            <p:ph type="ftr" sz="quarter" idx="11"/>
          </p:nvPr>
        </p:nvSpPr>
        <p:spPr/>
        <p:txBody>
          <a:bodyPr/>
          <a:lstStyle/>
          <a:p>
            <a:pPr algn="ctr"/>
            <a:endParaRPr lang="en-US" sz="1000" dirty="0">
              <a:solidFill>
                <a:schemeClr val="tx2">
                  <a:shade val="50000"/>
                </a:schemeClr>
              </a:solidFill>
            </a:endParaRPr>
          </a:p>
        </p:txBody>
      </p:sp>
      <p:sp>
        <p:nvSpPr>
          <p:cNvPr id="6" name="Slide Number Placeholder 5"/>
          <p:cNvSpPr>
            <a:spLocks noGrp="1"/>
          </p:cNvSpPr>
          <p:nvPr>
            <p:ph type="sldNum" sz="quarter" idx="12"/>
          </p:nvPr>
        </p:nvSpPr>
        <p:spPr/>
        <p:txBody>
          <a:bodyPr/>
          <a:lstStyle>
            <a:lvl1pPr>
              <a:defRPr sz="1800"/>
            </a:lvl1pPr>
          </a:lstStyle>
          <a:p>
            <a:fld id="{E1ACA1A9-5D0D-4912-8B92-F352DF36540E}"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583837"/>
            <a:ext cx="6629400" cy="1971675"/>
          </a:xfrm>
        </p:spPr>
        <p:txBody>
          <a:bodyPr tIns="0" bIns="0" anchor="t"/>
          <a:lstStyle>
            <a:lvl1pPr algn="r">
              <a:buNone/>
              <a:defRPr sz="4200" b="0" cap="none" baseline="0">
                <a:solidFill>
                  <a:schemeClr val="accent1"/>
                </a:solidFill>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2514600"/>
            <a:ext cx="6629400" cy="1066688"/>
          </a:xfrm>
        </p:spPr>
        <p:txBody>
          <a:bodyPr lIns="45720" tIns="0" rIns="45720" bIns="0" anchor="b"/>
          <a:lstStyle>
            <a:lvl1pPr algn="r">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Click to edit Master text styles</a:t>
            </a:r>
            <a:endParaRPr lang="en-US" dirty="0"/>
          </a:p>
        </p:txBody>
      </p:sp>
      <p:sp>
        <p:nvSpPr>
          <p:cNvPr id="4" name="Date Placeholder 3"/>
          <p:cNvSpPr>
            <a:spLocks noGrp="1"/>
          </p:cNvSpPr>
          <p:nvPr>
            <p:ph type="dt" sz="half" idx="10"/>
          </p:nvPr>
        </p:nvSpPr>
        <p:spPr/>
        <p:txBody>
          <a:bodyPr/>
          <a:lstStyle/>
          <a:p>
            <a:fld id="{B8AAEDE9-6FE7-44A0-B330-D8D860750CA8}" type="datetime7">
              <a:rPr lang="en-US" smtClean="0"/>
              <a:pPr/>
              <a:t>Mar-11</a:t>
            </a:fld>
            <a:endParaRPr lang="en-US" sz="1000" dirty="0">
              <a:solidFill>
                <a:schemeClr val="tx2">
                  <a:shade val="50000"/>
                </a:schemeClr>
              </a:solidFill>
            </a:endParaRPr>
          </a:p>
        </p:txBody>
      </p:sp>
      <p:sp>
        <p:nvSpPr>
          <p:cNvPr id="5" name="Footer Placeholder 4"/>
          <p:cNvSpPr>
            <a:spLocks noGrp="1"/>
          </p:cNvSpPr>
          <p:nvPr>
            <p:ph type="ftr" sz="quarter" idx="11"/>
          </p:nvPr>
        </p:nvSpPr>
        <p:spPr/>
        <p:txBody>
          <a:bodyPr/>
          <a:lstStyle/>
          <a:p>
            <a:pPr algn="ctr"/>
            <a:endParaRPr lang="en-US" sz="1000" dirty="0">
              <a:solidFill>
                <a:schemeClr val="tx2">
                  <a:shade val="50000"/>
                </a:schemeClr>
              </a:solidFill>
            </a:endParaRPr>
          </a:p>
        </p:txBody>
      </p:sp>
      <p:sp>
        <p:nvSpPr>
          <p:cNvPr id="6" name="Slide Number Placeholder 5"/>
          <p:cNvSpPr>
            <a:spLocks noGrp="1"/>
          </p:cNvSpPr>
          <p:nvPr>
            <p:ph type="sldNum" sz="quarter" idx="12"/>
          </p:nvPr>
        </p:nvSpPr>
        <p:spPr>
          <a:noFill/>
        </p:spPr>
        <p:txBody>
          <a:bodyPr vert="horz" lIns="0" tIns="0" rIns="0" bIns="0" anchor="b"/>
          <a:lstStyle>
            <a:lvl1pPr marL="0" algn="r" defTabSz="914400" rtl="0" eaLnBrk="1" latinLnBrk="0" hangingPunct="1">
              <a:defRPr lang="en-US" sz="1800" b="1" kern="1200" smtClean="0">
                <a:solidFill>
                  <a:schemeClr val="tx2">
                    <a:shade val="50000"/>
                  </a:schemeClr>
                </a:solidFill>
                <a:latin typeface="+mn-lt"/>
                <a:ea typeface="+mn-ea"/>
                <a:cs typeface="+mn-cs"/>
              </a:defRPr>
            </a:lvl1pPr>
          </a:lstStyle>
          <a:p>
            <a:fld id="{E1ACA1A9-5D0D-4912-8B92-F352DF36540E}" type="slidenum">
              <a:rPr lang="en-CA" smtClean="0"/>
              <a:pPr/>
              <a:t>‹#›</a:t>
            </a:fld>
            <a:endParaRPr lang="en-CA"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p:spPr>
        <p:txBody>
          <a:bodyPr anchor="ctr"/>
          <a:lstStyle>
            <a:lvl1pPr algn="l">
              <a:defRPr sz="4600"/>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pPr algn="ctr"/>
            <a:endParaRPr lang="en-US" sz="1000" dirty="0">
              <a:solidFill>
                <a:schemeClr val="tx2">
                  <a:shade val="50000"/>
                </a:schemeClr>
              </a:solidFill>
            </a:endParaRPr>
          </a:p>
        </p:txBody>
      </p:sp>
      <p:sp>
        <p:nvSpPr>
          <p:cNvPr id="5" name="Slide Number Placeholder 4"/>
          <p:cNvSpPr>
            <a:spLocks noGrp="1"/>
          </p:cNvSpPr>
          <p:nvPr>
            <p:ph type="sldNum" sz="quarter" idx="12"/>
          </p:nvPr>
        </p:nvSpPr>
        <p:spPr>
          <a:noFill/>
        </p:spPr>
        <p:txBody>
          <a:bodyPr vert="horz" lIns="0" tIns="0" rIns="0" bIns="0" anchor="b"/>
          <a:lstStyle>
            <a:lvl1pPr marL="0" algn="r" defTabSz="914400" rtl="0" eaLnBrk="1" latinLnBrk="0" hangingPunct="1">
              <a:defRPr lang="en-US" sz="1800" b="1" kern="1200" smtClean="0">
                <a:solidFill>
                  <a:schemeClr val="tx2">
                    <a:shade val="50000"/>
                  </a:schemeClr>
                </a:solidFill>
                <a:latin typeface="+mn-lt"/>
                <a:ea typeface="+mn-ea"/>
                <a:cs typeface="+mn-cs"/>
              </a:defRPr>
            </a:lvl1pPr>
          </a:lstStyle>
          <a:p>
            <a:fld id="{E1ACA1A9-5D0D-4912-8B92-F352DF36540E}" type="slidenum">
              <a:rPr lang="en-CA" smtClean="0"/>
              <a:pPr/>
              <a:t>‹#›</a:t>
            </a:fld>
            <a:endParaRPr lang="en-CA"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200"/>
            </a:lvl2pPr>
            <a:lvl3pPr>
              <a:defRPr sz="2000"/>
            </a:lvl3pPr>
            <a:lvl4pPr>
              <a:defRPr sz="1800"/>
            </a:lvl4pPr>
            <a:lvl5pPr>
              <a:defRPr sz="1800"/>
            </a:lvl5pPr>
          </a:lstStyle>
          <a:p>
            <a:pPr lvl="0"/>
            <a:r>
              <a:rPr lang="en-US" dirty="0" smtClean="0"/>
              <a:t>Click to edit Master text styles</a:t>
            </a:r>
            <a:endParaRPr lang="en-US" dirty="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200"/>
            </a:lvl2pPr>
            <a:lvl3pPr>
              <a:defRPr sz="2000"/>
            </a:lvl3pPr>
            <a:lvl4pPr>
              <a:defRPr sz="1800"/>
            </a:lvl4pPr>
            <a:lvl5pPr>
              <a:defRPr sz="1800"/>
            </a:lvl5pPr>
          </a:lstStyle>
          <a:p>
            <a:pPr lvl="0"/>
            <a:r>
              <a:rPr lang="en-US" dirty="0" smtClean="0"/>
              <a:t>Click to edit Master text styles</a:t>
            </a:r>
            <a:endParaRPr lang="en-US" dirty="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827584" y="6422064"/>
            <a:ext cx="1763216" cy="365125"/>
          </a:xfrm>
        </p:spPr>
        <p:txBody>
          <a:bodyPr/>
          <a:lstStyle/>
          <a:p>
            <a:fld id="{DAFEC473-ACEB-4901-B454-8495AC9E4AD0}" type="datetime7">
              <a:rPr lang="en-US" smtClean="0"/>
              <a:pPr/>
              <a:t>Mar-11</a:t>
            </a:fld>
            <a:endParaRPr lang="en-US" sz="1000" dirty="0">
              <a:solidFill>
                <a:schemeClr val="tx2">
                  <a:shade val="50000"/>
                </a:schemeClr>
              </a:solidFill>
            </a:endParaRPr>
          </a:p>
        </p:txBody>
      </p:sp>
      <p:sp>
        <p:nvSpPr>
          <p:cNvPr id="6" name="Footer Placeholder 5"/>
          <p:cNvSpPr>
            <a:spLocks noGrp="1"/>
          </p:cNvSpPr>
          <p:nvPr>
            <p:ph type="ftr" sz="quarter" idx="11"/>
          </p:nvPr>
        </p:nvSpPr>
        <p:spPr/>
        <p:txBody>
          <a:bodyPr/>
          <a:lstStyle/>
          <a:p>
            <a:pPr algn="ctr"/>
            <a:endParaRPr lang="en-US" sz="1000" dirty="0">
              <a:solidFill>
                <a:schemeClr val="tx2">
                  <a:shade val="50000"/>
                </a:schemeClr>
              </a:solidFill>
            </a:endParaRPr>
          </a:p>
        </p:txBody>
      </p:sp>
      <p:sp>
        <p:nvSpPr>
          <p:cNvPr id="7" name="Slide Number Placeholder 6"/>
          <p:cNvSpPr>
            <a:spLocks noGrp="1"/>
          </p:cNvSpPr>
          <p:nvPr>
            <p:ph type="sldNum" sz="quarter" idx="12"/>
          </p:nvPr>
        </p:nvSpPr>
        <p:spPr>
          <a:noFill/>
        </p:spPr>
        <p:txBody>
          <a:bodyPr vert="horz" lIns="0" tIns="0" rIns="0" bIns="0" anchor="b"/>
          <a:lstStyle>
            <a:lvl1pPr marL="0" algn="r" defTabSz="914400" rtl="0" eaLnBrk="1" latinLnBrk="0" hangingPunct="1">
              <a:defRPr lang="en-US" sz="1800" b="1" kern="1200" smtClean="0">
                <a:solidFill>
                  <a:schemeClr val="tx2">
                    <a:shade val="50000"/>
                  </a:schemeClr>
                </a:solidFill>
                <a:latin typeface="+mn-lt"/>
                <a:ea typeface="+mn-ea"/>
                <a:cs typeface="+mn-cs"/>
              </a:defRPr>
            </a:lvl1pPr>
          </a:lstStyle>
          <a:p>
            <a:fld id="{E1ACA1A9-5D0D-4912-8B92-F352DF36540E}" type="slidenum">
              <a:rPr lang="en-CA" smtClean="0"/>
              <a:pPr/>
              <a:t>‹#›</a:t>
            </a:fld>
            <a:endParaRPr lang="en-CA" dirty="0"/>
          </a:p>
        </p:txBody>
      </p:sp>
      <p:pic>
        <p:nvPicPr>
          <p:cNvPr id="8" name="Picture 7" descr="mclabbig.png"/>
          <p:cNvPicPr>
            <a:picLocks noChangeAspect="1"/>
          </p:cNvPicPr>
          <p:nvPr userDrawn="1"/>
        </p:nvPicPr>
        <p:blipFill>
          <a:blip r:embed="rId2" cstate="print"/>
          <a:stretch>
            <a:fillRect/>
          </a:stretch>
        </p:blipFill>
        <p:spPr>
          <a:xfrm>
            <a:off x="107504" y="6283620"/>
            <a:ext cx="576064" cy="574379"/>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86400"/>
            <a:ext cx="4040188" cy="639762"/>
          </a:xfrm>
        </p:spPr>
        <p:txBody>
          <a:bodyPr anchor="t"/>
          <a:lstStyle>
            <a:lvl1pPr>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endParaRPr lang="en-US"/>
          </a:p>
        </p:txBody>
      </p:sp>
      <p:sp>
        <p:nvSpPr>
          <p:cNvPr id="4" name="Text Placeholder 3"/>
          <p:cNvSpPr>
            <a:spLocks noGrp="1"/>
          </p:cNvSpPr>
          <p:nvPr>
            <p:ph type="body" sz="half" idx="2"/>
          </p:nvPr>
        </p:nvSpPr>
        <p:spPr>
          <a:xfrm>
            <a:off x="4645025" y="5486400"/>
            <a:ext cx="4041775" cy="639762"/>
          </a:xfrm>
        </p:spPr>
        <p:txBody>
          <a:bodyPr anchor="t"/>
          <a:lstStyle>
            <a:lvl1pPr>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endParaRPr lang="en-US"/>
          </a:p>
        </p:txBody>
      </p:sp>
      <p:sp>
        <p:nvSpPr>
          <p:cNvPr id="5" name="Content Placeholder 4"/>
          <p:cNvSpPr>
            <a:spLocks noGrp="1"/>
          </p:cNvSpPr>
          <p:nvPr>
            <p:ph sz="quarter" idx="3"/>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endParaRPr lang="en-US" dirty="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755576" y="6422064"/>
            <a:ext cx="1835224" cy="365125"/>
          </a:xfrm>
        </p:spPr>
        <p:txBody>
          <a:bodyPr/>
          <a:lstStyle/>
          <a:p>
            <a:fld id="{8DE13737-92A0-421B-BDD4-E0AD790E66A5}" type="datetime7">
              <a:rPr lang="en-US" smtClean="0"/>
              <a:pPr/>
              <a:t>Mar-11</a:t>
            </a:fld>
            <a:endParaRPr lang="en-US" sz="1000" dirty="0">
              <a:solidFill>
                <a:schemeClr val="tx2">
                  <a:shade val="50000"/>
                </a:schemeClr>
              </a:solidFill>
            </a:endParaRPr>
          </a:p>
        </p:txBody>
      </p:sp>
      <p:sp>
        <p:nvSpPr>
          <p:cNvPr id="8" name="Footer Placeholder 7"/>
          <p:cNvSpPr>
            <a:spLocks noGrp="1"/>
          </p:cNvSpPr>
          <p:nvPr>
            <p:ph type="ftr" sz="quarter" idx="11"/>
          </p:nvPr>
        </p:nvSpPr>
        <p:spPr/>
        <p:txBody>
          <a:bodyPr/>
          <a:lstStyle/>
          <a:p>
            <a:pPr algn="ctr"/>
            <a:endParaRPr lang="en-US" sz="1000" dirty="0">
              <a:solidFill>
                <a:schemeClr val="tx2">
                  <a:shade val="50000"/>
                </a:schemeClr>
              </a:solidFill>
            </a:endParaRPr>
          </a:p>
        </p:txBody>
      </p:sp>
      <p:sp>
        <p:nvSpPr>
          <p:cNvPr id="9" name="Slide Number Placeholder 8"/>
          <p:cNvSpPr>
            <a:spLocks noGrp="1"/>
          </p:cNvSpPr>
          <p:nvPr>
            <p:ph type="sldNum" sz="quarter" idx="12"/>
          </p:nvPr>
        </p:nvSpPr>
        <p:spPr>
          <a:noFill/>
        </p:spPr>
        <p:txBody>
          <a:bodyPr vert="horz" lIns="0" tIns="0" rIns="0" bIns="0" anchor="b"/>
          <a:lstStyle>
            <a:lvl1pPr marL="0" algn="r" defTabSz="914400" rtl="0" eaLnBrk="1" latinLnBrk="0" hangingPunct="1">
              <a:defRPr lang="en-US" sz="1800" b="1" kern="1200" smtClean="0">
                <a:solidFill>
                  <a:schemeClr val="tx2">
                    <a:shade val="50000"/>
                  </a:schemeClr>
                </a:solidFill>
                <a:latin typeface="+mn-lt"/>
                <a:ea typeface="+mn-ea"/>
                <a:cs typeface="+mn-cs"/>
              </a:defRPr>
            </a:lvl1pPr>
          </a:lstStyle>
          <a:p>
            <a:fld id="{E1ACA1A9-5D0D-4912-8B92-F352DF36540E}" type="slidenum">
              <a:rPr lang="en-CA" smtClean="0"/>
              <a:pPr/>
              <a:t>‹#›</a:t>
            </a:fld>
            <a:endParaRPr lang="en-CA" dirty="0"/>
          </a:p>
        </p:txBody>
      </p:sp>
      <p:pic>
        <p:nvPicPr>
          <p:cNvPr id="10" name="Picture 9" descr="mclabbig.png"/>
          <p:cNvPicPr>
            <a:picLocks noChangeAspect="1"/>
          </p:cNvPicPr>
          <p:nvPr userDrawn="1"/>
        </p:nvPicPr>
        <p:blipFill>
          <a:blip r:embed="rId2" cstate="print"/>
          <a:stretch>
            <a:fillRect/>
          </a:stretch>
        </p:blipFill>
        <p:spPr>
          <a:xfrm>
            <a:off x="107504" y="6283620"/>
            <a:ext cx="576064" cy="574379"/>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55576" y="6422064"/>
            <a:ext cx="1835224" cy="365125"/>
          </a:xfrm>
        </p:spPr>
        <p:txBody>
          <a:bodyPr/>
          <a:lstStyle/>
          <a:p>
            <a:fld id="{F78D7AEB-7AD9-4092-9926-A5A4F3A74B38}" type="datetime7">
              <a:rPr lang="en-US" smtClean="0"/>
              <a:pPr/>
              <a:t>Mar-11</a:t>
            </a:fld>
            <a:endParaRPr lang="en-US" sz="1000" dirty="0">
              <a:solidFill>
                <a:schemeClr val="tx2">
                  <a:shade val="50000"/>
                </a:schemeClr>
              </a:solidFill>
            </a:endParaRPr>
          </a:p>
        </p:txBody>
      </p:sp>
      <p:sp>
        <p:nvSpPr>
          <p:cNvPr id="3" name="Footer Placeholder 2"/>
          <p:cNvSpPr>
            <a:spLocks noGrp="1"/>
          </p:cNvSpPr>
          <p:nvPr>
            <p:ph type="ftr" sz="quarter" idx="11"/>
          </p:nvPr>
        </p:nvSpPr>
        <p:spPr/>
        <p:txBody>
          <a:bodyPr/>
          <a:lstStyle/>
          <a:p>
            <a:pPr algn="ctr"/>
            <a:endParaRPr lang="en-US" sz="1000" dirty="0">
              <a:solidFill>
                <a:schemeClr val="tx2">
                  <a:shade val="50000"/>
                </a:schemeClr>
              </a:solidFill>
            </a:endParaRPr>
          </a:p>
        </p:txBody>
      </p:sp>
      <p:sp>
        <p:nvSpPr>
          <p:cNvPr id="4" name="Slide Number Placeholder 3"/>
          <p:cNvSpPr>
            <a:spLocks noGrp="1"/>
          </p:cNvSpPr>
          <p:nvPr>
            <p:ph type="sldNum" sz="quarter" idx="12"/>
          </p:nvPr>
        </p:nvSpPr>
        <p:spPr>
          <a:noFill/>
        </p:spPr>
        <p:txBody>
          <a:bodyPr vert="horz" lIns="0" tIns="0" rIns="0" bIns="0" anchor="b"/>
          <a:lstStyle>
            <a:lvl1pPr marL="0" algn="r" defTabSz="914400" rtl="0" eaLnBrk="1" latinLnBrk="0" hangingPunct="1">
              <a:defRPr lang="en-US" sz="1800" b="1" kern="1200" smtClean="0">
                <a:solidFill>
                  <a:schemeClr val="tx2">
                    <a:shade val="50000"/>
                  </a:schemeClr>
                </a:solidFill>
                <a:latin typeface="+mn-lt"/>
                <a:ea typeface="+mn-ea"/>
                <a:cs typeface="+mn-cs"/>
              </a:defRPr>
            </a:lvl1pPr>
          </a:lstStyle>
          <a:p>
            <a:fld id="{E1ACA1A9-5D0D-4912-8B92-F352DF36540E}" type="slidenum">
              <a:rPr lang="en-CA" smtClean="0"/>
              <a:pPr/>
              <a:t>‹#›</a:t>
            </a:fld>
            <a:endParaRPr lang="en-CA" dirty="0"/>
          </a:p>
        </p:txBody>
      </p:sp>
      <p:pic>
        <p:nvPicPr>
          <p:cNvPr id="5" name="Picture 4" descr="mclabbig.png"/>
          <p:cNvPicPr>
            <a:picLocks noChangeAspect="1"/>
          </p:cNvPicPr>
          <p:nvPr userDrawn="1"/>
        </p:nvPicPr>
        <p:blipFill>
          <a:blip r:embed="rId3" cstate="print"/>
          <a:stretch>
            <a:fillRect/>
          </a:stretch>
        </p:blipFill>
        <p:spPr>
          <a:xfrm>
            <a:off x="107504" y="6283620"/>
            <a:ext cx="576064" cy="574379"/>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dirty="0" smtClean="0"/>
              <a:t>Click to edit Master text styles</a:t>
            </a:r>
            <a:endParaRPr lang="en-US" dirty="0"/>
          </a:p>
        </p:txBody>
      </p:sp>
      <p:sp>
        <p:nvSpPr>
          <p:cNvPr id="4" name="Content Placeholder 3"/>
          <p:cNvSpPr>
            <a:spLocks noGrp="1"/>
          </p:cNvSpPr>
          <p:nvPr>
            <p:ph sz="half" idx="2"/>
          </p:nvPr>
        </p:nvSpPr>
        <p:spPr>
          <a:xfrm>
            <a:off x="457200" y="1981200"/>
            <a:ext cx="8229600" cy="4343400"/>
          </a:xfrm>
        </p:spPr>
        <p:txBody>
          <a:bodyPr/>
          <a:lstStyle>
            <a:lvl1pPr>
              <a:defRPr sz="2800"/>
            </a:lvl1pPr>
            <a:lvl2pPr>
              <a:defRPr sz="2400"/>
            </a:lvl2pPr>
            <a:lvl3pPr>
              <a:defRPr sz="2200"/>
            </a:lvl3pPr>
            <a:lvl4pPr>
              <a:defRPr sz="2000"/>
            </a:lvl4pPr>
            <a:lvl5pPr>
              <a:defRPr sz="2000"/>
            </a:lvl5pPr>
          </a:lstStyle>
          <a:p>
            <a:pPr lvl="0"/>
            <a:r>
              <a:rPr lang="en-US" dirty="0" smtClean="0"/>
              <a:t>Click to edit Master text styles</a:t>
            </a:r>
            <a:endParaRPr lang="en-US" dirty="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827584" y="6422064"/>
            <a:ext cx="1763216" cy="365125"/>
          </a:xfrm>
        </p:spPr>
        <p:txBody>
          <a:bodyPr/>
          <a:lstStyle/>
          <a:p>
            <a:fld id="{85492031-FD74-4D67-9315-6395261CA66C}" type="datetime7">
              <a:rPr lang="en-US" smtClean="0"/>
              <a:pPr/>
              <a:t>Mar-11</a:t>
            </a:fld>
            <a:endParaRPr lang="en-US" sz="1000" dirty="0">
              <a:solidFill>
                <a:schemeClr val="tx2">
                  <a:shade val="50000"/>
                </a:schemeClr>
              </a:solidFill>
            </a:endParaRPr>
          </a:p>
        </p:txBody>
      </p:sp>
      <p:sp>
        <p:nvSpPr>
          <p:cNvPr id="6" name="Footer Placeholder 5"/>
          <p:cNvSpPr>
            <a:spLocks noGrp="1"/>
          </p:cNvSpPr>
          <p:nvPr>
            <p:ph type="ftr" sz="quarter" idx="11"/>
          </p:nvPr>
        </p:nvSpPr>
        <p:spPr/>
        <p:txBody>
          <a:bodyPr/>
          <a:lstStyle/>
          <a:p>
            <a:pPr algn="ctr"/>
            <a:endParaRPr lang="en-US" sz="1000" dirty="0">
              <a:solidFill>
                <a:schemeClr val="tx2">
                  <a:shade val="50000"/>
                </a:schemeClr>
              </a:solidFill>
            </a:endParaRPr>
          </a:p>
        </p:txBody>
      </p:sp>
      <p:sp>
        <p:nvSpPr>
          <p:cNvPr id="7" name="Slide Number Placeholder 6"/>
          <p:cNvSpPr>
            <a:spLocks noGrp="1"/>
          </p:cNvSpPr>
          <p:nvPr>
            <p:ph type="sldNum" sz="quarter" idx="12"/>
          </p:nvPr>
        </p:nvSpPr>
        <p:spPr>
          <a:noFill/>
        </p:spPr>
        <p:txBody>
          <a:bodyPr vert="horz" lIns="0" tIns="0" rIns="0" bIns="0" anchor="b"/>
          <a:lstStyle>
            <a:lvl1pPr marL="0" algn="r" defTabSz="914400" rtl="0" eaLnBrk="1" latinLnBrk="0" hangingPunct="1">
              <a:defRPr lang="en-US" sz="1800" b="1" kern="1200" smtClean="0">
                <a:solidFill>
                  <a:schemeClr val="tx2">
                    <a:shade val="50000"/>
                  </a:schemeClr>
                </a:solidFill>
                <a:latin typeface="+mn-lt"/>
                <a:ea typeface="+mn-ea"/>
                <a:cs typeface="+mn-cs"/>
              </a:defRPr>
            </a:lvl1pPr>
          </a:lstStyle>
          <a:p>
            <a:fld id="{E1ACA1A9-5D0D-4912-8B92-F352DF36540E}" type="slidenum">
              <a:rPr lang="en-CA" smtClean="0"/>
              <a:pPr/>
              <a:t>‹#›</a:t>
            </a:fld>
            <a:endParaRPr lang="en-CA" dirty="0"/>
          </a:p>
        </p:txBody>
      </p:sp>
      <p:pic>
        <p:nvPicPr>
          <p:cNvPr id="8" name="Picture 7" descr="mclabbig.png"/>
          <p:cNvPicPr>
            <a:picLocks noChangeAspect="1"/>
          </p:cNvPicPr>
          <p:nvPr userDrawn="1"/>
        </p:nvPicPr>
        <p:blipFill>
          <a:blip r:embed="rId2" cstate="print"/>
          <a:stretch>
            <a:fillRect/>
          </a:stretch>
        </p:blipFill>
        <p:spPr>
          <a:xfrm>
            <a:off x="107504" y="6283620"/>
            <a:ext cx="576064" cy="574379"/>
          </a:xfrm>
          <a:prstGeom prst="rect">
            <a:avLst/>
          </a:prstGeom>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37456"/>
            <a:ext cx="3200400" cy="903288"/>
          </a:xfrm>
        </p:spPr>
        <p:txBody>
          <a:bodyPr anchor="b"/>
          <a:lstStyle>
            <a:lvl1pPr algn="l">
              <a:buNone/>
              <a:defRPr sz="2000" b="1">
                <a:solidFill>
                  <a:schemeClr val="accent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2638648" y="1447800"/>
            <a:ext cx="4206240" cy="4206240"/>
          </a:xfrm>
          <a:prstGeom prst="ellipse">
            <a:avLst/>
          </a:prstGeom>
          <a:solidFill>
            <a:schemeClr val="bg2">
              <a:shade val="50000"/>
            </a:schemeClr>
          </a:solidFill>
          <a:ln w="9525" cap="flat">
            <a:solidFill>
              <a:schemeClr val="accent1"/>
            </a:solidFill>
            <a:miter lim="800000"/>
          </a:ln>
          <a:effectLst/>
        </p:spPr>
        <p:txBody>
          <a:bodyPr/>
          <a:lstStyle>
            <a:lvl1pPr>
              <a:buNone/>
              <a:defRPr sz="3200"/>
            </a:lvl1pPr>
          </a:lstStyle>
          <a:p>
            <a:endParaRPr lang="en-US" dirty="0"/>
          </a:p>
        </p:txBody>
      </p:sp>
      <p:sp>
        <p:nvSpPr>
          <p:cNvPr id="4" name="Text Placeholder 3"/>
          <p:cNvSpPr>
            <a:spLocks noGrp="1"/>
          </p:cNvSpPr>
          <p:nvPr>
            <p:ph type="body" sz="half" idx="2"/>
          </p:nvPr>
        </p:nvSpPr>
        <p:spPr>
          <a:xfrm>
            <a:off x="457200" y="1143000"/>
            <a:ext cx="2133600" cy="4800600"/>
          </a:xfrm>
        </p:spPr>
        <p:txBody>
          <a:bodyPr lIns="45720" rIns="45720"/>
          <a:lstStyle>
            <a:lvl1pPr marL="0" indent="0">
              <a:buFontTx/>
              <a:buNone/>
              <a:defRPr sz="1400"/>
            </a:lvl1pPr>
            <a:lvl2pPr>
              <a:buFontTx/>
              <a:buNone/>
              <a:defRPr sz="1200"/>
            </a:lvl2pPr>
            <a:lvl3pPr>
              <a:buFontTx/>
              <a:buNone/>
              <a:defRPr sz="1000"/>
            </a:lvl3pPr>
            <a:lvl4pPr>
              <a:buFontTx/>
              <a:buNone/>
              <a:defRPr sz="900"/>
            </a:lvl4pPr>
            <a:lvl5pPr>
              <a:buFontTx/>
              <a:buNone/>
              <a:defRPr sz="900"/>
            </a:lvl5pPr>
          </a:lstStyle>
          <a:p>
            <a:pPr lvl="0"/>
            <a:r>
              <a:rPr lang="en-US" dirty="0" smtClean="0"/>
              <a:t>Click to edit Master text styles</a:t>
            </a:r>
            <a:endParaRPr lang="en-US" dirty="0"/>
          </a:p>
        </p:txBody>
      </p:sp>
      <p:sp>
        <p:nvSpPr>
          <p:cNvPr id="5" name="Date Placeholder 4"/>
          <p:cNvSpPr>
            <a:spLocks noGrp="1"/>
          </p:cNvSpPr>
          <p:nvPr>
            <p:ph type="dt" sz="half" idx="10"/>
          </p:nvPr>
        </p:nvSpPr>
        <p:spPr>
          <a:xfrm>
            <a:off x="827584" y="6422064"/>
            <a:ext cx="1763216" cy="365125"/>
          </a:xfrm>
        </p:spPr>
        <p:txBody>
          <a:bodyPr/>
          <a:lstStyle/>
          <a:p>
            <a:fld id="{695C30EF-9337-42D9-AB65-2640645F9A64}" type="datetime7">
              <a:rPr lang="en-US" smtClean="0"/>
              <a:pPr/>
              <a:t>Mar-11</a:t>
            </a:fld>
            <a:endParaRPr lang="en-US" sz="1000" dirty="0">
              <a:solidFill>
                <a:schemeClr val="tx2">
                  <a:shade val="50000"/>
                </a:schemeClr>
              </a:solidFill>
            </a:endParaRPr>
          </a:p>
        </p:txBody>
      </p:sp>
      <p:sp>
        <p:nvSpPr>
          <p:cNvPr id="6" name="Footer Placeholder 5"/>
          <p:cNvSpPr>
            <a:spLocks noGrp="1"/>
          </p:cNvSpPr>
          <p:nvPr>
            <p:ph type="ftr" sz="quarter" idx="11"/>
          </p:nvPr>
        </p:nvSpPr>
        <p:spPr/>
        <p:txBody>
          <a:bodyPr/>
          <a:lstStyle/>
          <a:p>
            <a:pPr algn="ctr"/>
            <a:endParaRPr lang="en-US" sz="1000" dirty="0">
              <a:solidFill>
                <a:schemeClr val="tx2">
                  <a:shade val="50000"/>
                </a:schemeClr>
              </a:solidFill>
            </a:endParaRPr>
          </a:p>
        </p:txBody>
      </p:sp>
      <p:sp>
        <p:nvSpPr>
          <p:cNvPr id="7" name="Slide Number Placeholder 6"/>
          <p:cNvSpPr>
            <a:spLocks noGrp="1"/>
          </p:cNvSpPr>
          <p:nvPr>
            <p:ph type="sldNum" sz="quarter" idx="12"/>
          </p:nvPr>
        </p:nvSpPr>
        <p:spPr>
          <a:noFill/>
        </p:spPr>
        <p:txBody>
          <a:bodyPr vert="horz" lIns="0" tIns="0" rIns="0" bIns="0" anchor="b"/>
          <a:lstStyle>
            <a:lvl1pPr marL="0" algn="r" defTabSz="914400" rtl="0" eaLnBrk="1" latinLnBrk="0" hangingPunct="1">
              <a:defRPr lang="en-US" sz="1800" b="1" kern="1200" smtClean="0">
                <a:solidFill>
                  <a:schemeClr val="tx2">
                    <a:shade val="50000"/>
                  </a:schemeClr>
                </a:solidFill>
                <a:latin typeface="+mn-lt"/>
                <a:ea typeface="+mn-ea"/>
                <a:cs typeface="+mn-cs"/>
              </a:defRPr>
            </a:lvl1pPr>
          </a:lstStyle>
          <a:p>
            <a:fld id="{E1ACA1A9-5D0D-4912-8B92-F352DF36540E}" type="slidenum">
              <a:rPr lang="en-CA" smtClean="0"/>
              <a:pPr/>
              <a:t>‹#›</a:t>
            </a:fld>
            <a:endParaRPr lang="en-CA" dirty="0"/>
          </a:p>
        </p:txBody>
      </p:sp>
      <p:pic>
        <p:nvPicPr>
          <p:cNvPr id="8" name="Picture 7" descr="mclabbig.png"/>
          <p:cNvPicPr>
            <a:picLocks noChangeAspect="1"/>
          </p:cNvPicPr>
          <p:nvPr userDrawn="1"/>
        </p:nvPicPr>
        <p:blipFill>
          <a:blip r:embed="rId2" cstate="print"/>
          <a:stretch>
            <a:fillRect/>
          </a:stretch>
        </p:blipFill>
        <p:spPr>
          <a:xfrm>
            <a:off x="107504" y="6283620"/>
            <a:ext cx="576064" cy="574379"/>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Shape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no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p>
        </p:txBody>
      </p:sp>
      <p:sp>
        <p:nvSpPr>
          <p:cNvPr id="16" name="Shape 15"/>
          <p:cNvSpPr>
            <a:spLocks/>
          </p:cNvSpPr>
          <p:nvPr/>
        </p:nvSpPr>
        <p:spPr bwMode="auto">
          <a:xfrm>
            <a:off x="6105525" y="0"/>
            <a:ext cx="3038475" cy="6858000"/>
          </a:xfrm>
          <a:custGeom>
            <a:avLst>
              <a:gd name="A1" fmla="val 0"/>
              <a:gd name="A2" fmla="val 0"/>
              <a:gd name="A3" fmla="val 0"/>
              <a:gd name="A4" fmla="val 0"/>
              <a:gd name="A5" fmla="val 0"/>
              <a:gd name="A6" fmla="val 0"/>
              <a:gd name="A7" fmla="val 0"/>
              <a:gd name="A8" fmla="val 0"/>
            </a:avLst>
            <a:gdLst/>
            <a:ahLst/>
            <a:cxnLst>
              <a:cxn ang="0">
                <a:pos x="1914" y="9"/>
              </a:cxn>
              <a:cxn ang="0">
                <a:pos x="1914" y="4329"/>
              </a:cxn>
              <a:cxn ang="0">
                <a:pos x="204" y="4327"/>
              </a:cxn>
              <a:cxn ang="0">
                <a:pos x="0" y="0"/>
              </a:cxn>
              <a:cxn ang="0">
                <a:pos x="1914" y="9"/>
              </a:cxn>
            </a:cxnLst>
            <a:rect l="0" t="0" r="0" b="0"/>
            <a:pathLst>
              <a:path w="1914" h="4329">
                <a:moveTo>
                  <a:pt x="1914" y="9"/>
                </a:moveTo>
                <a:lnTo>
                  <a:pt x="1914" y="4329"/>
                </a:lnTo>
                <a:lnTo>
                  <a:pt x="204" y="4327"/>
                </a:lnTo>
                <a:cubicBezTo>
                  <a:pt x="1288" y="3574"/>
                  <a:pt x="1320" y="1782"/>
                  <a:pt x="0" y="0"/>
                </a:cubicBezTo>
                <a:lnTo>
                  <a:pt x="1914" y="9"/>
                </a:lnTo>
                <a:close/>
              </a:path>
            </a:pathLst>
          </a:custGeom>
          <a:noFill/>
        </p:spPr>
        <p:txBody>
          <a:bodyPr vert="horz" lIns="0" tIns="0" rIns="0" bIns="0" anchor="b"/>
          <a:lstStyle/>
          <a:p>
            <a:pPr marL="0" algn="r" defTabSz="914400" rtl="0" eaLnBrk="1" latinLnBrk="0" hangingPunct="1"/>
            <a:endParaRPr lang="en-US" sz="1400" b="1" kern="1200" dirty="0">
              <a:solidFill>
                <a:schemeClr val="tx2">
                  <a:shade val="50000"/>
                </a:schemeClr>
              </a:solidFill>
              <a:latin typeface="+mn-lt"/>
              <a:ea typeface="+mn-ea"/>
              <a:cs typeface="+mn-cs"/>
            </a:endParaRPr>
          </a:p>
        </p:txBody>
      </p:sp>
      <p:sp>
        <p:nvSpPr>
          <p:cNvPr id="9" name="Title Placeholder 8"/>
          <p:cNvSpPr>
            <a:spLocks noGrp="1"/>
          </p:cNvSpPr>
          <p:nvPr>
            <p:ph type="title"/>
          </p:nvPr>
        </p:nvSpPr>
        <p:spPr>
          <a:xfrm>
            <a:off x="457200" y="274638"/>
            <a:ext cx="8229600" cy="1143000"/>
          </a:xfrm>
          <a:prstGeom prst="rect">
            <a:avLst/>
          </a:prstGeom>
        </p:spPr>
        <p:txBody>
          <a:bodyPr vert="horz" lIns="45720" rIns="45720" anchor="ctr">
            <a:normAutofit/>
          </a:bodyPr>
          <a:lstStyle/>
          <a:p>
            <a:r>
              <a:rPr lang="en-US" dirty="0" smtClean="0"/>
              <a:t>Click to edit Master title style</a:t>
            </a:r>
            <a:endParaRPr lang="en-US" dirty="0"/>
          </a:p>
        </p:txBody>
      </p:sp>
      <p:sp>
        <p:nvSpPr>
          <p:cNvPr id="30" name="Text Placeholder 29"/>
          <p:cNvSpPr>
            <a:spLocks noGrp="1"/>
          </p:cNvSpPr>
          <p:nvPr>
            <p:ph type="body" idx="1"/>
          </p:nvPr>
        </p:nvSpPr>
        <p:spPr>
          <a:xfrm>
            <a:off x="457200" y="1600200"/>
            <a:ext cx="8229600" cy="4525963"/>
          </a:xfrm>
          <a:prstGeom prst="rect">
            <a:avLst/>
          </a:prstGeom>
        </p:spPr>
        <p:txBody>
          <a:bodyPr vert="horz">
            <a:normAutofit/>
          </a:bodyPr>
          <a:lstStyle/>
          <a:p>
            <a:pPr lvl="0"/>
            <a:r>
              <a:rPr lang="en-US" dirty="0" smtClean="0"/>
              <a:t>Click to edit Master text styles</a:t>
            </a:r>
            <a:endParaRPr lang="en-US" dirty="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a:p>
            <a:pPr lvl="8"/>
            <a:r>
              <a:rPr lang="en-US" dirty="0" smtClean="0"/>
              <a:t>Ninth level	</a:t>
            </a:r>
          </a:p>
          <a:p>
            <a:pPr lvl="6"/>
            <a:endParaRPr lang="en-US" dirty="0" smtClean="0"/>
          </a:p>
          <a:p>
            <a:pPr lvl="6"/>
            <a:endParaRPr lang="en-US" dirty="0"/>
          </a:p>
        </p:txBody>
      </p:sp>
      <p:sp>
        <p:nvSpPr>
          <p:cNvPr id="10" name="Date Placeholder 9"/>
          <p:cNvSpPr>
            <a:spLocks noGrp="1"/>
          </p:cNvSpPr>
          <p:nvPr>
            <p:ph type="dt" sz="half" idx="2"/>
          </p:nvPr>
        </p:nvSpPr>
        <p:spPr>
          <a:xfrm>
            <a:off x="899592" y="6422064"/>
            <a:ext cx="1691208" cy="365125"/>
          </a:xfrm>
          <a:prstGeom prst="rect">
            <a:avLst/>
          </a:prstGeom>
        </p:spPr>
        <p:txBody>
          <a:bodyPr vert="horz" bIns="0" anchor="b"/>
          <a:lstStyle>
            <a:lvl1pPr algn="l">
              <a:defRPr sz="1400" b="1">
                <a:solidFill>
                  <a:schemeClr val="tx2">
                    <a:shade val="50000"/>
                  </a:schemeClr>
                </a:solidFill>
              </a:defRPr>
            </a:lvl1pPr>
          </a:lstStyle>
          <a:p>
            <a:fld id="{50396D04-ED7B-4BEB-BC5F-43E8536EFE7D}" type="datetime7">
              <a:rPr lang="en-US" sz="1400" b="1" smtClean="0"/>
              <a:pPr/>
              <a:t>Mar-11</a:t>
            </a:fld>
            <a:endParaRPr lang="en-US" sz="1400" b="1" dirty="0">
              <a:solidFill>
                <a:schemeClr val="tx2">
                  <a:shade val="50000"/>
                </a:schemeClr>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a:defRPr sz="1400" b="1">
                <a:solidFill>
                  <a:schemeClr val="tx2">
                    <a:shade val="50000"/>
                  </a:schemeClr>
                </a:solidFill>
              </a:defRPr>
            </a:lvl1pPr>
          </a:lstStyle>
          <a:p>
            <a:pPr algn="ctr"/>
            <a:endParaRPr lang="en-US" sz="1400" b="1" dirty="0">
              <a:solidFill>
                <a:schemeClr val="tx2">
                  <a:shade val="50000"/>
                </a:schemeClr>
              </a:solidFill>
            </a:endParaRPr>
          </a:p>
        </p:txBody>
      </p:sp>
      <p:sp>
        <p:nvSpPr>
          <p:cNvPr id="18" name="Slide Number Placeholder 17"/>
          <p:cNvSpPr>
            <a:spLocks noGrp="1"/>
          </p:cNvSpPr>
          <p:nvPr>
            <p:ph type="sldNum" sz="quarter" idx="4"/>
          </p:nvPr>
        </p:nvSpPr>
        <p:spPr>
          <a:xfrm>
            <a:off x="7924800" y="6422064"/>
            <a:ext cx="762000" cy="365125"/>
          </a:xfrm>
          <a:prstGeom prst="rect">
            <a:avLst/>
          </a:prstGeom>
          <a:noFill/>
        </p:spPr>
        <p:txBody>
          <a:bodyPr vert="horz" lIns="0" tIns="0" rIns="0" bIns="0" anchor="b"/>
          <a:lstStyle>
            <a:lvl1pPr algn="r">
              <a:defRPr sz="1800" b="1">
                <a:solidFill>
                  <a:schemeClr val="tx2">
                    <a:shade val="50000"/>
                  </a:schemeClr>
                </a:solidFill>
              </a:defRPr>
            </a:lvl1pPr>
          </a:lstStyle>
          <a:p>
            <a:fld id="{E1ACA1A9-5D0D-4912-8B92-F352DF36540E}" type="slidenum">
              <a:rPr lang="en-US" smtClean="0"/>
              <a:pPr/>
              <a:t>‹#›</a:t>
            </a:fld>
            <a:endParaRPr lang="en-US" dirty="0"/>
          </a:p>
        </p:txBody>
      </p:sp>
      <p:pic>
        <p:nvPicPr>
          <p:cNvPr id="11" name="Picture 10" descr="mclabbig.png"/>
          <p:cNvPicPr>
            <a:picLocks noChangeAspect="1"/>
          </p:cNvPicPr>
          <p:nvPr userDrawn="1"/>
        </p:nvPicPr>
        <p:blipFill>
          <a:blip r:embed="rId11" cstate="print"/>
          <a:stretch>
            <a:fillRect/>
          </a:stretch>
        </p:blipFill>
        <p:spPr>
          <a:xfrm>
            <a:off x="107504" y="6283620"/>
            <a:ext cx="576064" cy="574379"/>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hf hdr="0" ftr="0" dt="0"/>
  <p:txStyles>
    <p:titleStyle>
      <a:lvl1pPr algn="l" rtl="0" latinLnBrk="0">
        <a:spcBef>
          <a:spcPct val="0"/>
        </a:spcBef>
        <a:buNone/>
        <a:defRPr lang="en-US" sz="4600" b="1" kern="1200" dirty="0">
          <a:ln w="12700">
            <a:solidFill>
              <a:schemeClr val="accent1">
                <a:shade val="2500"/>
                <a:alpha val="6500"/>
              </a:schemeClr>
            </a:solidFill>
            <a:prstDash val="solid"/>
          </a:ln>
          <a:solidFill>
            <a:schemeClr val="accent1">
              <a:tint val="60000"/>
            </a:schemeClr>
          </a:solidFill>
          <a:effectLst>
            <a:innerShdw blurRad="50800" dist="50800" dir="13500000">
              <a:srgbClr val="000000">
                <a:alpha val="45000"/>
              </a:srgbClr>
            </a:innerShdw>
          </a:effectLst>
          <a:latin typeface="+mj-lt"/>
          <a:ea typeface="+mj-ea"/>
          <a:cs typeface="+mj-cs"/>
        </a:defRPr>
      </a:lvl1pPr>
    </p:titleStyle>
    <p:bodyStyle>
      <a:lvl1pPr marL="420624" indent="-384048" algn="l" rtl="0" latinLnBrk="0">
        <a:spcBef>
          <a:spcPct val="20000"/>
        </a:spcBef>
        <a:buClr>
          <a:schemeClr val="accent1"/>
        </a:buClr>
        <a:buSzPct val="80000"/>
        <a:buFont typeface="Wingdings 2"/>
        <a:buChar char=""/>
        <a:defRPr lang="en-US" sz="3000" b="1" kern="1200" dirty="0">
          <a:ln w="12700">
            <a:solidFill>
              <a:schemeClr val="accent1">
                <a:shade val="2500"/>
                <a:alpha val="6500"/>
              </a:schemeClr>
            </a:solidFill>
            <a:prstDash val="solid"/>
          </a:ln>
          <a:solidFill>
            <a:schemeClr val="accent1">
              <a:tint val="3000"/>
              <a:alpha val="95000"/>
            </a:schemeClr>
          </a:solidFill>
          <a:effectLst>
            <a:innerShdw blurRad="50800" dist="50800" dir="13500000">
              <a:srgbClr val="000000">
                <a:alpha val="45000"/>
              </a:srgbClr>
            </a:innerShdw>
          </a:effectLst>
          <a:latin typeface="+mn-lt"/>
          <a:ea typeface="+mn-ea"/>
          <a:cs typeface="+mn-cs"/>
        </a:defRPr>
      </a:lvl1pPr>
      <a:lvl2pPr marL="722376" indent="-274320" algn="l" rtl="0" latinLnBrk="0">
        <a:spcBef>
          <a:spcPct val="20000"/>
        </a:spcBef>
        <a:buClr>
          <a:schemeClr val="accent1"/>
        </a:buClr>
        <a:buSzPct val="90000"/>
        <a:buFont typeface="Wingdings 2"/>
        <a:buChar char=""/>
        <a:defRPr lang="en-US" sz="2600" b="1" kern="1200" dirty="0" smtClean="0">
          <a:ln w="12700">
            <a:solidFill>
              <a:schemeClr val="accent1">
                <a:shade val="2500"/>
                <a:alpha val="6500"/>
              </a:schemeClr>
            </a:solidFill>
            <a:prstDash val="solid"/>
          </a:ln>
          <a:solidFill>
            <a:schemeClr val="accent1">
              <a:tint val="3000"/>
              <a:alpha val="95000"/>
            </a:schemeClr>
          </a:solidFill>
          <a:effectLst>
            <a:innerShdw blurRad="50800" dist="50800" dir="13500000">
              <a:srgbClr val="000000">
                <a:alpha val="45000"/>
              </a:srgbClr>
            </a:innerShdw>
          </a:effectLst>
          <a:latin typeface="+mn-lt"/>
          <a:ea typeface="+mn-ea"/>
          <a:cs typeface="+mn-cs"/>
        </a:defRPr>
      </a:lvl2pPr>
      <a:lvl3pPr marL="1005840" indent="-256032" algn="l" rtl="0" latinLnBrk="0">
        <a:spcBef>
          <a:spcPct val="20000"/>
        </a:spcBef>
        <a:buClr>
          <a:schemeClr val="accent2"/>
        </a:buClr>
        <a:buSzPct val="85000"/>
        <a:buFont typeface="Arial"/>
        <a:buChar char="○"/>
        <a:defRPr lang="en-US" sz="2400" b="1" kern="1200" dirty="0" smtClean="0">
          <a:ln w="12700">
            <a:solidFill>
              <a:schemeClr val="accent1">
                <a:shade val="2500"/>
                <a:alpha val="6500"/>
              </a:schemeClr>
            </a:solidFill>
            <a:prstDash val="solid"/>
          </a:ln>
          <a:solidFill>
            <a:schemeClr val="accent1">
              <a:tint val="3000"/>
              <a:alpha val="95000"/>
            </a:schemeClr>
          </a:solidFill>
          <a:effectLst>
            <a:innerShdw blurRad="50800" dist="50800" dir="13500000">
              <a:srgbClr val="000000">
                <a:alpha val="45000"/>
              </a:srgbClr>
            </a:innerShdw>
          </a:effectLst>
          <a:latin typeface="+mn-lt"/>
          <a:ea typeface="+mn-ea"/>
          <a:cs typeface="+mn-cs"/>
        </a:defRPr>
      </a:lvl3pPr>
      <a:lvl4pPr marL="1280160" indent="-237744" algn="l" rtl="0" latinLnBrk="0">
        <a:spcBef>
          <a:spcPct val="20000"/>
        </a:spcBef>
        <a:buClr>
          <a:schemeClr val="accent3"/>
        </a:buClr>
        <a:buSzPct val="90000"/>
        <a:buFont typeface="Wingdings 2"/>
        <a:buChar char=""/>
        <a:defRPr lang="en-US" sz="2000" b="1" kern="1200" dirty="0" smtClean="0">
          <a:ln w="12700">
            <a:solidFill>
              <a:schemeClr val="accent1">
                <a:shade val="2500"/>
                <a:alpha val="6500"/>
              </a:schemeClr>
            </a:solidFill>
            <a:prstDash val="solid"/>
          </a:ln>
          <a:solidFill>
            <a:schemeClr val="accent1">
              <a:tint val="3000"/>
              <a:alpha val="95000"/>
            </a:schemeClr>
          </a:solidFill>
          <a:effectLst>
            <a:innerShdw blurRad="50800" dist="50800" dir="13500000">
              <a:srgbClr val="000000">
                <a:alpha val="45000"/>
              </a:srgbClr>
            </a:innerShdw>
          </a:effectLst>
          <a:latin typeface="+mn-lt"/>
          <a:ea typeface="+mn-ea"/>
          <a:cs typeface="+mn-cs"/>
        </a:defRPr>
      </a:lvl4pPr>
      <a:lvl5pPr marL="1490472" indent="-182880" algn="l" rtl="0" latinLnBrk="0">
        <a:spcBef>
          <a:spcPct val="20000"/>
        </a:spcBef>
        <a:buClr>
          <a:schemeClr val="accent4"/>
        </a:buClr>
        <a:buSzPct val="100000"/>
        <a:buFont typeface="Arial"/>
        <a:buChar char="-"/>
        <a:defRPr lang="en-US" sz="2000" b="1" kern="1200" dirty="0" smtClean="0">
          <a:ln w="12700">
            <a:solidFill>
              <a:schemeClr val="accent1">
                <a:shade val="2500"/>
                <a:alpha val="6500"/>
              </a:schemeClr>
            </a:solidFill>
            <a:prstDash val="solid"/>
          </a:ln>
          <a:solidFill>
            <a:schemeClr val="accent1">
              <a:tint val="3000"/>
              <a:alpha val="95000"/>
            </a:schemeClr>
          </a:solidFill>
          <a:effectLst>
            <a:innerShdw blurRad="50800" dist="50800" dir="13500000">
              <a:srgbClr val="000000">
                <a:alpha val="45000"/>
              </a:srgbClr>
            </a:innerShdw>
          </a:effectLst>
          <a:latin typeface="+mn-lt"/>
          <a:ea typeface="+mn-ea"/>
          <a:cs typeface="+mn-cs"/>
        </a:defRPr>
      </a:lvl5pPr>
      <a:lvl6pPr marL="1700784" indent="-182880" algn="l" rtl="0" latinLnBrk="0">
        <a:spcBef>
          <a:spcPct val="20000"/>
        </a:spcBef>
        <a:buClr>
          <a:schemeClr val="accent5"/>
        </a:buClr>
        <a:buFont typeface="Arial"/>
        <a:buChar char="-"/>
        <a:defRPr lang="en-US" sz="2000" b="1" kern="1200" baseline="0" dirty="0" smtClean="0">
          <a:ln w="12700">
            <a:solidFill>
              <a:schemeClr val="accent1">
                <a:shade val="2500"/>
                <a:alpha val="6500"/>
              </a:schemeClr>
            </a:solidFill>
            <a:prstDash val="solid"/>
          </a:ln>
          <a:solidFill>
            <a:schemeClr val="accent1">
              <a:tint val="3000"/>
              <a:alpha val="95000"/>
            </a:schemeClr>
          </a:solidFill>
          <a:effectLst>
            <a:innerShdw blurRad="50800" dist="50800" dir="13500000">
              <a:srgbClr val="000000">
                <a:alpha val="45000"/>
              </a:srgbClr>
            </a:innerShdw>
          </a:effectLst>
          <a:latin typeface="+mn-lt"/>
          <a:ea typeface="+mn-ea"/>
          <a:cs typeface="+mn-cs"/>
        </a:defRPr>
      </a:lvl6pPr>
      <a:lvl7pPr marL="1920240" indent="-182880" algn="l" rtl="0" latinLnBrk="0">
        <a:spcBef>
          <a:spcPct val="20000"/>
        </a:spcBef>
        <a:buClr>
          <a:schemeClr val="accent6"/>
        </a:buClr>
        <a:buSzPct val="100000"/>
        <a:buFont typeface="Arial"/>
        <a:buChar char="▪"/>
        <a:defRPr lang="en-US" sz="1800" b="1" kern="1200" baseline="0" dirty="0">
          <a:ln w="12700">
            <a:solidFill>
              <a:schemeClr val="accent1">
                <a:shade val="2500"/>
                <a:alpha val="6500"/>
              </a:schemeClr>
            </a:solidFill>
            <a:prstDash val="solid"/>
          </a:ln>
          <a:solidFill>
            <a:schemeClr val="accent1">
              <a:tint val="3000"/>
              <a:alpha val="95000"/>
            </a:schemeClr>
          </a:solidFill>
          <a:effectLst>
            <a:innerShdw blurRad="50800" dist="50800" dir="13500000">
              <a:srgbClr val="000000">
                <a:alpha val="45000"/>
              </a:srgbClr>
            </a:innerShdw>
          </a:effectLst>
          <a:latin typeface="+mn-lt"/>
          <a:ea typeface="+mn-ea"/>
          <a:cs typeface="+mn-cs"/>
        </a:defRPr>
      </a:lvl7pPr>
      <a:lvl8pPr marL="2139696" indent="-182880" algn="l" rtl="0" latinLnBrk="0">
        <a:spcBef>
          <a:spcPct val="20000"/>
        </a:spcBef>
        <a:buClr>
          <a:schemeClr val="accent6"/>
        </a:buClr>
        <a:buFont typeface="Arial"/>
        <a:buChar char="▪"/>
        <a:defRPr lang="en-US" sz="1600" b="1" kern="1200" dirty="0" smtClean="0">
          <a:ln w="12700">
            <a:solidFill>
              <a:schemeClr val="accent1">
                <a:shade val="2500"/>
                <a:alpha val="6500"/>
              </a:schemeClr>
            </a:solidFill>
            <a:prstDash val="solid"/>
          </a:ln>
          <a:solidFill>
            <a:schemeClr val="accent1">
              <a:tint val="3000"/>
              <a:alpha val="95000"/>
            </a:schemeClr>
          </a:solidFill>
          <a:effectLst>
            <a:innerShdw blurRad="50800" dist="50800" dir="13500000">
              <a:srgbClr val="000000">
                <a:alpha val="45000"/>
              </a:srgbClr>
            </a:innerShdw>
          </a:effectLst>
          <a:latin typeface="+mn-lt"/>
          <a:ea typeface="+mn-ea"/>
          <a:cs typeface="+mn-cs"/>
        </a:defRPr>
      </a:lvl8pPr>
      <a:lvl9pPr marL="2331720" indent="-182880" algn="l" rtl="0" latinLnBrk="0">
        <a:spcBef>
          <a:spcPct val="20000"/>
        </a:spcBef>
        <a:buClr>
          <a:schemeClr val="accent6"/>
        </a:buClr>
        <a:buFont typeface="Arial"/>
        <a:buChar char="▪"/>
        <a:defRPr lang="en-US" sz="1600" b="1" kern="1200" dirty="0" smtClean="0">
          <a:ln w="12700">
            <a:solidFill>
              <a:schemeClr val="accent1">
                <a:shade val="2500"/>
                <a:alpha val="6500"/>
              </a:schemeClr>
            </a:solidFill>
            <a:prstDash val="solid"/>
          </a:ln>
          <a:solidFill>
            <a:schemeClr val="accent1">
              <a:tint val="3000"/>
              <a:alpha val="95000"/>
            </a:schemeClr>
          </a:solidFill>
          <a:effectLst>
            <a:innerShdw blurRad="50800" dist="50800" dir="13500000">
              <a:srgbClr val="000000">
                <a:alpha val="45000"/>
              </a:srgbClr>
            </a:innerShdw>
          </a:effectLst>
          <a:latin typeface="+mn-lt"/>
          <a:ea typeface="+mn-ea"/>
          <a:cs typeface="+mn-cs"/>
        </a:defRPr>
      </a:lvl9pPr>
    </p:bodyStyle>
    <p:otherStyle>
      <a:lvl1pPr marL="0" algn="l" rtl="0">
        <a:defRPr kern="1200">
          <a:solidFill>
            <a:schemeClr val="tx1"/>
          </a:solidFill>
          <a:latin typeface="+mn-lt"/>
          <a:ea typeface="+mn-ea"/>
          <a:cs typeface="+mn-cs"/>
        </a:defRPr>
      </a:lvl1pPr>
      <a:lvl2pPr marL="457200" algn="l" rtl="0">
        <a:defRPr kern="1200">
          <a:solidFill>
            <a:schemeClr val="tx1"/>
          </a:solidFill>
          <a:latin typeface="+mn-lt"/>
          <a:ea typeface="+mn-ea"/>
          <a:cs typeface="+mn-cs"/>
        </a:defRPr>
      </a:lvl2pPr>
      <a:lvl3pPr marL="914400" algn="l" rtl="0">
        <a:defRPr kern="1200">
          <a:solidFill>
            <a:schemeClr val="tx1"/>
          </a:solidFill>
          <a:latin typeface="+mn-lt"/>
          <a:ea typeface="+mn-ea"/>
          <a:cs typeface="+mn-cs"/>
        </a:defRPr>
      </a:lvl3pPr>
      <a:lvl4pPr marL="1371600" algn="l" rtl="0">
        <a:defRPr kern="1200">
          <a:solidFill>
            <a:schemeClr val="tx1"/>
          </a:solidFill>
          <a:latin typeface="+mn-lt"/>
          <a:ea typeface="+mn-ea"/>
          <a:cs typeface="+mn-cs"/>
        </a:defRPr>
      </a:lvl4pPr>
      <a:lvl5pPr marL="1828800" algn="l" rtl="0">
        <a:defRPr kern="1200">
          <a:solidFill>
            <a:schemeClr val="tx1"/>
          </a:solidFill>
          <a:latin typeface="+mn-lt"/>
          <a:ea typeface="+mn-ea"/>
          <a:cs typeface="+mn-cs"/>
        </a:defRPr>
      </a:lvl5pPr>
      <a:lvl6pPr marL="2286000" algn="l" rtl="0">
        <a:defRPr kern="1200">
          <a:solidFill>
            <a:schemeClr val="tx1"/>
          </a:solidFill>
          <a:latin typeface="+mn-lt"/>
          <a:ea typeface="+mn-ea"/>
          <a:cs typeface="+mn-cs"/>
        </a:defRPr>
      </a:lvl6pPr>
      <a:lvl7pPr marL="2743200" algn="l" rtl="0">
        <a:defRPr kern="1200">
          <a:solidFill>
            <a:schemeClr val="tx1"/>
          </a:solidFill>
          <a:latin typeface="+mn-lt"/>
          <a:ea typeface="+mn-ea"/>
          <a:cs typeface="+mn-cs"/>
        </a:defRPr>
      </a:lvl7pPr>
      <a:lvl8pPr marL="3200400" algn="l" rtl="0">
        <a:defRPr kern="1200">
          <a:solidFill>
            <a:schemeClr val="tx1"/>
          </a:solidFill>
          <a:latin typeface="+mn-lt"/>
          <a:ea typeface="+mn-ea"/>
          <a:cs typeface="+mn-cs"/>
        </a:defRPr>
      </a:lvl8pPr>
      <a:lvl9pPr marL="3657600" algn="l" rtl="0">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8.e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19.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20.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21.e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22.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3" Type="http://schemas.openxmlformats.org/officeDocument/2006/relationships/image" Target="../media/image4.png"/><Relationship Id="rId7" Type="http://schemas.openxmlformats.org/officeDocument/2006/relationships/diagramColors" Target="../diagrams/colors4.xml"/><Relationship Id="rId12" Type="http://schemas.openxmlformats.org/officeDocument/2006/relationships/diagramColors" Target="../diagrams/colors5.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539552" y="476672"/>
            <a:ext cx="8280920" cy="1656184"/>
          </a:xfrm>
        </p:spPr>
        <p:txBody>
          <a:bodyPr>
            <a:noAutofit/>
          </a:bodyPr>
          <a:lstStyle/>
          <a:p>
            <a:r>
              <a:rPr sz="4000" dirty="0" err="1" smtClean="0"/>
              <a:t>MetaLexer</a:t>
            </a:r>
            <a:r>
              <a:rPr sz="4000" dirty="0" smtClean="0"/>
              <a:t>:  A Modular Lexical </a:t>
            </a:r>
            <a:br>
              <a:rPr sz="4000" dirty="0" smtClean="0"/>
            </a:br>
            <a:r>
              <a:rPr lang="en-US" sz="4000" dirty="0" smtClean="0"/>
              <a:t>Specification Language</a:t>
            </a:r>
            <a:endParaRPr sz="4000" dirty="0"/>
          </a:p>
        </p:txBody>
      </p:sp>
      <p:sp>
        <p:nvSpPr>
          <p:cNvPr id="6" name="Rectangle 5"/>
          <p:cNvSpPr/>
          <p:nvPr/>
        </p:nvSpPr>
        <p:spPr>
          <a:xfrm>
            <a:off x="4067944" y="2060848"/>
            <a:ext cx="4702572" cy="1600438"/>
          </a:xfrm>
          <a:prstGeom prst="rect">
            <a:avLst/>
          </a:prstGeom>
        </p:spPr>
        <p:txBody>
          <a:bodyPr wrap="square">
            <a:spAutoFit/>
          </a:bodyPr>
          <a:lstStyle/>
          <a:p>
            <a:pPr lvl="0"/>
            <a:r>
              <a:rPr lang="en-US" sz="2800" b="1" dirty="0" smtClean="0">
                <a:ln w="12700">
                  <a:solidFill>
                    <a:schemeClr val="accent1">
                      <a:shade val="2500"/>
                      <a:alpha val="6500"/>
                    </a:schemeClr>
                  </a:solidFill>
                  <a:prstDash val="solid"/>
                </a:ln>
                <a:solidFill>
                  <a:schemeClr val="accent2">
                    <a:lumMod val="40000"/>
                    <a:lumOff val="60000"/>
                  </a:schemeClr>
                </a:solidFill>
                <a:effectLst>
                  <a:outerShdw blurRad="50800" dist="38100" dir="5400000" algn="tl" rotWithShape="0">
                    <a:srgbClr val="000000">
                      <a:alpha val="40000"/>
                    </a:srgbClr>
                  </a:outerShdw>
                </a:effectLst>
              </a:rPr>
              <a:t>Andrew Casey</a:t>
            </a:r>
          </a:p>
          <a:p>
            <a:pPr lvl="0"/>
            <a:r>
              <a:rPr lang="en-US" sz="2800" b="1" dirty="0" smtClean="0">
                <a:ln w="12700">
                  <a:solidFill>
                    <a:schemeClr val="accent1">
                      <a:shade val="2500"/>
                      <a:alpha val="6500"/>
                    </a:schemeClr>
                  </a:solidFill>
                  <a:prstDash val="solid"/>
                </a:ln>
                <a:solidFill>
                  <a:schemeClr val="accent2">
                    <a:lumMod val="40000"/>
                    <a:lumOff val="60000"/>
                  </a:schemeClr>
                </a:solidFill>
                <a:effectLst>
                  <a:outerShdw blurRad="50800" dist="38100" dir="5400000" algn="tl" rotWithShape="0">
                    <a:srgbClr val="000000">
                      <a:alpha val="40000"/>
                    </a:srgbClr>
                  </a:outerShdw>
                </a:effectLst>
              </a:rPr>
              <a:t>Laurie </a:t>
            </a:r>
            <a:r>
              <a:rPr lang="en-US" sz="2800" b="1" dirty="0" err="1" smtClean="0">
                <a:ln w="12700">
                  <a:solidFill>
                    <a:schemeClr val="accent1">
                      <a:shade val="2500"/>
                      <a:alpha val="6500"/>
                    </a:schemeClr>
                  </a:solidFill>
                  <a:prstDash val="solid"/>
                </a:ln>
                <a:solidFill>
                  <a:schemeClr val="accent2">
                    <a:lumMod val="40000"/>
                    <a:lumOff val="60000"/>
                  </a:schemeClr>
                </a:solidFill>
                <a:effectLst>
                  <a:outerShdw blurRad="50800" dist="38100" dir="5400000" algn="tl" rotWithShape="0">
                    <a:srgbClr val="000000">
                      <a:alpha val="40000"/>
                    </a:srgbClr>
                  </a:outerShdw>
                </a:effectLst>
              </a:rPr>
              <a:t>Hendren</a:t>
            </a:r>
            <a:r>
              <a:rPr lang="en-US" sz="2800" b="1" dirty="0" smtClean="0">
                <a:ln w="12700">
                  <a:solidFill>
                    <a:schemeClr val="accent1">
                      <a:shade val="2500"/>
                      <a:alpha val="6500"/>
                    </a:schemeClr>
                  </a:solidFill>
                  <a:prstDash val="solid"/>
                </a:ln>
                <a:solidFill>
                  <a:schemeClr val="accent2">
                    <a:lumMod val="40000"/>
                    <a:lumOff val="60000"/>
                  </a:schemeClr>
                </a:solidFill>
                <a:effectLst>
                  <a:outerShdw blurRad="50800" dist="38100" dir="5400000" algn="tl" rotWithShape="0">
                    <a:srgbClr val="000000">
                      <a:alpha val="40000"/>
                    </a:srgbClr>
                  </a:outerShdw>
                </a:effectLst>
              </a:rPr>
              <a:t> </a:t>
            </a:r>
          </a:p>
          <a:p>
            <a:pPr lvl="0"/>
            <a:r>
              <a:rPr lang="en-US" sz="2100" b="1" dirty="0" smtClean="0">
                <a:ln w="12700">
                  <a:solidFill>
                    <a:srgbClr val="6EA0B0">
                      <a:shade val="2500"/>
                      <a:alpha val="6500"/>
                    </a:srgbClr>
                  </a:solidFill>
                  <a:prstDash val="solid"/>
                </a:ln>
                <a:solidFill>
                  <a:schemeClr val="accent2">
                    <a:lumMod val="40000"/>
                    <a:lumOff val="60000"/>
                  </a:schemeClr>
                </a:solidFill>
                <a:effectLst>
                  <a:outerShdw blurRad="50800" dist="38100" dir="5400000" algn="tl" rotWithShape="0">
                    <a:srgbClr val="000000">
                      <a:alpha val="40000"/>
                    </a:srgbClr>
                  </a:outerShdw>
                </a:effectLst>
                <a:latin typeface="Arial"/>
              </a:rPr>
              <a:t>McGill University</a:t>
            </a:r>
          </a:p>
          <a:p>
            <a:pPr lvl="0"/>
            <a:endParaRPr lang="en-US" sz="2100" b="1" dirty="0" smtClean="0">
              <a:ln w="12700">
                <a:solidFill>
                  <a:srgbClr val="6EA0B0">
                    <a:shade val="2500"/>
                    <a:alpha val="6500"/>
                  </a:srgbClr>
                </a:solidFill>
                <a:prstDash val="solid"/>
              </a:ln>
              <a:solidFill>
                <a:schemeClr val="accent2">
                  <a:lumMod val="40000"/>
                  <a:lumOff val="60000"/>
                </a:schemeClr>
              </a:solidFill>
              <a:effectLst>
                <a:outerShdw blurRad="50800" dist="38100" dir="5400000" algn="tl" rotWithShape="0">
                  <a:srgbClr val="000000">
                    <a:alpha val="40000"/>
                  </a:srgbClr>
                </a:outerShdw>
              </a:effectLst>
              <a:latin typeface="Arial"/>
            </a:endParaRPr>
          </a:p>
        </p:txBody>
      </p:sp>
      <p:pic>
        <p:nvPicPr>
          <p:cNvPr id="4" name="Picture 3" descr="mclabbig.png"/>
          <p:cNvPicPr>
            <a:picLocks noChangeAspect="1"/>
          </p:cNvPicPr>
          <p:nvPr/>
        </p:nvPicPr>
        <p:blipFill>
          <a:blip r:embed="rId4" cstate="print"/>
          <a:stretch>
            <a:fillRect/>
          </a:stretch>
        </p:blipFill>
        <p:spPr>
          <a:xfrm>
            <a:off x="971600" y="3789040"/>
            <a:ext cx="2084660" cy="2078564"/>
          </a:xfrm>
          <a:prstGeom prst="rect">
            <a:avLst/>
          </a:prstGeom>
        </p:spPr>
      </p:pic>
      <p:sp>
        <p:nvSpPr>
          <p:cNvPr id="7" name="TextBox 6"/>
          <p:cNvSpPr txBox="1"/>
          <p:nvPr>
            <p:custDataLst>
              <p:tags r:id="rId1"/>
            </p:custDataLst>
          </p:nvPr>
        </p:nvSpPr>
        <p:spPr>
          <a:xfrm>
            <a:off x="0" y="7112000"/>
            <a:ext cx="9144000" cy="923330"/>
          </a:xfrm>
          <a:prstGeom prst="rect">
            <a:avLst/>
          </a:prstGeom>
          <a:noFill/>
        </p:spPr>
        <p:txBody>
          <a:bodyPr vert="horz" rtlCol="0">
            <a:spAutoFit/>
          </a:bodyPr>
          <a:lstStyle/>
          <a:p>
            <a:r>
              <a:rPr lang="en-CA" smtClean="0"/>
              <a:t>TexPoint fonts used in EMF. </a:t>
            </a:r>
          </a:p>
          <a:p>
            <a:r>
              <a:rPr lang="en-CA" smtClean="0"/>
              <a:t>Read the TexPoint manual before you delete this box.: </a:t>
            </a:r>
            <a:r>
              <a:rPr lang="en-CA" smtClean="0">
                <a:latin typeface="CMMI10"/>
              </a:rPr>
              <a:t>A</a:t>
            </a:r>
            <a:r>
              <a:rPr lang="en-CA" smtClean="0">
                <a:latin typeface="CMR10"/>
              </a:rPr>
              <a:t>A</a:t>
            </a:r>
            <a:r>
              <a:rPr lang="en-CA" smtClean="0">
                <a:latin typeface="CMSY10ORIG"/>
              </a:rPr>
              <a:t>A</a:t>
            </a:r>
            <a:r>
              <a:rPr lang="en-CA" smtClean="0">
                <a:latin typeface="CMCSC10"/>
              </a:rPr>
              <a:t>A</a:t>
            </a:r>
            <a:r>
              <a:rPr lang="en-CA" smtClean="0">
                <a:latin typeface="CMR12"/>
              </a:rPr>
              <a:t>A</a:t>
            </a:r>
            <a:r>
              <a:rPr lang="en-CA" smtClean="0">
                <a:latin typeface="CMMI12"/>
              </a:rPr>
              <a:t>A</a:t>
            </a:r>
            <a:r>
              <a:rPr lang="en-CA" smtClean="0">
                <a:latin typeface="CMMI8"/>
              </a:rPr>
              <a:t>A</a:t>
            </a:r>
            <a:r>
              <a:rPr lang="en-CA" smtClean="0">
                <a:latin typeface="LCMSS8"/>
              </a:rPr>
              <a:t>A</a:t>
            </a:r>
            <a:r>
              <a:rPr lang="en-CA" smtClean="0">
                <a:latin typeface="CMEX10"/>
              </a:rPr>
              <a:t>A</a:t>
            </a:r>
            <a:r>
              <a:rPr lang="en-CA" smtClean="0">
                <a:latin typeface="CMR5"/>
              </a:rPr>
              <a:t>A</a:t>
            </a:r>
            <a:r>
              <a:rPr lang="en-CA" smtClean="0">
                <a:latin typeface="CMR8"/>
              </a:rPr>
              <a:t>A</a:t>
            </a:r>
            <a:r>
              <a:rPr lang="en-CA" smtClean="0">
                <a:latin typeface="CMSY8"/>
              </a:rPr>
              <a:t>A</a:t>
            </a:r>
            <a:r>
              <a:rPr lang="en-CA" smtClean="0">
                <a:latin typeface="CMR9"/>
              </a:rPr>
              <a:t>A</a:t>
            </a:r>
            <a:r>
              <a:rPr lang="en-CA" smtClean="0">
                <a:latin typeface="CMSY9"/>
              </a:rPr>
              <a:t>A</a:t>
            </a:r>
            <a:r>
              <a:rPr lang="en-CA" smtClean="0">
                <a:latin typeface="CMMI9"/>
              </a:rPr>
              <a:t>A</a:t>
            </a:r>
            <a:r>
              <a:rPr lang="en-CA" smtClean="0">
                <a:latin typeface="CMBX12"/>
              </a:rPr>
              <a:t>A</a:t>
            </a:r>
            <a:r>
              <a:rPr lang="en-CA" smtClean="0">
                <a:latin typeface="CMBSY10"/>
              </a:rPr>
              <a:t>A</a:t>
            </a:r>
            <a:r>
              <a:rPr lang="en-CA" smtClean="0">
                <a:latin typeface="CMMIB10"/>
              </a:rPr>
              <a:t>A</a:t>
            </a:r>
            <a:r>
              <a:rPr lang="en-CA" smtClean="0">
                <a:latin typeface="CMBX10"/>
              </a:rPr>
              <a:t>A</a:t>
            </a:r>
            <a:r>
              <a:rPr lang="en-CA" smtClean="0">
                <a:latin typeface="CMTT9"/>
              </a:rPr>
              <a:t>A</a:t>
            </a:r>
            <a:r>
              <a:rPr lang="en-CA" smtClean="0">
                <a:latin typeface="CMTT10"/>
              </a:rPr>
              <a:t>A</a:t>
            </a:r>
            <a:endParaRPr lang="en-CA"/>
          </a:p>
        </p:txBody>
      </p:sp>
      <p:pic>
        <p:nvPicPr>
          <p:cNvPr id="1026" name="Picture 2"/>
          <p:cNvPicPr>
            <a:picLocks noChangeAspect="1" noChangeArrowheads="1"/>
          </p:cNvPicPr>
          <p:nvPr/>
        </p:nvPicPr>
        <p:blipFill>
          <a:blip r:embed="rId5" cstate="print"/>
          <a:srcRect/>
          <a:stretch>
            <a:fillRect/>
          </a:stretch>
        </p:blipFill>
        <p:spPr bwMode="auto">
          <a:xfrm>
            <a:off x="1115616" y="2492896"/>
            <a:ext cx="1743075" cy="847725"/>
          </a:xfrm>
          <a:prstGeom prst="rect">
            <a:avLst/>
          </a:prstGeom>
          <a:noFill/>
          <a:ln w="9525">
            <a:noFill/>
            <a:miter lim="800000"/>
            <a:headEnd/>
            <a:tailEnd/>
          </a:ln>
        </p:spPr>
      </p:pic>
      <p:sp>
        <p:nvSpPr>
          <p:cNvPr id="9" name="Rectangle 8"/>
          <p:cNvSpPr/>
          <p:nvPr/>
        </p:nvSpPr>
        <p:spPr>
          <a:xfrm>
            <a:off x="4067944" y="3789040"/>
            <a:ext cx="4824536" cy="461665"/>
          </a:xfrm>
          <a:prstGeom prst="rect">
            <a:avLst/>
          </a:prstGeom>
        </p:spPr>
        <p:txBody>
          <a:bodyPr wrap="square">
            <a:spAutoFit/>
          </a:bodyPr>
          <a:lstStyle/>
          <a:p>
            <a:pPr>
              <a:spcBef>
                <a:spcPct val="0"/>
              </a:spcBef>
              <a:defRPr/>
            </a:pPr>
            <a:r>
              <a:rPr lang="en-US" sz="2400" b="1" dirty="0" smtClean="0">
                <a:ln w="12700">
                  <a:solidFill>
                    <a:schemeClr val="accent1">
                      <a:shade val="2500"/>
                      <a:alpha val="6500"/>
                    </a:schemeClr>
                  </a:solidFill>
                  <a:prstDash val="solid"/>
                </a:ln>
                <a:solidFill>
                  <a:srgbClr val="00FF00"/>
                </a:solidFill>
                <a:effectLst>
                  <a:innerShdw blurRad="50800" dist="50800" dir="13500000">
                    <a:srgbClr val="000000">
                      <a:alpha val="45000"/>
                    </a:srgbClr>
                  </a:innerShdw>
                </a:effectLst>
              </a:rPr>
              <a:t>www.sable.mcgill.ca/metalexer</a:t>
            </a:r>
          </a:p>
        </p:txBody>
      </p:sp>
    </p:spTree>
  </p:cSld>
  <p:clrMapOvr>
    <a:masterClrMapping/>
  </p:clrMapOvr>
  <p:transition advTm="13375"/>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1ACA1A9-5D0D-4912-8B92-F352DF36540E}" type="slidenum">
              <a:rPr lang="en-CA" smtClean="0"/>
              <a:pPr/>
              <a:t>10</a:t>
            </a:fld>
            <a:endParaRPr lang="en-CA" dirty="0"/>
          </a:p>
        </p:txBody>
      </p:sp>
      <p:sp>
        <p:nvSpPr>
          <p:cNvPr id="6" name="Rectangle 5"/>
          <p:cNvSpPr/>
          <p:nvPr/>
        </p:nvSpPr>
        <p:spPr>
          <a:xfrm>
            <a:off x="5364088" y="548680"/>
            <a:ext cx="3384376" cy="2554545"/>
          </a:xfrm>
          <a:prstGeom prst="rect">
            <a:avLst/>
          </a:prstGeom>
        </p:spPr>
        <p:txBody>
          <a:bodyPr wrap="square">
            <a:spAutoFit/>
          </a:bodyPr>
          <a:lstStyle/>
          <a:p>
            <a:pPr lvl="0" algn="ctr">
              <a:spcBef>
                <a:spcPct val="0"/>
              </a:spcBef>
              <a:defRPr/>
            </a:pPr>
            <a:r>
              <a:rPr lang="en-US" sz="3200" b="1" dirty="0" smtClean="0">
                <a:ln w="12700">
                  <a:solidFill>
                    <a:schemeClr val="accent1">
                      <a:shade val="2500"/>
                      <a:alpha val="6500"/>
                    </a:schemeClr>
                  </a:solidFill>
                  <a:prstDash val="solid"/>
                </a:ln>
                <a:solidFill>
                  <a:srgbClr val="00FF00"/>
                </a:solidFill>
                <a:effectLst>
                  <a:innerShdw blurRad="50800" dist="50800" dir="13500000">
                    <a:srgbClr val="000000">
                      <a:alpha val="45000"/>
                    </a:srgbClr>
                  </a:innerShdw>
                </a:effectLst>
                <a:latin typeface="+mj-lt"/>
                <a:ea typeface="+mj-ea"/>
                <a:cs typeface="+mj-cs"/>
              </a:rPr>
              <a:t>First, let’s understand the traditional </a:t>
            </a:r>
            <a:r>
              <a:rPr lang="en-US" sz="3200" b="1" dirty="0" err="1" smtClean="0">
                <a:ln w="12700">
                  <a:solidFill>
                    <a:schemeClr val="accent1">
                      <a:shade val="2500"/>
                      <a:alpha val="6500"/>
                    </a:schemeClr>
                  </a:solidFill>
                  <a:prstDash val="solid"/>
                </a:ln>
                <a:solidFill>
                  <a:srgbClr val="00FF00"/>
                </a:solidFill>
                <a:effectLst>
                  <a:innerShdw blurRad="50800" dist="50800" dir="13500000">
                    <a:srgbClr val="000000">
                      <a:alpha val="45000"/>
                    </a:srgbClr>
                  </a:innerShdw>
                </a:effectLst>
                <a:latin typeface="+mj-lt"/>
                <a:ea typeface="+mj-ea"/>
                <a:cs typeface="+mj-cs"/>
              </a:rPr>
              <a:t>lexer</a:t>
            </a:r>
            <a:r>
              <a:rPr lang="en-US" sz="3200" b="1" dirty="0" smtClean="0">
                <a:ln w="12700">
                  <a:solidFill>
                    <a:schemeClr val="accent1">
                      <a:shade val="2500"/>
                      <a:alpha val="6500"/>
                    </a:schemeClr>
                  </a:solidFill>
                  <a:prstDash val="solid"/>
                </a:ln>
                <a:solidFill>
                  <a:srgbClr val="00FF00"/>
                </a:solidFill>
                <a:effectLst>
                  <a:innerShdw blurRad="50800" dist="50800" dir="13500000">
                    <a:srgbClr val="000000">
                      <a:alpha val="45000"/>
                    </a:srgbClr>
                  </a:innerShdw>
                </a:effectLst>
                <a:latin typeface="+mj-lt"/>
                <a:ea typeface="+mj-ea"/>
                <a:cs typeface="+mj-cs"/>
              </a:rPr>
              <a:t> tools (</a:t>
            </a:r>
            <a:r>
              <a:rPr lang="en-US" sz="3200" b="1" dirty="0" err="1" smtClean="0">
                <a:ln w="12700">
                  <a:solidFill>
                    <a:schemeClr val="accent1">
                      <a:shade val="2500"/>
                      <a:alpha val="6500"/>
                    </a:schemeClr>
                  </a:solidFill>
                  <a:prstDash val="solid"/>
                </a:ln>
                <a:solidFill>
                  <a:srgbClr val="00FF00"/>
                </a:solidFill>
                <a:effectLst>
                  <a:innerShdw blurRad="50800" dist="50800" dir="13500000">
                    <a:srgbClr val="000000">
                      <a:alpha val="45000"/>
                    </a:srgbClr>
                  </a:innerShdw>
                </a:effectLst>
                <a:latin typeface="+mj-lt"/>
                <a:ea typeface="+mj-ea"/>
                <a:cs typeface="+mj-cs"/>
              </a:rPr>
              <a:t>lex</a:t>
            </a:r>
            <a:r>
              <a:rPr lang="en-US" sz="3200" b="1" dirty="0" smtClean="0">
                <a:ln w="12700">
                  <a:solidFill>
                    <a:schemeClr val="accent1">
                      <a:shade val="2500"/>
                      <a:alpha val="6500"/>
                    </a:schemeClr>
                  </a:solidFill>
                  <a:prstDash val="solid"/>
                </a:ln>
                <a:solidFill>
                  <a:srgbClr val="00FF00"/>
                </a:solidFill>
                <a:effectLst>
                  <a:innerShdw blurRad="50800" dist="50800" dir="13500000">
                    <a:srgbClr val="000000">
                      <a:alpha val="45000"/>
                    </a:srgbClr>
                  </a:innerShdw>
                </a:effectLst>
                <a:latin typeface="+mj-lt"/>
                <a:ea typeface="+mj-ea"/>
                <a:cs typeface="+mj-cs"/>
              </a:rPr>
              <a:t>, flex, </a:t>
            </a:r>
            <a:r>
              <a:rPr lang="en-US" sz="3200" b="1" dirty="0" err="1" smtClean="0">
                <a:ln w="12700">
                  <a:solidFill>
                    <a:schemeClr val="accent1">
                      <a:shade val="2500"/>
                      <a:alpha val="6500"/>
                    </a:schemeClr>
                  </a:solidFill>
                  <a:prstDash val="solid"/>
                </a:ln>
                <a:solidFill>
                  <a:srgbClr val="00FF00"/>
                </a:solidFill>
                <a:effectLst>
                  <a:innerShdw blurRad="50800" dist="50800" dir="13500000">
                    <a:srgbClr val="000000">
                      <a:alpha val="45000"/>
                    </a:srgbClr>
                  </a:innerShdw>
                </a:effectLst>
                <a:latin typeface="+mj-lt"/>
                <a:ea typeface="+mj-ea"/>
                <a:cs typeface="+mj-cs"/>
              </a:rPr>
              <a:t>jflex</a:t>
            </a:r>
            <a:r>
              <a:rPr lang="en-US" sz="3200" b="1" dirty="0" smtClean="0">
                <a:ln w="12700">
                  <a:solidFill>
                    <a:schemeClr val="accent1">
                      <a:shade val="2500"/>
                      <a:alpha val="6500"/>
                    </a:schemeClr>
                  </a:solidFill>
                  <a:prstDash val="solid"/>
                </a:ln>
                <a:solidFill>
                  <a:srgbClr val="00FF00"/>
                </a:solidFill>
                <a:effectLst>
                  <a:innerShdw blurRad="50800" dist="50800" dir="13500000">
                    <a:srgbClr val="000000">
                      <a:alpha val="45000"/>
                    </a:srgbClr>
                  </a:innerShdw>
                </a:effectLst>
                <a:latin typeface="+mj-lt"/>
                <a:ea typeface="+mj-ea"/>
                <a:cs typeface="+mj-cs"/>
              </a:rPr>
              <a:t>). </a:t>
            </a:r>
          </a:p>
        </p:txBody>
      </p:sp>
      <p:sp>
        <p:nvSpPr>
          <p:cNvPr id="7" name="TextBox 6"/>
          <p:cNvSpPr txBox="1"/>
          <p:nvPr/>
        </p:nvSpPr>
        <p:spPr>
          <a:xfrm>
            <a:off x="2411760" y="3717032"/>
            <a:ext cx="5976664" cy="2954655"/>
          </a:xfrm>
          <a:prstGeom prst="rect">
            <a:avLst/>
          </a:prstGeom>
          <a:noFill/>
        </p:spPr>
        <p:txBody>
          <a:bodyPr wrap="square" rtlCol="0">
            <a:spAutoFit/>
          </a:bodyPr>
          <a:lstStyle/>
          <a:p>
            <a:pPr>
              <a:buFont typeface="Arial" pitchFamily="34" charset="0"/>
              <a:buChar char="•"/>
            </a:pPr>
            <a:r>
              <a:rPr lang="en-CA" sz="2800" dirty="0" smtClean="0"/>
              <a:t> programmer specifies regular expressions + actions</a:t>
            </a:r>
          </a:p>
          <a:p>
            <a:pPr>
              <a:buFont typeface="Arial" pitchFamily="34" charset="0"/>
              <a:buChar char="•"/>
            </a:pPr>
            <a:r>
              <a:rPr lang="en-CA" sz="2800" dirty="0" smtClean="0"/>
              <a:t> tools generate a finite automaton-based implementation</a:t>
            </a:r>
          </a:p>
          <a:p>
            <a:pPr>
              <a:buFont typeface="Arial" pitchFamily="34" charset="0"/>
              <a:buChar char="•"/>
            </a:pPr>
            <a:r>
              <a:rPr lang="en-CA" sz="2800" dirty="0" smtClean="0"/>
              <a:t> states are used to handle different language contexts</a:t>
            </a:r>
          </a:p>
          <a:p>
            <a:endParaRPr lang="en-CA" dirty="0"/>
          </a:p>
        </p:txBody>
      </p:sp>
      <p:pic>
        <p:nvPicPr>
          <p:cNvPr id="9" name="Picture 8" descr="jflexcleaner.jpg"/>
          <p:cNvPicPr>
            <a:picLocks noChangeAspect="1"/>
          </p:cNvPicPr>
          <p:nvPr/>
        </p:nvPicPr>
        <p:blipFill>
          <a:blip r:embed="rId2" cstate="print"/>
          <a:stretch>
            <a:fillRect/>
          </a:stretch>
        </p:blipFill>
        <p:spPr>
          <a:xfrm>
            <a:off x="683568" y="260648"/>
            <a:ext cx="1872208" cy="1872208"/>
          </a:xfrm>
          <a:prstGeom prst="rect">
            <a:avLst/>
          </a:prstGeom>
        </p:spPr>
      </p:pic>
      <p:pic>
        <p:nvPicPr>
          <p:cNvPr id="11" name="Picture 10" descr="lexbook.jpg"/>
          <p:cNvPicPr>
            <a:picLocks noChangeAspect="1"/>
          </p:cNvPicPr>
          <p:nvPr/>
        </p:nvPicPr>
        <p:blipFill>
          <a:blip r:embed="rId3" cstate="print"/>
          <a:stretch>
            <a:fillRect/>
          </a:stretch>
        </p:blipFill>
        <p:spPr>
          <a:xfrm>
            <a:off x="2771800" y="620688"/>
            <a:ext cx="1733550" cy="263842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11560" y="836712"/>
            <a:ext cx="8352928" cy="1224136"/>
          </a:xfrm>
          <a:prstGeom prst="rect">
            <a:avLst/>
          </a:prstGeom>
          <a:solidFill>
            <a:schemeClr val="bg1">
              <a:lumMod val="75000"/>
              <a:lumOff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611560" y="2348880"/>
            <a:ext cx="8352928" cy="4032448"/>
          </a:xfrm>
          <a:prstGeom prst="rect">
            <a:avLst/>
          </a:prstGeom>
          <a:solidFill>
            <a:schemeClr val="bg1">
              <a:lumMod val="75000"/>
              <a:lumOff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1" name="Picture 10" descr="TP_tmp.emf"/>
          <p:cNvPicPr>
            <a:picLocks noChangeAspect="1"/>
          </p:cNvPicPr>
          <p:nvPr>
            <p:custDataLst>
              <p:tags r:id="rId1"/>
            </p:custDataLst>
          </p:nvPr>
        </p:nvPicPr>
        <p:blipFill>
          <a:blip r:embed="rId4" cstate="print"/>
          <a:stretch>
            <a:fillRect/>
          </a:stretch>
        </p:blipFill>
        <p:spPr bwMode="auto">
          <a:xfrm>
            <a:off x="611560" y="548680"/>
            <a:ext cx="8213924" cy="5823864"/>
          </a:xfrm>
          <a:prstGeom prst="rect">
            <a:avLst/>
          </a:prstGeom>
          <a:noFill/>
          <a:ln/>
          <a:effectLst/>
        </p:spPr>
      </p:pic>
      <p:sp>
        <p:nvSpPr>
          <p:cNvPr id="3" name="Slide Number Placeholder 2"/>
          <p:cNvSpPr>
            <a:spLocks noGrp="1"/>
          </p:cNvSpPr>
          <p:nvPr>
            <p:ph type="sldNum" sz="quarter" idx="12"/>
          </p:nvPr>
        </p:nvSpPr>
        <p:spPr/>
        <p:txBody>
          <a:bodyPr/>
          <a:lstStyle/>
          <a:p>
            <a:fld id="{E1ACA1A9-5D0D-4912-8B92-F352DF36540E}" type="slidenum">
              <a:rPr lang="en-CA" smtClean="0"/>
              <a:pPr/>
              <a:t>11</a:t>
            </a:fld>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1000"/>
                                        <p:tgtEl>
                                          <p:spTgt spid="10"/>
                                        </p:tgtEl>
                                      </p:cBhvr>
                                    </p:animEffect>
                                    <p:set>
                                      <p:cBhvr>
                                        <p:cTn id="15" dur="1" fill="hold">
                                          <p:stCondLst>
                                            <p:cond delay="999"/>
                                          </p:stCondLst>
                                        </p:cTn>
                                        <p:tgtEl>
                                          <p:spTgt spid="10"/>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2"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childTnLst>
                                </p:cTn>
                              </p:par>
                              <p:par>
                                <p:cTn id="21" presetID="10" presetClass="exit" presetSubtype="0" fill="hold" grpId="1" nodeType="withEffect">
                                  <p:stCondLst>
                                    <p:cond delay="0"/>
                                  </p:stCondLst>
                                  <p:childTnLst>
                                    <p:animEffect transition="out" filter="fade">
                                      <p:cBhvr>
                                        <p:cTn id="22" dur="1000"/>
                                        <p:tgtEl>
                                          <p:spTgt spid="6"/>
                                        </p:tgtEl>
                                      </p:cBhvr>
                                    </p:animEffect>
                                    <p:set>
                                      <p:cBhvr>
                                        <p:cTn id="23"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0" grpId="0" animBg="1"/>
      <p:bldP spid="10" grpId="1" animBg="1"/>
      <p:bldP spid="10"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188640"/>
            <a:ext cx="8568952" cy="1077218"/>
          </a:xfrm>
          <a:prstGeom prst="rect">
            <a:avLst/>
          </a:prstGeom>
        </p:spPr>
        <p:txBody>
          <a:bodyPr wrap="square">
            <a:spAutoFit/>
          </a:bodyPr>
          <a:lstStyle/>
          <a:p>
            <a:pPr lvl="0" algn="ctr">
              <a:spcBef>
                <a:spcPct val="0"/>
              </a:spcBef>
              <a:defRPr/>
            </a:pPr>
            <a:r>
              <a:rPr lang="en-US" sz="3200" b="1" dirty="0" smtClean="0">
                <a:ln w="12700">
                  <a:solidFill>
                    <a:schemeClr val="accent1">
                      <a:shade val="2500"/>
                      <a:alpha val="6500"/>
                    </a:schemeClr>
                  </a:solidFill>
                  <a:prstDash val="solid"/>
                </a:ln>
                <a:solidFill>
                  <a:srgbClr val="00FF00"/>
                </a:solidFill>
                <a:effectLst>
                  <a:innerShdw blurRad="50800" dist="50800" dir="13500000">
                    <a:srgbClr val="000000">
                      <a:alpha val="45000"/>
                    </a:srgbClr>
                  </a:innerShdw>
                </a:effectLst>
                <a:latin typeface="+mj-lt"/>
                <a:ea typeface="+mj-ea"/>
                <a:cs typeface="+mj-cs"/>
              </a:rPr>
              <a:t>Current (ugly) method for extending  </a:t>
            </a:r>
            <a:r>
              <a:rPr lang="en-US" sz="3200" b="1" dirty="0" err="1" smtClean="0">
                <a:ln w="12700">
                  <a:solidFill>
                    <a:schemeClr val="accent1">
                      <a:shade val="2500"/>
                      <a:alpha val="6500"/>
                    </a:schemeClr>
                  </a:solidFill>
                  <a:prstDash val="solid"/>
                </a:ln>
                <a:solidFill>
                  <a:srgbClr val="00FF00"/>
                </a:solidFill>
                <a:effectLst>
                  <a:innerShdw blurRad="50800" dist="50800" dir="13500000">
                    <a:srgbClr val="000000">
                      <a:alpha val="45000"/>
                    </a:srgbClr>
                  </a:innerShdw>
                </a:effectLst>
                <a:latin typeface="Courier" pitchFamily="49" charset="0"/>
                <a:ea typeface="+mj-ea"/>
                <a:cs typeface="+mj-cs"/>
              </a:rPr>
              <a:t>jflex</a:t>
            </a:r>
            <a:r>
              <a:rPr lang="en-US" sz="3200" b="1" dirty="0" smtClean="0">
                <a:ln w="12700">
                  <a:solidFill>
                    <a:schemeClr val="accent1">
                      <a:shade val="2500"/>
                      <a:alpha val="6500"/>
                    </a:schemeClr>
                  </a:solidFill>
                  <a:prstDash val="solid"/>
                </a:ln>
                <a:solidFill>
                  <a:srgbClr val="00FF00"/>
                </a:solidFill>
                <a:effectLst>
                  <a:innerShdw blurRad="50800" dist="50800" dir="13500000">
                    <a:srgbClr val="000000">
                      <a:alpha val="45000"/>
                    </a:srgbClr>
                  </a:innerShdw>
                </a:effectLst>
                <a:latin typeface="+mj-lt"/>
                <a:ea typeface="+mj-ea"/>
                <a:cs typeface="+mj-cs"/>
              </a:rPr>
              <a:t> specifications  - </a:t>
            </a:r>
            <a:r>
              <a:rPr lang="en-US" sz="3200" b="1" dirty="0" err="1" smtClean="0">
                <a:ln w="12700">
                  <a:solidFill>
                    <a:schemeClr val="accent1">
                      <a:shade val="2500"/>
                      <a:alpha val="6500"/>
                    </a:schemeClr>
                  </a:solidFill>
                  <a:prstDash val="solid"/>
                </a:ln>
                <a:solidFill>
                  <a:srgbClr val="00FF00"/>
                </a:solidFill>
                <a:effectLst>
                  <a:innerShdw blurRad="50800" dist="50800" dir="13500000">
                    <a:srgbClr val="000000">
                      <a:alpha val="45000"/>
                    </a:srgbClr>
                  </a:innerShdw>
                </a:effectLst>
                <a:latin typeface="+mj-lt"/>
                <a:ea typeface="+mj-ea"/>
                <a:cs typeface="+mj-cs"/>
              </a:rPr>
              <a:t>copy&amp;modify</a:t>
            </a:r>
            <a:endParaRPr lang="en-US" sz="3200" b="1" dirty="0" smtClean="0">
              <a:ln w="12700">
                <a:solidFill>
                  <a:schemeClr val="accent1">
                    <a:shade val="2500"/>
                    <a:alpha val="6500"/>
                  </a:schemeClr>
                </a:solidFill>
                <a:prstDash val="solid"/>
              </a:ln>
              <a:solidFill>
                <a:srgbClr val="00FF00"/>
              </a:solidFill>
              <a:effectLst>
                <a:innerShdw blurRad="50800" dist="50800" dir="13500000">
                  <a:srgbClr val="000000">
                    <a:alpha val="45000"/>
                  </a:srgbClr>
                </a:innerShdw>
              </a:effectLst>
              <a:latin typeface="+mj-lt"/>
              <a:ea typeface="+mj-ea"/>
              <a:cs typeface="+mj-cs"/>
            </a:endParaRPr>
          </a:p>
        </p:txBody>
      </p:sp>
      <p:sp>
        <p:nvSpPr>
          <p:cNvPr id="5" name="Slide Number Placeholder 4"/>
          <p:cNvSpPr>
            <a:spLocks noGrp="1"/>
          </p:cNvSpPr>
          <p:nvPr>
            <p:ph type="sldNum" sz="quarter" idx="12"/>
          </p:nvPr>
        </p:nvSpPr>
        <p:spPr/>
        <p:txBody>
          <a:bodyPr/>
          <a:lstStyle/>
          <a:p>
            <a:fld id="{E1ACA1A9-5D0D-4912-8B92-F352DF36540E}" type="slidenum">
              <a:rPr lang="en-CA" smtClean="0"/>
              <a:pPr/>
              <a:t>12</a:t>
            </a:fld>
            <a:endParaRPr lang="en-CA" dirty="0"/>
          </a:p>
        </p:txBody>
      </p:sp>
      <p:sp>
        <p:nvSpPr>
          <p:cNvPr id="9" name="Content Placeholder 2"/>
          <p:cNvSpPr txBox="1">
            <a:spLocks/>
          </p:cNvSpPr>
          <p:nvPr/>
        </p:nvSpPr>
        <p:spPr>
          <a:xfrm>
            <a:off x="683568" y="4365104"/>
            <a:ext cx="8229600" cy="1872208"/>
          </a:xfrm>
          <a:prstGeom prst="rect">
            <a:avLst/>
          </a:prstGeom>
          <a:solidFill>
            <a:srgbClr val="00642D"/>
          </a:solidFill>
        </p:spPr>
        <p:txBody>
          <a:bodyPr/>
          <a:lstStyle/>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lang="en-CA" sz="2400" b="1" dirty="0" smtClean="0">
                <a:ln w="12700">
                  <a:solidFill>
                    <a:schemeClr val="accent1">
                      <a:shade val="2500"/>
                      <a:alpha val="6500"/>
                    </a:schemeClr>
                  </a:solidFill>
                  <a:prstDash val="solid"/>
                </a:ln>
                <a:solidFill>
                  <a:schemeClr val="accent1">
                    <a:tint val="3000"/>
                    <a:alpha val="95000"/>
                  </a:schemeClr>
                </a:solidFill>
                <a:effectLst>
                  <a:innerShdw blurRad="50800" dist="50800" dir="13500000">
                    <a:srgbClr val="000000">
                      <a:alpha val="45000"/>
                    </a:srgbClr>
                  </a:innerShdw>
                </a:effectLst>
              </a:rPr>
              <a:t>Principled way of weaving new rules into existing rules.</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lang="en-CA" sz="2400" b="1" dirty="0" smtClean="0">
                <a:ln w="12700">
                  <a:solidFill>
                    <a:schemeClr val="accent1">
                      <a:shade val="2500"/>
                      <a:alpha val="6500"/>
                    </a:schemeClr>
                  </a:solidFill>
                  <a:prstDash val="solid"/>
                </a:ln>
                <a:solidFill>
                  <a:schemeClr val="accent1">
                    <a:tint val="3000"/>
                    <a:alpha val="95000"/>
                  </a:schemeClr>
                </a:solidFill>
                <a:effectLst>
                  <a:innerShdw blurRad="50800" dist="50800" dir="13500000">
                    <a:srgbClr val="000000">
                      <a:alpha val="45000"/>
                    </a:srgbClr>
                  </a:innerShdw>
                </a:effectLst>
              </a:rPr>
              <a:t>Modular and abstract notion of state and changing between states.</a:t>
            </a:r>
            <a:endParaRPr kumimoji="0" lang="en-CA" sz="2400" b="1" i="0" u="none" strike="noStrike" kern="1200" cap="none" spc="0" normalizeH="0" baseline="0" noProof="0" dirty="0" smtClean="0">
              <a:ln w="12700">
                <a:solidFill>
                  <a:schemeClr val="accent1">
                    <a:shade val="2500"/>
                    <a:alpha val="6500"/>
                  </a:schemeClr>
                </a:solidFill>
                <a:prstDash val="solid"/>
              </a:ln>
              <a:solidFill>
                <a:schemeClr val="accent1">
                  <a:tint val="3000"/>
                  <a:alpha val="95000"/>
                </a:schemeClr>
              </a:solidFill>
              <a:effectLst>
                <a:innerShdw blurRad="50800" dist="50800" dir="13500000">
                  <a:srgbClr val="000000">
                    <a:alpha val="45000"/>
                  </a:srgbClr>
                </a:innerShdw>
              </a:effectLst>
              <a:uLnTx/>
              <a:uFillTx/>
              <a:latin typeface="+mn-lt"/>
              <a:ea typeface="+mn-ea"/>
              <a:cs typeface="+mn-cs"/>
            </a:endParaRPr>
          </a:p>
          <a:p>
            <a:pPr marL="420624" marR="0" lvl="0" indent="-384048" algn="l" defTabSz="914400" rtl="0" eaLnBrk="1" fontAlgn="auto" latinLnBrk="0" hangingPunct="1">
              <a:lnSpc>
                <a:spcPct val="100000"/>
              </a:lnSpc>
              <a:spcBef>
                <a:spcPct val="20000"/>
              </a:spcBef>
              <a:spcAft>
                <a:spcPts val="0"/>
              </a:spcAft>
              <a:buClr>
                <a:schemeClr val="accent1"/>
              </a:buClr>
              <a:buSzPct val="80000"/>
              <a:tabLst/>
              <a:defRPr/>
            </a:pPr>
            <a:endParaRPr kumimoji="0" lang="en-CA" sz="2400" b="1" i="0" u="none" strike="noStrike" kern="1200" cap="none" spc="0" normalizeH="0" baseline="0" noProof="0" dirty="0" smtClean="0">
              <a:ln w="12700">
                <a:solidFill>
                  <a:schemeClr val="accent1">
                    <a:shade val="2500"/>
                    <a:alpha val="6500"/>
                  </a:schemeClr>
                </a:solidFill>
                <a:prstDash val="solid"/>
              </a:ln>
              <a:solidFill>
                <a:schemeClr val="accent1">
                  <a:tint val="3000"/>
                  <a:alpha val="95000"/>
                </a:schemeClr>
              </a:solidFill>
              <a:effectLst>
                <a:innerShdw blurRad="50800" dist="50800" dir="13500000">
                  <a:srgbClr val="000000">
                    <a:alpha val="45000"/>
                  </a:srgbClr>
                </a:innerShdw>
              </a:effectLst>
              <a:uLnTx/>
              <a:uFillTx/>
              <a:latin typeface="+mn-lt"/>
              <a:ea typeface="+mn-ea"/>
              <a:cs typeface="+mn-cs"/>
            </a:endParaRP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n-CA" sz="3000" b="1" i="0" u="none" strike="noStrike" kern="1200" cap="none" spc="0" normalizeH="0" baseline="0" noProof="0" dirty="0">
              <a:ln w="12700">
                <a:solidFill>
                  <a:schemeClr val="accent1">
                    <a:shade val="2500"/>
                    <a:alpha val="6500"/>
                  </a:schemeClr>
                </a:solidFill>
                <a:prstDash val="solid"/>
              </a:ln>
              <a:solidFill>
                <a:schemeClr val="accent1">
                  <a:tint val="3000"/>
                  <a:alpha val="95000"/>
                </a:schemeClr>
              </a:solidFill>
              <a:effectLst>
                <a:innerShdw blurRad="50800" dist="50800" dir="13500000">
                  <a:srgbClr val="000000">
                    <a:alpha val="45000"/>
                  </a:srgbClr>
                </a:innerShdw>
              </a:effectLst>
              <a:uLnTx/>
              <a:uFillTx/>
              <a:latin typeface="+mn-lt"/>
              <a:ea typeface="+mn-ea"/>
              <a:cs typeface="+mn-cs"/>
            </a:endParaRPr>
          </a:p>
        </p:txBody>
      </p:sp>
      <p:sp>
        <p:nvSpPr>
          <p:cNvPr id="6" name="Content Placeholder 2"/>
          <p:cNvSpPr txBox="1">
            <a:spLocks/>
          </p:cNvSpPr>
          <p:nvPr/>
        </p:nvSpPr>
        <p:spPr>
          <a:xfrm>
            <a:off x="539552" y="1340768"/>
            <a:ext cx="8229600" cy="2376264"/>
          </a:xfrm>
          <a:prstGeom prst="rect">
            <a:avLst/>
          </a:prstGeom>
        </p:spPr>
        <p:txBody>
          <a:bodyPr/>
          <a:lstStyle/>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lang="en-CA" sz="2400" b="1" dirty="0" smtClean="0">
                <a:ln w="12700">
                  <a:solidFill>
                    <a:schemeClr val="accent1">
                      <a:shade val="2500"/>
                      <a:alpha val="6500"/>
                    </a:schemeClr>
                  </a:solidFill>
                  <a:prstDash val="solid"/>
                </a:ln>
                <a:solidFill>
                  <a:schemeClr val="accent1">
                    <a:tint val="3000"/>
                    <a:alpha val="95000"/>
                  </a:schemeClr>
                </a:solidFill>
                <a:effectLst>
                  <a:innerShdw blurRad="50800" dist="50800" dir="13500000">
                    <a:srgbClr val="000000">
                      <a:alpha val="45000"/>
                    </a:srgbClr>
                  </a:innerShdw>
                </a:effectLst>
              </a:rPr>
              <a:t>Copy </a:t>
            </a:r>
            <a:r>
              <a:rPr lang="en-CA" sz="2400" b="1" dirty="0" err="1" smtClean="0">
                <a:ln w="12700">
                  <a:solidFill>
                    <a:schemeClr val="accent1">
                      <a:shade val="2500"/>
                      <a:alpha val="6500"/>
                    </a:schemeClr>
                  </a:solidFill>
                  <a:prstDash val="solid"/>
                </a:ln>
                <a:solidFill>
                  <a:schemeClr val="accent1">
                    <a:tint val="3000"/>
                    <a:alpha val="95000"/>
                  </a:schemeClr>
                </a:solidFill>
                <a:effectLst>
                  <a:innerShdw blurRad="50800" dist="50800" dir="13500000">
                    <a:srgbClr val="000000">
                      <a:alpha val="45000"/>
                    </a:srgbClr>
                  </a:innerShdw>
                </a:effectLst>
                <a:latin typeface="Courier" pitchFamily="49" charset="0"/>
              </a:rPr>
              <a:t>jflex</a:t>
            </a:r>
            <a:r>
              <a:rPr lang="en-CA" sz="2400" b="1" dirty="0" smtClean="0">
                <a:ln w="12700">
                  <a:solidFill>
                    <a:schemeClr val="accent1">
                      <a:shade val="2500"/>
                      <a:alpha val="6500"/>
                    </a:schemeClr>
                  </a:solidFill>
                  <a:prstDash val="solid"/>
                </a:ln>
                <a:solidFill>
                  <a:schemeClr val="accent1">
                    <a:tint val="3000"/>
                    <a:alpha val="95000"/>
                  </a:schemeClr>
                </a:solidFill>
                <a:effectLst>
                  <a:innerShdw blurRad="50800" dist="50800" dir="13500000">
                    <a:srgbClr val="000000">
                      <a:alpha val="45000"/>
                    </a:srgbClr>
                  </a:innerShdw>
                </a:effectLst>
              </a:rPr>
              <a:t> specification.</a:t>
            </a:r>
            <a:endParaRPr kumimoji="0" lang="en-CA" sz="2400" b="1" i="0" u="none" strike="noStrike" kern="1200" cap="none" spc="0" normalizeH="0" baseline="0" noProof="0" dirty="0" smtClean="0">
              <a:ln w="12700">
                <a:solidFill>
                  <a:schemeClr val="accent1">
                    <a:shade val="2500"/>
                    <a:alpha val="6500"/>
                  </a:schemeClr>
                </a:solidFill>
                <a:prstDash val="solid"/>
              </a:ln>
              <a:solidFill>
                <a:schemeClr val="accent1">
                  <a:tint val="3000"/>
                  <a:alpha val="95000"/>
                </a:schemeClr>
              </a:solidFill>
              <a:effectLst>
                <a:innerShdw blurRad="50800" dist="50800" dir="13500000">
                  <a:srgbClr val="000000">
                    <a:alpha val="45000"/>
                  </a:srgbClr>
                </a:innerShdw>
              </a:effectLst>
              <a:uLnTx/>
              <a:uFillTx/>
              <a:latin typeface="+mn-lt"/>
              <a:ea typeface="+mn-ea"/>
              <a:cs typeface="+mn-cs"/>
            </a:endParaRP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lang="en-CA" sz="2400" b="1" dirty="0" smtClean="0">
                <a:ln w="12700">
                  <a:solidFill>
                    <a:schemeClr val="accent1">
                      <a:shade val="2500"/>
                      <a:alpha val="6500"/>
                    </a:schemeClr>
                  </a:solidFill>
                  <a:prstDash val="solid"/>
                </a:ln>
                <a:solidFill>
                  <a:schemeClr val="accent1">
                    <a:tint val="3000"/>
                    <a:alpha val="95000"/>
                  </a:schemeClr>
                </a:solidFill>
                <a:effectLst>
                  <a:innerShdw blurRad="50800" dist="50800" dir="13500000">
                    <a:srgbClr val="000000">
                      <a:alpha val="45000"/>
                    </a:srgbClr>
                  </a:innerShdw>
                </a:effectLst>
              </a:rPr>
              <a:t>I</a:t>
            </a:r>
            <a:r>
              <a:rPr kumimoji="0" lang="en-CA" sz="2400" b="1" i="0" u="none" strike="noStrike" kern="1200" cap="none" spc="0" normalizeH="0" baseline="0" noProof="0" dirty="0" err="1" smtClean="0">
                <a:ln w="12700">
                  <a:solidFill>
                    <a:schemeClr val="accent1">
                      <a:shade val="2500"/>
                      <a:alpha val="6500"/>
                    </a:schemeClr>
                  </a:solidFill>
                  <a:prstDash val="solid"/>
                </a:ln>
                <a:solidFill>
                  <a:schemeClr val="accent1">
                    <a:tint val="3000"/>
                    <a:alpha val="95000"/>
                  </a:schemeClr>
                </a:solidFill>
                <a:effectLst>
                  <a:innerShdw blurRad="50800" dist="50800" dir="13500000">
                    <a:srgbClr val="000000">
                      <a:alpha val="45000"/>
                    </a:srgbClr>
                  </a:innerShdw>
                </a:effectLst>
                <a:uLnTx/>
                <a:uFillTx/>
                <a:latin typeface="+mn-lt"/>
                <a:ea typeface="+mn-ea"/>
                <a:cs typeface="+mn-cs"/>
              </a:rPr>
              <a:t>nsert</a:t>
            </a:r>
            <a:r>
              <a:rPr kumimoji="0" lang="en-CA" sz="2400" b="1" i="0" u="none" strike="noStrike" kern="1200" cap="none" spc="0" normalizeH="0" baseline="0" noProof="0" dirty="0" smtClean="0">
                <a:ln w="12700">
                  <a:solidFill>
                    <a:schemeClr val="accent1">
                      <a:shade val="2500"/>
                      <a:alpha val="6500"/>
                    </a:schemeClr>
                  </a:solidFill>
                  <a:prstDash val="solid"/>
                </a:ln>
                <a:solidFill>
                  <a:schemeClr val="accent1">
                    <a:tint val="3000"/>
                    <a:alpha val="95000"/>
                  </a:schemeClr>
                </a:solidFill>
                <a:effectLst>
                  <a:innerShdw blurRad="50800" dist="50800" dir="13500000">
                    <a:srgbClr val="000000">
                      <a:alpha val="45000"/>
                    </a:srgbClr>
                  </a:innerShdw>
                </a:effectLst>
                <a:uLnTx/>
                <a:uFillTx/>
                <a:latin typeface="+mn-lt"/>
                <a:ea typeface="+mn-ea"/>
                <a:cs typeface="+mn-cs"/>
              </a:rPr>
              <a:t> new </a:t>
            </a:r>
            <a:r>
              <a:rPr lang="en-CA" sz="2400" b="1" dirty="0" smtClean="0">
                <a:ln w="12700">
                  <a:solidFill>
                    <a:schemeClr val="accent1">
                      <a:shade val="2500"/>
                      <a:alpha val="6500"/>
                    </a:schemeClr>
                  </a:solidFill>
                  <a:prstDash val="solid"/>
                </a:ln>
                <a:solidFill>
                  <a:schemeClr val="accent1">
                    <a:tint val="3000"/>
                    <a:alpha val="95000"/>
                  </a:schemeClr>
                </a:solidFill>
                <a:effectLst>
                  <a:innerShdw blurRad="50800" dist="50800" dir="13500000">
                    <a:srgbClr val="000000">
                      <a:alpha val="45000"/>
                    </a:srgbClr>
                  </a:innerShdw>
                </a:effectLst>
              </a:rPr>
              <a:t>scanner</a:t>
            </a:r>
            <a:r>
              <a:rPr kumimoji="0" lang="en-CA" sz="2400" b="1" i="0" u="none" strike="noStrike" kern="1200" cap="none" spc="0" normalizeH="0" baseline="0" noProof="0" dirty="0" smtClean="0">
                <a:ln w="12700">
                  <a:solidFill>
                    <a:schemeClr val="accent1">
                      <a:shade val="2500"/>
                      <a:alpha val="6500"/>
                    </a:schemeClr>
                  </a:solidFill>
                  <a:prstDash val="solid"/>
                </a:ln>
                <a:solidFill>
                  <a:schemeClr val="accent1">
                    <a:tint val="3000"/>
                    <a:alpha val="95000"/>
                  </a:schemeClr>
                </a:solidFill>
                <a:effectLst>
                  <a:innerShdw blurRad="50800" dist="50800" dir="13500000">
                    <a:srgbClr val="000000">
                      <a:alpha val="45000"/>
                    </a:srgbClr>
                  </a:innerShdw>
                </a:effectLst>
                <a:uLnTx/>
                <a:uFillTx/>
                <a:latin typeface="+mn-lt"/>
                <a:ea typeface="+mn-ea"/>
                <a:cs typeface="+mn-cs"/>
              </a:rPr>
              <a:t> rules into copy.</a:t>
            </a:r>
          </a:p>
          <a:p>
            <a:pPr marL="722376" marR="0" lvl="1" indent="-274320" algn="l" defTabSz="914400" rtl="0" eaLnBrk="1" fontAlgn="auto" latinLnBrk="0" hangingPunct="1">
              <a:lnSpc>
                <a:spcPct val="100000"/>
              </a:lnSpc>
              <a:spcBef>
                <a:spcPct val="20000"/>
              </a:spcBef>
              <a:spcAft>
                <a:spcPts val="0"/>
              </a:spcAft>
              <a:buClr>
                <a:schemeClr val="accent1"/>
              </a:buClr>
              <a:buSzPct val="90000"/>
              <a:buFont typeface="Wingdings 2"/>
              <a:buChar char=""/>
              <a:tabLst/>
              <a:defRPr/>
            </a:pPr>
            <a:r>
              <a:rPr kumimoji="0" lang="en-CA" sz="2400" b="1" i="0" u="none" strike="noStrike" kern="1200" cap="none" spc="0" normalizeH="0" baseline="0" noProof="0" dirty="0" smtClean="0">
                <a:ln w="12700">
                  <a:solidFill>
                    <a:schemeClr val="accent1">
                      <a:shade val="2500"/>
                      <a:alpha val="6500"/>
                    </a:schemeClr>
                  </a:solidFill>
                  <a:prstDash val="solid"/>
                </a:ln>
                <a:solidFill>
                  <a:schemeClr val="accent1">
                    <a:tint val="3000"/>
                    <a:alpha val="95000"/>
                  </a:schemeClr>
                </a:solidFill>
                <a:effectLst>
                  <a:innerShdw blurRad="50800" dist="50800" dir="13500000">
                    <a:srgbClr val="000000">
                      <a:alpha val="45000"/>
                    </a:srgbClr>
                  </a:innerShdw>
                </a:effectLst>
                <a:uLnTx/>
                <a:uFillTx/>
                <a:latin typeface="+mn-lt"/>
                <a:ea typeface="+mn-ea"/>
                <a:cs typeface="+mn-cs"/>
              </a:rPr>
              <a:t>Order of rules matters! </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CA" sz="2400" b="1" i="0" u="none" strike="noStrike" kern="1200" cap="none" spc="0" normalizeH="0" baseline="0" noProof="0" dirty="0" smtClean="0">
                <a:ln w="12700">
                  <a:solidFill>
                    <a:schemeClr val="accent1">
                      <a:shade val="2500"/>
                      <a:alpha val="6500"/>
                    </a:schemeClr>
                  </a:solidFill>
                  <a:prstDash val="solid"/>
                </a:ln>
                <a:solidFill>
                  <a:schemeClr val="accent1">
                    <a:tint val="3000"/>
                    <a:alpha val="95000"/>
                  </a:schemeClr>
                </a:solidFill>
                <a:effectLst>
                  <a:innerShdw blurRad="50800" dist="50800" dir="13500000">
                    <a:srgbClr val="000000">
                      <a:alpha val="45000"/>
                    </a:srgbClr>
                  </a:innerShdw>
                </a:effectLst>
                <a:uLnTx/>
                <a:uFillTx/>
                <a:latin typeface="+mn-lt"/>
                <a:ea typeface="+mn-ea"/>
                <a:cs typeface="+mn-cs"/>
              </a:rPr>
              <a:t>Introduce new states and action logic for converting between states.</a:t>
            </a:r>
          </a:p>
          <a:p>
            <a:pPr marL="420624" marR="0" lvl="0" indent="-384048" algn="l" defTabSz="914400" rtl="0" eaLnBrk="1" fontAlgn="auto" latinLnBrk="0" hangingPunct="1">
              <a:lnSpc>
                <a:spcPct val="100000"/>
              </a:lnSpc>
              <a:spcBef>
                <a:spcPct val="20000"/>
              </a:spcBef>
              <a:spcAft>
                <a:spcPts val="0"/>
              </a:spcAft>
              <a:buClr>
                <a:schemeClr val="accent1"/>
              </a:buClr>
              <a:buSzPct val="80000"/>
              <a:tabLst/>
              <a:defRPr/>
            </a:pPr>
            <a:endParaRPr kumimoji="0" lang="en-CA" sz="3000" b="1" i="0" u="none" strike="noStrike" kern="1200" cap="none" spc="0" normalizeH="0" baseline="0" noProof="0" dirty="0">
              <a:ln w="12700">
                <a:solidFill>
                  <a:schemeClr val="accent1">
                    <a:shade val="2500"/>
                    <a:alpha val="6500"/>
                  </a:schemeClr>
                </a:solidFill>
                <a:prstDash val="solid"/>
              </a:ln>
              <a:solidFill>
                <a:schemeClr val="accent1">
                  <a:tint val="3000"/>
                  <a:alpha val="95000"/>
                </a:schemeClr>
              </a:solidFill>
              <a:effectLst>
                <a:innerShdw blurRad="50800" dist="50800" dir="13500000">
                  <a:srgbClr val="000000">
                    <a:alpha val="45000"/>
                  </a:srgbClr>
                </a:innerShdw>
              </a:effectLst>
              <a:uLnTx/>
              <a:uFillTx/>
              <a:latin typeface="+mn-lt"/>
              <a:ea typeface="+mn-ea"/>
              <a:cs typeface="+mn-cs"/>
            </a:endParaRPr>
          </a:p>
        </p:txBody>
      </p:sp>
    </p:spTree>
  </p:cSld>
  <p:clrMapOvr>
    <a:masterClrMapping/>
  </p:clrMapOvr>
  <p:transition advTm="12859">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99592" y="1196752"/>
            <a:ext cx="7632848" cy="263691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Number Placeholder 1"/>
          <p:cNvSpPr>
            <a:spLocks noGrp="1"/>
          </p:cNvSpPr>
          <p:nvPr>
            <p:ph type="sldNum" sz="quarter" idx="12"/>
          </p:nvPr>
        </p:nvSpPr>
        <p:spPr/>
        <p:txBody>
          <a:bodyPr/>
          <a:lstStyle/>
          <a:p>
            <a:fld id="{E1ACA1A9-5D0D-4912-8B92-F352DF36540E}" type="slidenum">
              <a:rPr lang="en-CA" smtClean="0"/>
              <a:pPr/>
              <a:t>13</a:t>
            </a:fld>
            <a:endParaRPr lang="en-CA" dirty="0"/>
          </a:p>
        </p:txBody>
      </p:sp>
      <p:pic>
        <p:nvPicPr>
          <p:cNvPr id="3" name="Picture 2" descr="comparison-jflex-diagram.png"/>
          <p:cNvPicPr>
            <a:picLocks noChangeAspect="1"/>
          </p:cNvPicPr>
          <p:nvPr/>
        </p:nvPicPr>
        <p:blipFill>
          <a:blip r:embed="rId2" cstate="print"/>
          <a:stretch>
            <a:fillRect/>
          </a:stretch>
        </p:blipFill>
        <p:spPr>
          <a:xfrm>
            <a:off x="1619672" y="1556792"/>
            <a:ext cx="6369794" cy="1682357"/>
          </a:xfrm>
          <a:prstGeom prst="rect">
            <a:avLst/>
          </a:prstGeom>
        </p:spPr>
      </p:pic>
      <p:sp>
        <p:nvSpPr>
          <p:cNvPr id="5" name="Rectangle 4"/>
          <p:cNvSpPr/>
          <p:nvPr/>
        </p:nvSpPr>
        <p:spPr>
          <a:xfrm>
            <a:off x="323528" y="188640"/>
            <a:ext cx="8568952" cy="584775"/>
          </a:xfrm>
          <a:prstGeom prst="rect">
            <a:avLst/>
          </a:prstGeom>
        </p:spPr>
        <p:txBody>
          <a:bodyPr wrap="square">
            <a:spAutoFit/>
          </a:bodyPr>
          <a:lstStyle/>
          <a:p>
            <a:pPr lvl="0" algn="ctr">
              <a:spcBef>
                <a:spcPct val="0"/>
              </a:spcBef>
              <a:defRPr/>
            </a:pPr>
            <a:r>
              <a:rPr lang="en-US" sz="3200" b="1" dirty="0" err="1" smtClean="0">
                <a:ln w="12700">
                  <a:solidFill>
                    <a:schemeClr val="accent1">
                      <a:shade val="2500"/>
                      <a:alpha val="6500"/>
                    </a:schemeClr>
                  </a:solidFill>
                  <a:prstDash val="solid"/>
                </a:ln>
                <a:solidFill>
                  <a:srgbClr val="00FF00"/>
                </a:solidFill>
                <a:effectLst>
                  <a:innerShdw blurRad="50800" dist="50800" dir="13500000">
                    <a:srgbClr val="000000">
                      <a:alpha val="45000"/>
                    </a:srgbClr>
                  </a:innerShdw>
                </a:effectLst>
                <a:latin typeface="Courier" pitchFamily="49" charset="0"/>
                <a:ea typeface="+mj-ea"/>
                <a:cs typeface="+mj-cs"/>
              </a:rPr>
              <a:t>Jflex</a:t>
            </a:r>
            <a:r>
              <a:rPr lang="en-US" sz="3200" b="1" dirty="0" smtClean="0">
                <a:ln w="12700">
                  <a:solidFill>
                    <a:schemeClr val="accent1">
                      <a:shade val="2500"/>
                      <a:alpha val="6500"/>
                    </a:schemeClr>
                  </a:solidFill>
                  <a:prstDash val="solid"/>
                </a:ln>
                <a:solidFill>
                  <a:srgbClr val="00FF00"/>
                </a:solidFill>
                <a:effectLst>
                  <a:innerShdw blurRad="50800" dist="50800" dir="13500000">
                    <a:srgbClr val="000000">
                      <a:alpha val="45000"/>
                    </a:srgbClr>
                  </a:innerShdw>
                </a:effectLst>
                <a:latin typeface="+mj-lt"/>
                <a:ea typeface="+mj-ea"/>
                <a:cs typeface="+mj-cs"/>
              </a:rPr>
              <a:t> </a:t>
            </a:r>
            <a:r>
              <a:rPr lang="en-US" sz="3200" b="1" dirty="0" err="1" smtClean="0">
                <a:ln w="12700">
                  <a:solidFill>
                    <a:schemeClr val="accent1">
                      <a:shade val="2500"/>
                      <a:alpha val="6500"/>
                    </a:schemeClr>
                  </a:solidFill>
                  <a:prstDash val="solid"/>
                </a:ln>
                <a:solidFill>
                  <a:srgbClr val="00FF00"/>
                </a:solidFill>
                <a:effectLst>
                  <a:innerShdw blurRad="50800" dist="50800" dir="13500000">
                    <a:srgbClr val="000000">
                      <a:alpha val="45000"/>
                    </a:srgbClr>
                  </a:innerShdw>
                </a:effectLst>
                <a:latin typeface="+mj-lt"/>
                <a:ea typeface="+mj-ea"/>
                <a:cs typeface="+mj-cs"/>
              </a:rPr>
              <a:t>Lexing</a:t>
            </a:r>
            <a:r>
              <a:rPr lang="en-US" sz="3200" b="1" dirty="0" smtClean="0">
                <a:ln w="12700">
                  <a:solidFill>
                    <a:schemeClr val="accent1">
                      <a:shade val="2500"/>
                      <a:alpha val="6500"/>
                    </a:schemeClr>
                  </a:solidFill>
                  <a:prstDash val="solid"/>
                </a:ln>
                <a:solidFill>
                  <a:srgbClr val="00FF00"/>
                </a:solidFill>
                <a:effectLst>
                  <a:innerShdw blurRad="50800" dist="50800" dir="13500000">
                    <a:srgbClr val="000000">
                      <a:alpha val="45000"/>
                    </a:srgbClr>
                  </a:innerShdw>
                </a:effectLst>
                <a:latin typeface="+mj-lt"/>
                <a:ea typeface="+mj-ea"/>
                <a:cs typeface="+mj-cs"/>
              </a:rPr>
              <a:t> Structure</a:t>
            </a:r>
          </a:p>
        </p:txBody>
      </p:sp>
      <p:sp>
        <p:nvSpPr>
          <p:cNvPr id="6" name="Content Placeholder 2"/>
          <p:cNvSpPr txBox="1">
            <a:spLocks/>
          </p:cNvSpPr>
          <p:nvPr/>
        </p:nvSpPr>
        <p:spPr>
          <a:xfrm>
            <a:off x="683568" y="4365104"/>
            <a:ext cx="8229600" cy="1800200"/>
          </a:xfrm>
          <a:prstGeom prst="rect">
            <a:avLst/>
          </a:prstGeom>
        </p:spPr>
        <p:txBody>
          <a:bodyPr/>
          <a:lstStyle/>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lang="en-CA" sz="3000" b="1" dirty="0" err="1" smtClean="0">
                <a:ln w="12700">
                  <a:solidFill>
                    <a:schemeClr val="accent1">
                      <a:shade val="2500"/>
                      <a:alpha val="6500"/>
                    </a:schemeClr>
                  </a:solidFill>
                  <a:prstDash val="solid"/>
                </a:ln>
                <a:solidFill>
                  <a:schemeClr val="accent1">
                    <a:tint val="3000"/>
                    <a:alpha val="95000"/>
                  </a:schemeClr>
                </a:solidFill>
                <a:effectLst>
                  <a:innerShdw blurRad="50800" dist="50800" dir="13500000">
                    <a:srgbClr val="000000">
                      <a:alpha val="45000"/>
                    </a:srgbClr>
                  </a:innerShdw>
                </a:effectLst>
              </a:rPr>
              <a:t>Lexing</a:t>
            </a:r>
            <a:r>
              <a:rPr lang="en-CA" sz="3000" b="1" dirty="0" smtClean="0">
                <a:ln w="12700">
                  <a:solidFill>
                    <a:schemeClr val="accent1">
                      <a:shade val="2500"/>
                      <a:alpha val="6500"/>
                    </a:schemeClr>
                  </a:solidFill>
                  <a:prstDash val="solid"/>
                </a:ln>
                <a:solidFill>
                  <a:schemeClr val="accent1">
                    <a:tint val="3000"/>
                    <a:alpha val="95000"/>
                  </a:schemeClr>
                </a:solidFill>
                <a:effectLst>
                  <a:innerShdw blurRad="50800" dist="50800" dir="13500000">
                    <a:srgbClr val="000000">
                      <a:alpha val="45000"/>
                    </a:srgbClr>
                  </a:innerShdw>
                </a:effectLst>
              </a:rPr>
              <a:t> rules associated with a state.</a:t>
            </a:r>
            <a:endParaRPr kumimoji="0" lang="en-CA" sz="3000" b="1" i="0" u="none" strike="noStrike" kern="1200" cap="none" spc="0" normalizeH="0" baseline="0" noProof="0" dirty="0" smtClean="0">
              <a:ln w="12700">
                <a:solidFill>
                  <a:schemeClr val="accent1">
                    <a:shade val="2500"/>
                    <a:alpha val="6500"/>
                  </a:schemeClr>
                </a:solidFill>
                <a:prstDash val="solid"/>
              </a:ln>
              <a:solidFill>
                <a:schemeClr val="accent1">
                  <a:tint val="3000"/>
                  <a:alpha val="95000"/>
                </a:schemeClr>
              </a:solidFill>
              <a:effectLst>
                <a:innerShdw blurRad="50800" dist="50800" dir="13500000">
                  <a:srgbClr val="000000">
                    <a:alpha val="45000"/>
                  </a:srgbClr>
                </a:innerShdw>
              </a:effectLst>
              <a:uLnTx/>
              <a:uFillTx/>
              <a:latin typeface="+mn-lt"/>
              <a:ea typeface="+mn-ea"/>
              <a:cs typeface="+mn-cs"/>
            </a:endParaRP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lang="en-CA" sz="3000" b="1" dirty="0" smtClean="0">
                <a:ln w="12700">
                  <a:solidFill>
                    <a:schemeClr val="accent1">
                      <a:shade val="2500"/>
                      <a:alpha val="6500"/>
                    </a:schemeClr>
                  </a:solidFill>
                  <a:prstDash val="solid"/>
                </a:ln>
                <a:solidFill>
                  <a:schemeClr val="accent1">
                    <a:tint val="3000"/>
                    <a:alpha val="95000"/>
                  </a:schemeClr>
                </a:solidFill>
                <a:effectLst>
                  <a:innerShdw blurRad="50800" dist="50800" dir="13500000">
                    <a:srgbClr val="000000">
                      <a:alpha val="45000"/>
                    </a:srgbClr>
                  </a:innerShdw>
                </a:effectLst>
              </a:rPr>
              <a:t>Changing states associated with action code.</a:t>
            </a:r>
            <a:endParaRPr kumimoji="0" lang="en-CA" sz="2600" b="1" i="0" u="none" strike="noStrike" kern="1200" cap="none" spc="0" normalizeH="0" baseline="0" noProof="0" dirty="0" smtClean="0">
              <a:ln w="12700">
                <a:solidFill>
                  <a:schemeClr val="accent1">
                    <a:shade val="2500"/>
                    <a:alpha val="6500"/>
                  </a:schemeClr>
                </a:solidFill>
                <a:prstDash val="solid"/>
              </a:ln>
              <a:solidFill>
                <a:schemeClr val="accent1">
                  <a:tint val="3000"/>
                  <a:alpha val="95000"/>
                </a:schemeClr>
              </a:solidFill>
              <a:effectLst>
                <a:innerShdw blurRad="50800" dist="50800" dir="13500000">
                  <a:srgbClr val="000000">
                    <a:alpha val="45000"/>
                  </a:srgbClr>
                </a:innerShdw>
              </a:effectLst>
              <a:uLnTx/>
              <a:uFillTx/>
              <a:latin typeface="+mn-lt"/>
              <a:ea typeface="+mn-ea"/>
              <a:cs typeface="+mn-cs"/>
            </a:endParaRPr>
          </a:p>
          <a:p>
            <a:pPr marL="420624" marR="0" lvl="0" indent="-384048" algn="l" defTabSz="914400" rtl="0" eaLnBrk="1" fontAlgn="auto" latinLnBrk="0" hangingPunct="1">
              <a:lnSpc>
                <a:spcPct val="100000"/>
              </a:lnSpc>
              <a:spcBef>
                <a:spcPct val="20000"/>
              </a:spcBef>
              <a:spcAft>
                <a:spcPts val="0"/>
              </a:spcAft>
              <a:buClr>
                <a:schemeClr val="accent1"/>
              </a:buClr>
              <a:buSzPct val="80000"/>
              <a:tabLst/>
              <a:defRPr/>
            </a:pPr>
            <a:endParaRPr kumimoji="0" lang="en-CA" sz="3000" b="1" i="0" u="none" strike="noStrike" kern="1200" cap="none" spc="0" normalizeH="0" baseline="0" noProof="0" dirty="0" smtClean="0">
              <a:ln w="12700">
                <a:solidFill>
                  <a:schemeClr val="accent1">
                    <a:shade val="2500"/>
                    <a:alpha val="6500"/>
                  </a:schemeClr>
                </a:solidFill>
                <a:prstDash val="solid"/>
              </a:ln>
              <a:solidFill>
                <a:schemeClr val="accent1">
                  <a:tint val="3000"/>
                  <a:alpha val="95000"/>
                </a:schemeClr>
              </a:solidFill>
              <a:effectLst>
                <a:innerShdw blurRad="50800" dist="50800" dir="13500000">
                  <a:srgbClr val="000000">
                    <a:alpha val="45000"/>
                  </a:srgbClr>
                </a:innerShdw>
              </a:effectLst>
              <a:uLnTx/>
              <a:uFillTx/>
              <a:latin typeface="+mn-lt"/>
              <a:ea typeface="+mn-ea"/>
              <a:cs typeface="+mn-cs"/>
            </a:endParaRP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n-CA" sz="3000" b="1" i="0" u="none" strike="noStrike" kern="1200" cap="none" spc="0" normalizeH="0" baseline="0" noProof="0" dirty="0">
              <a:ln w="12700">
                <a:solidFill>
                  <a:schemeClr val="accent1">
                    <a:shade val="2500"/>
                    <a:alpha val="6500"/>
                  </a:schemeClr>
                </a:solidFill>
                <a:prstDash val="solid"/>
              </a:ln>
              <a:solidFill>
                <a:schemeClr val="accent1">
                  <a:tint val="3000"/>
                  <a:alpha val="95000"/>
                </a:schemeClr>
              </a:solidFill>
              <a:effectLst>
                <a:innerShdw blurRad="50800" dist="50800" dir="13500000">
                  <a:srgbClr val="000000">
                    <a:alpha val="45000"/>
                  </a:srgbClr>
                </a:innerShdw>
              </a:effectLst>
              <a:uLnTx/>
              <a:uFillTx/>
              <a:latin typeface="+mn-lt"/>
              <a:ea typeface="+mn-ea"/>
              <a:cs typeface="+mn-cs"/>
            </a:endParaRPr>
          </a:p>
        </p:txBody>
      </p:sp>
      <p:sp>
        <p:nvSpPr>
          <p:cNvPr id="7" name="Left Arrow 6"/>
          <p:cNvSpPr/>
          <p:nvPr/>
        </p:nvSpPr>
        <p:spPr>
          <a:xfrm rot="1428599">
            <a:off x="5897918" y="2681064"/>
            <a:ext cx="1008112" cy="360040"/>
          </a:xfrm>
          <a:prstGeom prst="lef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Cloud 7"/>
          <p:cNvSpPr/>
          <p:nvPr/>
        </p:nvSpPr>
        <p:spPr>
          <a:xfrm>
            <a:off x="5796136" y="2852936"/>
            <a:ext cx="3024336" cy="1440160"/>
          </a:xfrm>
          <a:prstGeom prst="cloud">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chemeClr val="bg1"/>
                </a:solidFill>
              </a:rPr>
              <a:t>Specification</a:t>
            </a:r>
            <a:r>
              <a:rPr lang="en-CA" dirty="0" smtClean="0"/>
              <a:t> </a:t>
            </a:r>
            <a:r>
              <a:rPr lang="en-CA" sz="2400" dirty="0" smtClean="0">
                <a:solidFill>
                  <a:schemeClr val="bg1"/>
                </a:solidFill>
              </a:rPr>
              <a:t>in one file.</a:t>
            </a:r>
            <a:endParaRPr lang="en-CA"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99592" y="908720"/>
            <a:ext cx="7632848" cy="345638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descr="comparison-metalexer-diagram.png"/>
          <p:cNvPicPr>
            <a:picLocks noChangeAspect="1"/>
          </p:cNvPicPr>
          <p:nvPr/>
        </p:nvPicPr>
        <p:blipFill>
          <a:blip r:embed="rId2" cstate="print"/>
          <a:stretch>
            <a:fillRect/>
          </a:stretch>
        </p:blipFill>
        <p:spPr>
          <a:xfrm>
            <a:off x="1403648" y="1052736"/>
            <a:ext cx="6906198" cy="3120894"/>
          </a:xfrm>
          <a:prstGeom prst="rect">
            <a:avLst/>
          </a:prstGeom>
        </p:spPr>
      </p:pic>
      <p:sp>
        <p:nvSpPr>
          <p:cNvPr id="9" name="Left Arrow 8"/>
          <p:cNvSpPr/>
          <p:nvPr/>
        </p:nvSpPr>
        <p:spPr>
          <a:xfrm rot="19676786">
            <a:off x="5537878" y="1096889"/>
            <a:ext cx="1008112" cy="360040"/>
          </a:xfrm>
          <a:prstGeom prst="lef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Number Placeholder 1"/>
          <p:cNvSpPr>
            <a:spLocks noGrp="1"/>
          </p:cNvSpPr>
          <p:nvPr>
            <p:ph type="sldNum" sz="quarter" idx="12"/>
          </p:nvPr>
        </p:nvSpPr>
        <p:spPr/>
        <p:txBody>
          <a:bodyPr/>
          <a:lstStyle/>
          <a:p>
            <a:fld id="{E1ACA1A9-5D0D-4912-8B92-F352DF36540E}" type="slidenum">
              <a:rPr lang="en-CA" smtClean="0"/>
              <a:pPr/>
              <a:t>14</a:t>
            </a:fld>
            <a:endParaRPr lang="en-CA" dirty="0"/>
          </a:p>
        </p:txBody>
      </p:sp>
      <p:sp>
        <p:nvSpPr>
          <p:cNvPr id="5" name="Rectangle 4"/>
          <p:cNvSpPr/>
          <p:nvPr/>
        </p:nvSpPr>
        <p:spPr>
          <a:xfrm>
            <a:off x="323528" y="188640"/>
            <a:ext cx="4392488" cy="584775"/>
          </a:xfrm>
          <a:prstGeom prst="rect">
            <a:avLst/>
          </a:prstGeom>
        </p:spPr>
        <p:txBody>
          <a:bodyPr wrap="square">
            <a:spAutoFit/>
          </a:bodyPr>
          <a:lstStyle/>
          <a:p>
            <a:pPr lvl="0" algn="ctr">
              <a:spcBef>
                <a:spcPct val="0"/>
              </a:spcBef>
              <a:defRPr/>
            </a:pPr>
            <a:r>
              <a:rPr lang="en-US" sz="3200" b="1" dirty="0" err="1" smtClean="0">
                <a:ln w="12700">
                  <a:solidFill>
                    <a:schemeClr val="accent1">
                      <a:shade val="2500"/>
                      <a:alpha val="6500"/>
                    </a:schemeClr>
                  </a:solidFill>
                  <a:prstDash val="solid"/>
                </a:ln>
                <a:solidFill>
                  <a:srgbClr val="00FF00"/>
                </a:solidFill>
                <a:effectLst>
                  <a:innerShdw blurRad="50800" dist="50800" dir="13500000">
                    <a:srgbClr val="000000">
                      <a:alpha val="45000"/>
                    </a:srgbClr>
                  </a:innerShdw>
                </a:effectLst>
                <a:latin typeface="+mj-lt"/>
                <a:ea typeface="+mj-ea"/>
                <a:cs typeface="+mj-cs"/>
              </a:rPr>
              <a:t>MetaLexer</a:t>
            </a:r>
            <a:r>
              <a:rPr lang="en-US" sz="3200" b="1" dirty="0" smtClean="0">
                <a:ln w="12700">
                  <a:solidFill>
                    <a:schemeClr val="accent1">
                      <a:shade val="2500"/>
                      <a:alpha val="6500"/>
                    </a:schemeClr>
                  </a:solidFill>
                  <a:prstDash val="solid"/>
                </a:ln>
                <a:solidFill>
                  <a:srgbClr val="00FF00"/>
                </a:solidFill>
                <a:effectLst>
                  <a:innerShdw blurRad="50800" dist="50800" dir="13500000">
                    <a:srgbClr val="000000">
                      <a:alpha val="45000"/>
                    </a:srgbClr>
                  </a:innerShdw>
                </a:effectLst>
                <a:latin typeface="+mj-lt"/>
                <a:ea typeface="+mj-ea"/>
                <a:cs typeface="+mj-cs"/>
              </a:rPr>
              <a:t> Structure</a:t>
            </a:r>
          </a:p>
        </p:txBody>
      </p:sp>
      <p:sp>
        <p:nvSpPr>
          <p:cNvPr id="6" name="Content Placeholder 2"/>
          <p:cNvSpPr txBox="1">
            <a:spLocks/>
          </p:cNvSpPr>
          <p:nvPr/>
        </p:nvSpPr>
        <p:spPr>
          <a:xfrm>
            <a:off x="467544" y="4581128"/>
            <a:ext cx="8517632" cy="1800200"/>
          </a:xfrm>
          <a:prstGeom prst="rect">
            <a:avLst/>
          </a:prstGeom>
        </p:spPr>
        <p:txBody>
          <a:bodyPr/>
          <a:lstStyle/>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lang="en-CA" sz="3000" b="1" dirty="0" smtClean="0">
                <a:ln w="12700">
                  <a:solidFill>
                    <a:schemeClr val="accent1">
                      <a:shade val="2500"/>
                      <a:alpha val="6500"/>
                    </a:schemeClr>
                  </a:solidFill>
                  <a:prstDash val="solid"/>
                </a:ln>
                <a:solidFill>
                  <a:schemeClr val="accent1">
                    <a:tint val="3000"/>
                    <a:alpha val="95000"/>
                  </a:schemeClr>
                </a:solidFill>
                <a:effectLst>
                  <a:innerShdw blurRad="50800" dist="50800" dir="13500000">
                    <a:srgbClr val="000000">
                      <a:alpha val="45000"/>
                    </a:srgbClr>
                  </a:innerShdw>
                </a:effectLst>
              </a:rPr>
              <a:t>Components define </a:t>
            </a:r>
            <a:r>
              <a:rPr lang="en-CA" sz="3000" b="1" dirty="0" err="1" smtClean="0">
                <a:ln w="12700">
                  <a:solidFill>
                    <a:schemeClr val="accent1">
                      <a:shade val="2500"/>
                      <a:alpha val="6500"/>
                    </a:schemeClr>
                  </a:solidFill>
                  <a:prstDash val="solid"/>
                </a:ln>
                <a:solidFill>
                  <a:schemeClr val="accent1">
                    <a:tint val="3000"/>
                    <a:alpha val="95000"/>
                  </a:schemeClr>
                </a:solidFill>
                <a:effectLst>
                  <a:innerShdw blurRad="50800" dist="50800" dir="13500000">
                    <a:srgbClr val="000000">
                      <a:alpha val="45000"/>
                    </a:srgbClr>
                  </a:innerShdw>
                </a:effectLst>
              </a:rPr>
              <a:t>lexing</a:t>
            </a:r>
            <a:r>
              <a:rPr lang="en-CA" sz="3000" b="1" dirty="0" smtClean="0">
                <a:ln w="12700">
                  <a:solidFill>
                    <a:schemeClr val="accent1">
                      <a:shade val="2500"/>
                      <a:alpha val="6500"/>
                    </a:schemeClr>
                  </a:solidFill>
                  <a:prstDash val="solid"/>
                </a:ln>
                <a:solidFill>
                  <a:schemeClr val="accent1">
                    <a:tint val="3000"/>
                    <a:alpha val="95000"/>
                  </a:schemeClr>
                </a:solidFill>
                <a:effectLst>
                  <a:innerShdw blurRad="50800" dist="50800" dir="13500000">
                    <a:srgbClr val="000000">
                      <a:alpha val="45000"/>
                    </a:srgbClr>
                  </a:innerShdw>
                </a:effectLst>
              </a:rPr>
              <a:t> rules associated with a state and produce meta-tokens.</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lang="en-CA" sz="3000" b="1" dirty="0" smtClean="0">
                <a:ln w="12700">
                  <a:solidFill>
                    <a:schemeClr val="accent1">
                      <a:shade val="2500"/>
                      <a:alpha val="6500"/>
                    </a:schemeClr>
                  </a:solidFill>
                  <a:prstDash val="solid"/>
                </a:ln>
                <a:solidFill>
                  <a:schemeClr val="accent1">
                    <a:tint val="3000"/>
                    <a:alpha val="95000"/>
                  </a:schemeClr>
                </a:solidFill>
                <a:effectLst>
                  <a:innerShdw blurRad="50800" dist="50800" dir="13500000">
                    <a:srgbClr val="000000">
                      <a:alpha val="45000"/>
                    </a:srgbClr>
                  </a:innerShdw>
                </a:effectLst>
              </a:rPr>
              <a:t>Layout defines transitions between components,  state changes by meta-</a:t>
            </a:r>
            <a:r>
              <a:rPr lang="en-CA" sz="3000" b="1" dirty="0" err="1" smtClean="0">
                <a:ln w="12700">
                  <a:solidFill>
                    <a:schemeClr val="accent1">
                      <a:shade val="2500"/>
                      <a:alpha val="6500"/>
                    </a:schemeClr>
                  </a:solidFill>
                  <a:prstDash val="solid"/>
                </a:ln>
                <a:solidFill>
                  <a:schemeClr val="accent1">
                    <a:tint val="3000"/>
                    <a:alpha val="95000"/>
                  </a:schemeClr>
                </a:solidFill>
                <a:effectLst>
                  <a:innerShdw blurRad="50800" dist="50800" dir="13500000">
                    <a:srgbClr val="000000">
                      <a:alpha val="45000"/>
                    </a:srgbClr>
                  </a:innerShdw>
                </a:effectLst>
              </a:rPr>
              <a:t>lexer</a:t>
            </a:r>
            <a:r>
              <a:rPr lang="en-CA" sz="3000" b="1" dirty="0" smtClean="0">
                <a:ln w="12700">
                  <a:solidFill>
                    <a:schemeClr val="accent1">
                      <a:shade val="2500"/>
                      <a:alpha val="6500"/>
                    </a:schemeClr>
                  </a:solidFill>
                  <a:prstDash val="solid"/>
                </a:ln>
                <a:solidFill>
                  <a:schemeClr val="accent1">
                    <a:tint val="3000"/>
                    <a:alpha val="95000"/>
                  </a:schemeClr>
                </a:solidFill>
                <a:effectLst>
                  <a:innerShdw blurRad="50800" dist="50800" dir="13500000">
                    <a:srgbClr val="000000">
                      <a:alpha val="45000"/>
                    </a:srgbClr>
                  </a:innerShdw>
                </a:effectLst>
              </a:rPr>
              <a:t>.</a:t>
            </a:r>
          </a:p>
          <a:p>
            <a:pPr marL="420624" marR="0" lvl="0" indent="-384048" algn="l" defTabSz="914400" rtl="0" eaLnBrk="1" fontAlgn="auto" latinLnBrk="0" hangingPunct="1">
              <a:lnSpc>
                <a:spcPct val="100000"/>
              </a:lnSpc>
              <a:spcBef>
                <a:spcPct val="20000"/>
              </a:spcBef>
              <a:spcAft>
                <a:spcPts val="0"/>
              </a:spcAft>
              <a:buClr>
                <a:schemeClr val="accent1"/>
              </a:buClr>
              <a:buSzPct val="80000"/>
              <a:tabLst/>
              <a:defRPr/>
            </a:pPr>
            <a:r>
              <a:rPr kumimoji="0" lang="en-CA" sz="3000" b="1" i="0" u="none" strike="noStrike" kern="1200" cap="none" spc="0" normalizeH="0" noProof="0" dirty="0" smtClean="0">
                <a:ln w="12700">
                  <a:solidFill>
                    <a:schemeClr val="accent1">
                      <a:shade val="2500"/>
                      <a:alpha val="6500"/>
                    </a:schemeClr>
                  </a:solidFill>
                  <a:prstDash val="solid"/>
                </a:ln>
                <a:solidFill>
                  <a:schemeClr val="accent1">
                    <a:tint val="3000"/>
                    <a:alpha val="95000"/>
                  </a:schemeClr>
                </a:solidFill>
                <a:effectLst>
                  <a:innerShdw blurRad="50800" dist="50800" dir="13500000">
                    <a:srgbClr val="000000">
                      <a:alpha val="45000"/>
                    </a:srgbClr>
                  </a:innerShdw>
                </a:effectLst>
                <a:uLnTx/>
                <a:uFillTx/>
                <a:latin typeface="+mn-lt"/>
                <a:ea typeface="+mn-ea"/>
                <a:cs typeface="+mn-cs"/>
              </a:rPr>
              <a:t> </a:t>
            </a:r>
          </a:p>
          <a:p>
            <a:pPr marL="420624" marR="0" lvl="0" indent="-384048" algn="l" defTabSz="914400" rtl="0" eaLnBrk="1" fontAlgn="auto" latinLnBrk="0" hangingPunct="1">
              <a:lnSpc>
                <a:spcPct val="100000"/>
              </a:lnSpc>
              <a:spcBef>
                <a:spcPct val="20000"/>
              </a:spcBef>
              <a:spcAft>
                <a:spcPts val="0"/>
              </a:spcAft>
              <a:buClr>
                <a:schemeClr val="accent1"/>
              </a:buClr>
              <a:buSzPct val="80000"/>
              <a:tabLst/>
              <a:defRPr/>
            </a:pPr>
            <a:endParaRPr kumimoji="0" lang="en-CA" sz="3000" b="1" i="0" u="none" strike="noStrike" kern="1200" cap="none" spc="0" normalizeH="0" baseline="0" noProof="0" dirty="0" smtClean="0">
              <a:ln w="12700">
                <a:solidFill>
                  <a:schemeClr val="accent1">
                    <a:shade val="2500"/>
                    <a:alpha val="6500"/>
                  </a:schemeClr>
                </a:solidFill>
                <a:prstDash val="solid"/>
              </a:ln>
              <a:solidFill>
                <a:schemeClr val="accent1">
                  <a:tint val="3000"/>
                  <a:alpha val="95000"/>
                </a:schemeClr>
              </a:solidFill>
              <a:effectLst>
                <a:innerShdw blurRad="50800" dist="50800" dir="13500000">
                  <a:srgbClr val="000000">
                    <a:alpha val="45000"/>
                  </a:srgbClr>
                </a:innerShdw>
              </a:effectLst>
              <a:uLnTx/>
              <a:uFillTx/>
              <a:latin typeface="+mn-lt"/>
              <a:ea typeface="+mn-ea"/>
              <a:cs typeface="+mn-cs"/>
            </a:endParaRP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n-CA" sz="3000" b="1" i="0" u="none" strike="noStrike" kern="1200" cap="none" spc="0" normalizeH="0" baseline="0" noProof="0" dirty="0">
              <a:ln w="12700">
                <a:solidFill>
                  <a:schemeClr val="accent1">
                    <a:shade val="2500"/>
                    <a:alpha val="6500"/>
                  </a:schemeClr>
                </a:solidFill>
                <a:prstDash val="solid"/>
              </a:ln>
              <a:solidFill>
                <a:schemeClr val="accent1">
                  <a:tint val="3000"/>
                  <a:alpha val="95000"/>
                </a:schemeClr>
              </a:solidFill>
              <a:effectLst>
                <a:innerShdw blurRad="50800" dist="50800" dir="13500000">
                  <a:srgbClr val="000000">
                    <a:alpha val="45000"/>
                  </a:srgbClr>
                </a:innerShdw>
              </a:effectLst>
              <a:uLnTx/>
              <a:uFillTx/>
              <a:latin typeface="+mn-lt"/>
              <a:ea typeface="+mn-ea"/>
              <a:cs typeface="+mn-cs"/>
            </a:endParaRPr>
          </a:p>
        </p:txBody>
      </p:sp>
      <p:sp>
        <p:nvSpPr>
          <p:cNvPr id="8" name="Cloud 7"/>
          <p:cNvSpPr/>
          <p:nvPr/>
        </p:nvSpPr>
        <p:spPr>
          <a:xfrm>
            <a:off x="5724128" y="0"/>
            <a:ext cx="3240360" cy="1628800"/>
          </a:xfrm>
          <a:prstGeom prst="cloud">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chemeClr val="bg1"/>
                </a:solidFill>
              </a:rPr>
              <a:t> Each component specified in  its own file.</a:t>
            </a:r>
            <a:endParaRPr lang="en-CA" sz="2400" dirty="0">
              <a:solidFill>
                <a:schemeClr val="bg1"/>
              </a:solidFill>
            </a:endParaRPr>
          </a:p>
        </p:txBody>
      </p:sp>
      <p:sp>
        <p:nvSpPr>
          <p:cNvPr id="11" name="Left Arrow 10"/>
          <p:cNvSpPr/>
          <p:nvPr/>
        </p:nvSpPr>
        <p:spPr>
          <a:xfrm rot="10800000">
            <a:off x="3131840" y="3573016"/>
            <a:ext cx="1008112" cy="360040"/>
          </a:xfrm>
          <a:prstGeom prst="lef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Cloud 9"/>
          <p:cNvSpPr/>
          <p:nvPr/>
        </p:nvSpPr>
        <p:spPr>
          <a:xfrm>
            <a:off x="179512" y="2924944"/>
            <a:ext cx="3240360" cy="1628800"/>
          </a:xfrm>
          <a:prstGeom prst="cloud">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chemeClr val="bg1"/>
                </a:solidFill>
              </a:rPr>
              <a:t> Layout specified in its own file. </a:t>
            </a:r>
            <a:endParaRPr lang="en-CA"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1"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11560" y="1700808"/>
            <a:ext cx="8280920" cy="417646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normAutofit fontScale="90000"/>
          </a:bodyPr>
          <a:lstStyle/>
          <a:p>
            <a:r>
              <a:rPr lang="en-CA" dirty="0" smtClean="0"/>
              <a:t>Structure of a </a:t>
            </a:r>
            <a:r>
              <a:rPr lang="en-CA" dirty="0" err="1" smtClean="0"/>
              <a:t>MetaLexer</a:t>
            </a:r>
            <a:r>
              <a:rPr lang="en-CA" dirty="0" smtClean="0"/>
              <a:t> Specification for </a:t>
            </a:r>
            <a:r>
              <a:rPr lang="en-CA" dirty="0" err="1" smtClean="0"/>
              <a:t>Matlab</a:t>
            </a:r>
            <a:endParaRPr lang="en-CA" dirty="0"/>
          </a:p>
        </p:txBody>
      </p:sp>
      <p:sp>
        <p:nvSpPr>
          <p:cNvPr id="3" name="Slide Number Placeholder 2"/>
          <p:cNvSpPr>
            <a:spLocks noGrp="1"/>
          </p:cNvSpPr>
          <p:nvPr>
            <p:ph type="sldNum" sz="quarter" idx="12"/>
          </p:nvPr>
        </p:nvSpPr>
        <p:spPr/>
        <p:txBody>
          <a:bodyPr/>
          <a:lstStyle/>
          <a:p>
            <a:fld id="{E1ACA1A9-5D0D-4912-8B92-F352DF36540E}" type="slidenum">
              <a:rPr lang="en-CA" smtClean="0"/>
              <a:pPr/>
              <a:t>15</a:t>
            </a:fld>
            <a:endParaRPr lang="en-CA" dirty="0"/>
          </a:p>
        </p:txBody>
      </p:sp>
      <p:pic>
        <p:nvPicPr>
          <p:cNvPr id="5" name="Picture 4" descr="comp-layout-example.png"/>
          <p:cNvPicPr>
            <a:picLocks noChangeAspect="1"/>
          </p:cNvPicPr>
          <p:nvPr/>
        </p:nvPicPr>
        <p:blipFill>
          <a:blip r:embed="rId2" cstate="print"/>
          <a:stretch>
            <a:fillRect/>
          </a:stretch>
        </p:blipFill>
        <p:spPr>
          <a:xfrm>
            <a:off x="971600" y="1988840"/>
            <a:ext cx="7524328" cy="350838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39552" y="1700808"/>
            <a:ext cx="8280920" cy="417646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normAutofit fontScale="90000"/>
          </a:bodyPr>
          <a:lstStyle/>
          <a:p>
            <a:r>
              <a:rPr lang="en-CA" dirty="0" smtClean="0"/>
              <a:t>Extending a </a:t>
            </a:r>
            <a:r>
              <a:rPr lang="en-CA" dirty="0" err="1" smtClean="0"/>
              <a:t>MetaLexer</a:t>
            </a:r>
            <a:r>
              <a:rPr lang="en-CA" dirty="0" smtClean="0"/>
              <a:t> Specification for </a:t>
            </a:r>
            <a:r>
              <a:rPr lang="en-CA" dirty="0" err="1" smtClean="0"/>
              <a:t>Matlab</a:t>
            </a:r>
            <a:endParaRPr lang="en-CA" dirty="0"/>
          </a:p>
        </p:txBody>
      </p:sp>
      <p:sp>
        <p:nvSpPr>
          <p:cNvPr id="3" name="Slide Number Placeholder 2"/>
          <p:cNvSpPr>
            <a:spLocks noGrp="1"/>
          </p:cNvSpPr>
          <p:nvPr>
            <p:ph type="sldNum" sz="quarter" idx="12"/>
          </p:nvPr>
        </p:nvSpPr>
        <p:spPr/>
        <p:txBody>
          <a:bodyPr/>
          <a:lstStyle/>
          <a:p>
            <a:fld id="{E1ACA1A9-5D0D-4912-8B92-F352DF36540E}" type="slidenum">
              <a:rPr lang="en-CA" smtClean="0"/>
              <a:pPr/>
              <a:t>16</a:t>
            </a:fld>
            <a:endParaRPr lang="en-CA" dirty="0"/>
          </a:p>
        </p:txBody>
      </p:sp>
      <p:pic>
        <p:nvPicPr>
          <p:cNvPr id="7" name="Picture 6" descr="extensibility-example.png"/>
          <p:cNvPicPr>
            <a:picLocks noChangeAspect="1"/>
          </p:cNvPicPr>
          <p:nvPr/>
        </p:nvPicPr>
        <p:blipFill>
          <a:blip r:embed="rId2" cstate="print"/>
          <a:stretch>
            <a:fillRect/>
          </a:stretch>
        </p:blipFill>
        <p:spPr>
          <a:xfrm>
            <a:off x="1259632" y="1844824"/>
            <a:ext cx="6840760" cy="388570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539552" y="1700808"/>
            <a:ext cx="8280920" cy="417646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normAutofit fontScale="90000"/>
          </a:bodyPr>
          <a:lstStyle/>
          <a:p>
            <a:r>
              <a:rPr lang="en-CA" dirty="0" smtClean="0"/>
              <a:t>Sharing component specifications with </a:t>
            </a:r>
            <a:r>
              <a:rPr lang="en-CA" dirty="0" err="1" smtClean="0"/>
              <a:t>MetaLexer</a:t>
            </a:r>
            <a:endParaRPr lang="en-CA" dirty="0"/>
          </a:p>
        </p:txBody>
      </p:sp>
      <p:sp>
        <p:nvSpPr>
          <p:cNvPr id="3" name="Slide Number Placeholder 2"/>
          <p:cNvSpPr>
            <a:spLocks noGrp="1"/>
          </p:cNvSpPr>
          <p:nvPr>
            <p:ph type="sldNum" sz="quarter" idx="12"/>
          </p:nvPr>
        </p:nvSpPr>
        <p:spPr/>
        <p:txBody>
          <a:bodyPr/>
          <a:lstStyle/>
          <a:p>
            <a:fld id="{E1ACA1A9-5D0D-4912-8B92-F352DF36540E}" type="slidenum">
              <a:rPr lang="en-CA" smtClean="0"/>
              <a:pPr/>
              <a:t>17</a:t>
            </a:fld>
            <a:endParaRPr lang="en-CA" dirty="0"/>
          </a:p>
        </p:txBody>
      </p:sp>
      <p:pic>
        <p:nvPicPr>
          <p:cNvPr id="8" name="Picture 7" descr="modularity-example.png"/>
          <p:cNvPicPr>
            <a:picLocks noChangeAspect="1"/>
          </p:cNvPicPr>
          <p:nvPr/>
        </p:nvPicPr>
        <p:blipFill>
          <a:blip r:embed="rId2" cstate="print"/>
          <a:stretch>
            <a:fillRect/>
          </a:stretch>
        </p:blipFill>
        <p:spPr>
          <a:xfrm>
            <a:off x="2483768" y="2060848"/>
            <a:ext cx="4579747" cy="350511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188640"/>
            <a:ext cx="8568952" cy="584775"/>
          </a:xfrm>
          <a:prstGeom prst="rect">
            <a:avLst/>
          </a:prstGeom>
        </p:spPr>
        <p:txBody>
          <a:bodyPr wrap="square">
            <a:spAutoFit/>
          </a:bodyPr>
          <a:lstStyle/>
          <a:p>
            <a:pPr lvl="0" algn="ctr">
              <a:spcBef>
                <a:spcPct val="0"/>
              </a:spcBef>
              <a:defRPr/>
            </a:pPr>
            <a:r>
              <a:rPr lang="en-US" sz="3200" b="1" dirty="0" smtClean="0">
                <a:ln w="12700">
                  <a:solidFill>
                    <a:schemeClr val="accent1">
                      <a:shade val="2500"/>
                      <a:alpha val="6500"/>
                    </a:schemeClr>
                  </a:solidFill>
                  <a:prstDash val="solid"/>
                </a:ln>
                <a:solidFill>
                  <a:srgbClr val="00FF00"/>
                </a:solidFill>
                <a:effectLst>
                  <a:innerShdw blurRad="50800" dist="50800" dir="13500000">
                    <a:srgbClr val="000000">
                      <a:alpha val="45000"/>
                    </a:srgbClr>
                  </a:innerShdw>
                </a:effectLst>
                <a:latin typeface="+mj-lt"/>
                <a:ea typeface="+mj-ea"/>
                <a:cs typeface="+mj-cs"/>
              </a:rPr>
              <a:t>Scanning a properties file</a:t>
            </a:r>
          </a:p>
        </p:txBody>
      </p:sp>
      <p:sp>
        <p:nvSpPr>
          <p:cNvPr id="5" name="Slide Number Placeholder 4"/>
          <p:cNvSpPr>
            <a:spLocks noGrp="1"/>
          </p:cNvSpPr>
          <p:nvPr>
            <p:ph type="sldNum" sz="quarter" idx="12"/>
          </p:nvPr>
        </p:nvSpPr>
        <p:spPr/>
        <p:txBody>
          <a:bodyPr/>
          <a:lstStyle/>
          <a:p>
            <a:fld id="{E1ACA1A9-5D0D-4912-8B92-F352DF36540E}" type="slidenum">
              <a:rPr lang="en-CA" smtClean="0"/>
              <a:pPr/>
              <a:t>18</a:t>
            </a:fld>
            <a:endParaRPr lang="en-CA" dirty="0"/>
          </a:p>
        </p:txBody>
      </p:sp>
      <p:pic>
        <p:nvPicPr>
          <p:cNvPr id="15" name="Picture 14" descr="TP_tmp.emf"/>
          <p:cNvPicPr>
            <a:picLocks noChangeAspect="1"/>
          </p:cNvPicPr>
          <p:nvPr>
            <p:custDataLst>
              <p:tags r:id="rId1"/>
            </p:custDataLst>
          </p:nvPr>
        </p:nvPicPr>
        <p:blipFill>
          <a:blip r:embed="rId4" cstate="print"/>
          <a:stretch>
            <a:fillRect/>
          </a:stretch>
        </p:blipFill>
        <p:spPr>
          <a:xfrm>
            <a:off x="3059832" y="836712"/>
            <a:ext cx="3279826" cy="1776600"/>
          </a:xfrm>
          <a:prstGeom prst="rect">
            <a:avLst/>
          </a:prstGeom>
        </p:spPr>
      </p:pic>
      <p:grpSp>
        <p:nvGrpSpPr>
          <p:cNvPr id="29" name="Group 28"/>
          <p:cNvGrpSpPr/>
          <p:nvPr/>
        </p:nvGrpSpPr>
        <p:grpSpPr>
          <a:xfrm>
            <a:off x="467544" y="2780928"/>
            <a:ext cx="8280920" cy="3672408"/>
            <a:chOff x="467544" y="2780928"/>
            <a:chExt cx="8280920" cy="3672408"/>
          </a:xfrm>
        </p:grpSpPr>
        <p:sp>
          <p:nvSpPr>
            <p:cNvPr id="16" name="Rounded Rectangle 15"/>
            <p:cNvSpPr/>
            <p:nvPr/>
          </p:nvSpPr>
          <p:spPr>
            <a:xfrm>
              <a:off x="467544" y="2780928"/>
              <a:ext cx="8280920" cy="367240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p:cNvSpPr/>
            <p:nvPr/>
          </p:nvSpPr>
          <p:spPr>
            <a:xfrm>
              <a:off x="3491880" y="2996952"/>
              <a:ext cx="2232248" cy="648072"/>
            </a:xfrm>
            <a:prstGeom prst="rect">
              <a:avLst/>
            </a:prstGeom>
            <a:solidFill>
              <a:srgbClr val="0060A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Properties</a:t>
              </a:r>
              <a:endParaRPr lang="en-CA" dirty="0"/>
            </a:p>
          </p:txBody>
        </p:sp>
        <p:sp>
          <p:nvSpPr>
            <p:cNvPr id="18" name="Rounded Rectangle 17"/>
            <p:cNvSpPr/>
            <p:nvPr/>
          </p:nvSpPr>
          <p:spPr>
            <a:xfrm>
              <a:off x="2555776" y="4149080"/>
              <a:ext cx="2016224" cy="648072"/>
            </a:xfrm>
            <a:prstGeom prst="roundRect">
              <a:avLst/>
            </a:prstGeom>
            <a:solidFill>
              <a:srgbClr val="00642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Key</a:t>
              </a:r>
              <a:endParaRPr lang="en-CA" dirty="0"/>
            </a:p>
          </p:txBody>
        </p:sp>
        <p:sp>
          <p:nvSpPr>
            <p:cNvPr id="19" name="Rounded Rectangle 18"/>
            <p:cNvSpPr/>
            <p:nvPr/>
          </p:nvSpPr>
          <p:spPr>
            <a:xfrm>
              <a:off x="5148064" y="4149080"/>
              <a:ext cx="2016224" cy="648072"/>
            </a:xfrm>
            <a:prstGeom prst="roundRect">
              <a:avLst/>
            </a:prstGeom>
            <a:solidFill>
              <a:srgbClr val="00642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Value</a:t>
              </a:r>
              <a:endParaRPr lang="en-CA" dirty="0"/>
            </a:p>
          </p:txBody>
        </p:sp>
        <p:sp>
          <p:nvSpPr>
            <p:cNvPr id="20" name="Rounded Rectangle 19"/>
            <p:cNvSpPr/>
            <p:nvPr/>
          </p:nvSpPr>
          <p:spPr>
            <a:xfrm>
              <a:off x="3851920" y="5589240"/>
              <a:ext cx="2016224" cy="648072"/>
            </a:xfrm>
            <a:prstGeom prst="roundRect">
              <a:avLst/>
            </a:prstGeom>
            <a:solidFill>
              <a:srgbClr val="00642D"/>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err="1" smtClean="0"/>
                <a:t>Util_Patterns</a:t>
              </a:r>
              <a:endParaRPr lang="en-CA" dirty="0"/>
            </a:p>
          </p:txBody>
        </p:sp>
        <p:cxnSp>
          <p:nvCxnSpPr>
            <p:cNvPr id="22" name="Straight Arrow Connector 21"/>
            <p:cNvCxnSpPr/>
            <p:nvPr/>
          </p:nvCxnSpPr>
          <p:spPr>
            <a:xfrm rot="10800000" flipV="1">
              <a:off x="3563888" y="3645024"/>
              <a:ext cx="720080" cy="432048"/>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076056" y="3645024"/>
              <a:ext cx="864096" cy="432048"/>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6" name="Isosceles Triangle 25"/>
            <p:cNvSpPr/>
            <p:nvPr/>
          </p:nvSpPr>
          <p:spPr>
            <a:xfrm>
              <a:off x="5436096" y="4797152"/>
              <a:ext cx="288032" cy="792088"/>
            </a:xfrm>
            <a:prstGeom prst="triangle">
              <a:avLst/>
            </a:prstGeom>
            <a:gradFill flip="none" rotWithShape="1">
              <a:gsLst>
                <a:gs pos="50000">
                  <a:srgbClr val="7030A0"/>
                </a:gs>
                <a:gs pos="50000">
                  <a:srgbClr val="002060">
                    <a:tint val="44500"/>
                    <a:satMod val="160000"/>
                  </a:srgbClr>
                </a:gs>
                <a:gs pos="100000">
                  <a:srgbClr val="002060">
                    <a:tint val="23500"/>
                    <a:satMod val="160000"/>
                  </a:srgbClr>
                </a:gs>
              </a:gsLst>
              <a:lin ang="5400000" scaled="1"/>
              <a:tileRect/>
            </a:gradFill>
            <a:ln>
              <a:noFill/>
            </a:ln>
            <a:scene3d>
              <a:camera prst="orthographicFront">
                <a:rot lat="0" lon="0" rev="191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Isosceles Triangle 27"/>
            <p:cNvSpPr/>
            <p:nvPr/>
          </p:nvSpPr>
          <p:spPr>
            <a:xfrm>
              <a:off x="3779912" y="4797152"/>
              <a:ext cx="288032" cy="792088"/>
            </a:xfrm>
            <a:prstGeom prst="triangle">
              <a:avLst/>
            </a:prstGeom>
            <a:gradFill flip="none" rotWithShape="1">
              <a:gsLst>
                <a:gs pos="50000">
                  <a:srgbClr val="7030A0"/>
                </a:gs>
                <a:gs pos="50000">
                  <a:srgbClr val="002060">
                    <a:tint val="44500"/>
                    <a:satMod val="160000"/>
                  </a:srgbClr>
                </a:gs>
                <a:gs pos="100000">
                  <a:srgbClr val="002060">
                    <a:tint val="23500"/>
                    <a:satMod val="160000"/>
                  </a:srgbClr>
                </a:gs>
              </a:gsLst>
              <a:lin ang="5400000" scaled="1"/>
              <a:tileRect/>
            </a:gradFill>
            <a:ln>
              <a:noFill/>
            </a:ln>
            <a:scene3d>
              <a:camera prst="orthographicFront">
                <a:rot lat="0" lon="0" rev="2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cSld>
  <p:clrMapOvr>
    <a:masterClrMapping/>
  </p:clrMapOvr>
  <p:transition advTm="12859">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188640"/>
            <a:ext cx="8568952" cy="584775"/>
          </a:xfrm>
          <a:prstGeom prst="rect">
            <a:avLst/>
          </a:prstGeom>
        </p:spPr>
        <p:txBody>
          <a:bodyPr wrap="square">
            <a:spAutoFit/>
          </a:bodyPr>
          <a:lstStyle/>
          <a:p>
            <a:pPr lvl="0" algn="ctr">
              <a:spcBef>
                <a:spcPct val="0"/>
              </a:spcBef>
              <a:defRPr/>
            </a:pPr>
            <a:r>
              <a:rPr lang="en-US" sz="3200" b="1" dirty="0" smtClean="0">
                <a:ln w="12700">
                  <a:solidFill>
                    <a:schemeClr val="accent1">
                      <a:shade val="2500"/>
                      <a:alpha val="6500"/>
                    </a:schemeClr>
                  </a:solidFill>
                  <a:prstDash val="solid"/>
                </a:ln>
                <a:solidFill>
                  <a:srgbClr val="00FF00"/>
                </a:solidFill>
                <a:effectLst>
                  <a:innerShdw blurRad="50800" dist="50800" dir="13500000">
                    <a:srgbClr val="000000">
                      <a:alpha val="45000"/>
                    </a:srgbClr>
                  </a:innerShdw>
                </a:effectLst>
                <a:latin typeface="Courier" pitchFamily="49" charset="0"/>
                <a:ea typeface="+mj-ea"/>
                <a:cs typeface="+mj-cs"/>
              </a:rPr>
              <a:t>util_properties.mlc</a:t>
            </a:r>
            <a:r>
              <a:rPr lang="en-US" sz="3200" b="1" dirty="0" smtClean="0">
                <a:ln w="12700">
                  <a:solidFill>
                    <a:schemeClr val="accent1">
                      <a:shade val="2500"/>
                      <a:alpha val="6500"/>
                    </a:schemeClr>
                  </a:solidFill>
                  <a:prstDash val="solid"/>
                </a:ln>
                <a:solidFill>
                  <a:srgbClr val="00FF00"/>
                </a:solidFill>
                <a:effectLst>
                  <a:innerShdw blurRad="50800" dist="50800" dir="13500000">
                    <a:srgbClr val="000000">
                      <a:alpha val="45000"/>
                    </a:srgbClr>
                  </a:innerShdw>
                </a:effectLst>
                <a:latin typeface="+mj-lt"/>
                <a:ea typeface="+mj-ea"/>
                <a:cs typeface="+mj-cs"/>
              </a:rPr>
              <a:t> helper component</a:t>
            </a:r>
          </a:p>
        </p:txBody>
      </p:sp>
      <p:sp>
        <p:nvSpPr>
          <p:cNvPr id="5" name="Slide Number Placeholder 4"/>
          <p:cNvSpPr>
            <a:spLocks noGrp="1"/>
          </p:cNvSpPr>
          <p:nvPr>
            <p:ph type="sldNum" sz="quarter" idx="12"/>
          </p:nvPr>
        </p:nvSpPr>
        <p:spPr/>
        <p:txBody>
          <a:bodyPr/>
          <a:lstStyle/>
          <a:p>
            <a:fld id="{E1ACA1A9-5D0D-4912-8B92-F352DF36540E}" type="slidenum">
              <a:rPr lang="en-CA" smtClean="0"/>
              <a:pPr/>
              <a:t>19</a:t>
            </a:fld>
            <a:endParaRPr lang="en-CA" dirty="0"/>
          </a:p>
        </p:txBody>
      </p:sp>
      <p:pic>
        <p:nvPicPr>
          <p:cNvPr id="14" name="Picture 13" descr="TP_tmp.emf"/>
          <p:cNvPicPr>
            <a:picLocks noChangeAspect="1"/>
          </p:cNvPicPr>
          <p:nvPr>
            <p:custDataLst>
              <p:tags r:id="rId1"/>
            </p:custDataLst>
          </p:nvPr>
        </p:nvPicPr>
        <p:blipFill>
          <a:blip r:embed="rId4" cstate="print"/>
          <a:stretch>
            <a:fillRect/>
          </a:stretch>
        </p:blipFill>
        <p:spPr bwMode="auto">
          <a:xfrm>
            <a:off x="1115616" y="1844824"/>
            <a:ext cx="7306920" cy="3024336"/>
          </a:xfrm>
          <a:prstGeom prst="rect">
            <a:avLst/>
          </a:prstGeom>
          <a:noFill/>
          <a:ln/>
          <a:effectLst/>
        </p:spPr>
      </p:pic>
    </p:spTree>
  </p:cSld>
  <p:clrMapOvr>
    <a:masterClrMapping/>
  </p:clrMapOvr>
  <p:transition advTm="12859">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268760"/>
            <a:ext cx="6286528" cy="6186309"/>
          </a:xfrm>
          <a:prstGeom prst="rect">
            <a:avLst/>
          </a:prstGeom>
        </p:spPr>
        <p:txBody>
          <a:bodyPr wrap="square">
            <a:spAutoFit/>
          </a:bodyPr>
          <a:lstStyle/>
          <a:p>
            <a:pPr lvl="0" algn="ctr">
              <a:spcBef>
                <a:spcPct val="0"/>
              </a:spcBef>
              <a:defRPr/>
            </a:pPr>
            <a:r>
              <a:rPr lang="en-US" sz="4400" b="1" dirty="0" smtClean="0">
                <a:ln w="12700">
                  <a:solidFill>
                    <a:schemeClr val="accent1">
                      <a:shade val="2500"/>
                      <a:alpha val="6500"/>
                    </a:schemeClr>
                  </a:solidFill>
                  <a:prstDash val="solid"/>
                </a:ln>
                <a:solidFill>
                  <a:srgbClr val="00FF00"/>
                </a:solidFill>
                <a:effectLst>
                  <a:innerShdw blurRad="50800" dist="50800" dir="13500000">
                    <a:srgbClr val="000000">
                      <a:alpha val="45000"/>
                    </a:srgbClr>
                  </a:innerShdw>
                </a:effectLst>
                <a:latin typeface="+mj-lt"/>
                <a:ea typeface="+mj-ea"/>
                <a:cs typeface="+mj-cs"/>
              </a:rPr>
              <a:t>Why </a:t>
            </a:r>
            <a:r>
              <a:rPr lang="en-US" sz="4400" b="1" dirty="0" err="1" smtClean="0">
                <a:ln w="12700">
                  <a:solidFill>
                    <a:schemeClr val="accent1">
                      <a:shade val="2500"/>
                      <a:alpha val="6500"/>
                    </a:schemeClr>
                  </a:solidFill>
                  <a:prstDash val="solid"/>
                </a:ln>
                <a:solidFill>
                  <a:srgbClr val="00FF00"/>
                </a:solidFill>
                <a:effectLst>
                  <a:innerShdw blurRad="50800" dist="50800" dir="13500000">
                    <a:srgbClr val="000000">
                      <a:alpha val="45000"/>
                    </a:srgbClr>
                  </a:innerShdw>
                </a:effectLst>
                <a:latin typeface="+mj-lt"/>
                <a:ea typeface="+mj-ea"/>
                <a:cs typeface="+mj-cs"/>
              </a:rPr>
              <a:t>MetaLexer</a:t>
            </a:r>
            <a:r>
              <a:rPr lang="en-US" sz="4400" b="1" dirty="0" smtClean="0">
                <a:ln w="12700">
                  <a:solidFill>
                    <a:schemeClr val="accent1">
                      <a:shade val="2500"/>
                      <a:alpha val="6500"/>
                    </a:schemeClr>
                  </a:solidFill>
                  <a:prstDash val="solid"/>
                </a:ln>
                <a:solidFill>
                  <a:srgbClr val="00FF00"/>
                </a:solidFill>
                <a:effectLst>
                  <a:innerShdw blurRad="50800" dist="50800" dir="13500000">
                    <a:srgbClr val="000000">
                      <a:alpha val="45000"/>
                    </a:srgbClr>
                  </a:innerShdw>
                </a:effectLst>
                <a:latin typeface="+mj-lt"/>
                <a:ea typeface="+mj-ea"/>
                <a:cs typeface="+mj-cs"/>
              </a:rPr>
              <a:t>?</a:t>
            </a:r>
          </a:p>
          <a:p>
            <a:pPr lvl="0" algn="ctr">
              <a:spcBef>
                <a:spcPct val="0"/>
              </a:spcBef>
              <a:defRPr/>
            </a:pPr>
            <a:endParaRPr lang="en-US" sz="4400" b="1" dirty="0" smtClean="0">
              <a:ln w="12700">
                <a:solidFill>
                  <a:schemeClr val="accent1">
                    <a:shade val="2500"/>
                    <a:alpha val="6500"/>
                  </a:schemeClr>
                </a:solidFill>
                <a:prstDash val="solid"/>
              </a:ln>
              <a:solidFill>
                <a:schemeClr val="accent1">
                  <a:tint val="60000"/>
                </a:schemeClr>
              </a:solidFill>
              <a:effectLst>
                <a:innerShdw blurRad="50800" dist="50800" dir="13500000">
                  <a:srgbClr val="000000">
                    <a:alpha val="45000"/>
                  </a:srgbClr>
                </a:innerShdw>
              </a:effectLst>
              <a:latin typeface="+mj-lt"/>
              <a:ea typeface="+mj-ea"/>
              <a:cs typeface="+mj-cs"/>
            </a:endParaRPr>
          </a:p>
          <a:p>
            <a:pPr lvl="0" algn="ctr">
              <a:spcBef>
                <a:spcPct val="0"/>
              </a:spcBef>
              <a:defRPr/>
            </a:pPr>
            <a:r>
              <a:rPr lang="en-US" sz="4400" b="1" dirty="0" smtClean="0">
                <a:ln w="12700">
                  <a:solidFill>
                    <a:schemeClr val="accent1">
                      <a:shade val="2500"/>
                      <a:alpha val="6500"/>
                    </a:schemeClr>
                  </a:solidFill>
                  <a:prstDash val="solid"/>
                </a:ln>
                <a:solidFill>
                  <a:schemeClr val="accent1">
                    <a:tint val="60000"/>
                  </a:schemeClr>
                </a:solidFill>
                <a:effectLst>
                  <a:innerShdw blurRad="50800" dist="50800" dir="13500000">
                    <a:srgbClr val="000000">
                      <a:alpha val="45000"/>
                    </a:srgbClr>
                  </a:innerShdw>
                </a:effectLst>
                <a:latin typeface="+mj-lt"/>
                <a:ea typeface="+mj-ea"/>
                <a:cs typeface="+mj-cs"/>
              </a:rPr>
              <a:t>Why is it relevant to AOSD?</a:t>
            </a:r>
          </a:p>
          <a:p>
            <a:pPr lvl="0" algn="ctr">
              <a:spcBef>
                <a:spcPct val="0"/>
              </a:spcBef>
              <a:defRPr/>
            </a:pPr>
            <a:r>
              <a:rPr lang="en-US" sz="4400" b="1" dirty="0" smtClean="0">
                <a:ln w="12700">
                  <a:solidFill>
                    <a:schemeClr val="accent1">
                      <a:shade val="2500"/>
                      <a:alpha val="6500"/>
                    </a:schemeClr>
                  </a:solidFill>
                  <a:prstDash val="solid"/>
                </a:ln>
                <a:solidFill>
                  <a:schemeClr val="accent1">
                    <a:tint val="60000"/>
                  </a:schemeClr>
                </a:solidFill>
                <a:effectLst>
                  <a:innerShdw blurRad="50800" dist="50800" dir="13500000">
                    <a:srgbClr val="000000">
                      <a:alpha val="45000"/>
                    </a:srgbClr>
                  </a:innerShdw>
                </a:effectLst>
                <a:latin typeface="+mj-lt"/>
                <a:ea typeface="+mj-ea"/>
                <a:cs typeface="+mj-cs"/>
              </a:rPr>
              <a:t/>
            </a:r>
            <a:br>
              <a:rPr lang="en-US" sz="4400" b="1" dirty="0" smtClean="0">
                <a:ln w="12700">
                  <a:solidFill>
                    <a:schemeClr val="accent1">
                      <a:shade val="2500"/>
                      <a:alpha val="6500"/>
                    </a:schemeClr>
                  </a:solidFill>
                  <a:prstDash val="solid"/>
                </a:ln>
                <a:solidFill>
                  <a:schemeClr val="accent1">
                    <a:tint val="60000"/>
                  </a:schemeClr>
                </a:solidFill>
                <a:effectLst>
                  <a:innerShdw blurRad="50800" dist="50800" dir="13500000">
                    <a:srgbClr val="000000">
                      <a:alpha val="45000"/>
                    </a:srgbClr>
                  </a:innerShdw>
                </a:effectLst>
                <a:latin typeface="+mj-lt"/>
                <a:ea typeface="+mj-ea"/>
                <a:cs typeface="+mj-cs"/>
              </a:rPr>
            </a:br>
            <a:r>
              <a:rPr lang="en-US" sz="4400" b="1" dirty="0" smtClean="0">
                <a:ln w="12700">
                  <a:solidFill>
                    <a:srgbClr val="6EA0B0">
                      <a:shade val="2500"/>
                      <a:alpha val="6500"/>
                    </a:srgbClr>
                  </a:solidFill>
                  <a:prstDash val="solid"/>
                </a:ln>
                <a:solidFill>
                  <a:srgbClr val="FFC000"/>
                </a:solidFill>
                <a:effectLst>
                  <a:innerShdw blurRad="50800" dist="50800" dir="13500000">
                    <a:srgbClr val="000000">
                      <a:alpha val="45000"/>
                    </a:srgbClr>
                  </a:innerShdw>
                </a:effectLst>
                <a:latin typeface="Franklin Gothic Book"/>
              </a:rPr>
              <a:t>What are the challenges?</a:t>
            </a:r>
          </a:p>
          <a:p>
            <a:pPr lvl="0" algn="ctr">
              <a:spcBef>
                <a:spcPct val="0"/>
              </a:spcBef>
              <a:defRPr/>
            </a:pPr>
            <a:endParaRPr lang="en-US" sz="4400" b="1" dirty="0" smtClean="0">
              <a:ln w="12700">
                <a:solidFill>
                  <a:srgbClr val="6EA0B0">
                    <a:shade val="2500"/>
                    <a:alpha val="6500"/>
                  </a:srgbClr>
                </a:solidFill>
                <a:prstDash val="solid"/>
              </a:ln>
              <a:solidFill>
                <a:srgbClr val="FFC000"/>
              </a:solidFill>
              <a:effectLst>
                <a:innerShdw blurRad="50800" dist="50800" dir="13500000">
                  <a:srgbClr val="000000">
                    <a:alpha val="45000"/>
                  </a:srgbClr>
                </a:innerShdw>
              </a:effectLst>
              <a:latin typeface="Franklin Gothic Book"/>
            </a:endParaRPr>
          </a:p>
          <a:p>
            <a:pPr lvl="0" algn="ctr">
              <a:spcBef>
                <a:spcPct val="0"/>
              </a:spcBef>
              <a:defRPr/>
            </a:pPr>
            <a:endParaRPr lang="en-US" sz="4400" b="1" dirty="0" smtClean="0">
              <a:ln w="12700">
                <a:solidFill>
                  <a:srgbClr val="6EA0B0">
                    <a:shade val="2500"/>
                    <a:alpha val="6500"/>
                  </a:srgbClr>
                </a:solidFill>
                <a:prstDash val="solid"/>
              </a:ln>
              <a:solidFill>
                <a:srgbClr val="FFC000"/>
              </a:solidFill>
              <a:effectLst>
                <a:innerShdw blurRad="50800" dist="50800" dir="13500000">
                  <a:srgbClr val="000000">
                    <a:alpha val="45000"/>
                  </a:srgbClr>
                </a:innerShdw>
              </a:effectLst>
              <a:latin typeface="Franklin Gothic Book"/>
              <a:ea typeface="+mj-ea"/>
              <a:cs typeface="+mj-cs"/>
            </a:endParaRPr>
          </a:p>
          <a:p>
            <a:pPr lvl="0" algn="ctr">
              <a:spcBef>
                <a:spcPct val="0"/>
              </a:spcBef>
              <a:defRPr/>
            </a:pPr>
            <a:endParaRPr lang="en-US" sz="4400" b="1" dirty="0" smtClean="0">
              <a:ln w="12700">
                <a:solidFill>
                  <a:schemeClr val="accent1">
                    <a:shade val="2500"/>
                    <a:alpha val="6500"/>
                  </a:schemeClr>
                </a:solidFill>
                <a:prstDash val="solid"/>
              </a:ln>
              <a:solidFill>
                <a:schemeClr val="accent1">
                  <a:tint val="60000"/>
                </a:schemeClr>
              </a:solidFill>
              <a:effectLst>
                <a:innerShdw blurRad="50800" dist="50800" dir="13500000">
                  <a:srgbClr val="000000">
                    <a:alpha val="45000"/>
                  </a:srgbClr>
                </a:innerShdw>
              </a:effectLst>
              <a:latin typeface="+mj-lt"/>
              <a:ea typeface="+mj-ea"/>
              <a:cs typeface="+mj-cs"/>
            </a:endParaRPr>
          </a:p>
        </p:txBody>
      </p:sp>
      <p:sp>
        <p:nvSpPr>
          <p:cNvPr id="5" name="Slide Number Placeholder 4"/>
          <p:cNvSpPr>
            <a:spLocks noGrp="1"/>
          </p:cNvSpPr>
          <p:nvPr>
            <p:ph type="sldNum" sz="quarter" idx="12"/>
          </p:nvPr>
        </p:nvSpPr>
        <p:spPr/>
        <p:txBody>
          <a:bodyPr/>
          <a:lstStyle/>
          <a:p>
            <a:fld id="{E1ACA1A9-5D0D-4912-8B92-F352DF36540E}" type="slidenum">
              <a:rPr lang="en-CA" smtClean="0"/>
              <a:pPr/>
              <a:t>2</a:t>
            </a:fld>
            <a:endParaRPr lang="en-CA" dirty="0"/>
          </a:p>
        </p:txBody>
      </p:sp>
    </p:spTree>
  </p:cSld>
  <p:clrMapOvr>
    <a:masterClrMapping/>
  </p:clrMapOvr>
  <p:transition advTm="12859">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611560" y="5589240"/>
            <a:ext cx="8280920" cy="648072"/>
          </a:xfrm>
          <a:prstGeom prst="rect">
            <a:avLst/>
          </a:prstGeom>
          <a:solidFill>
            <a:schemeClr val="bg1">
              <a:lumMod val="75000"/>
              <a:lumOff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p:nvSpPr>
        <p:spPr>
          <a:xfrm>
            <a:off x="611560" y="4725144"/>
            <a:ext cx="8280920" cy="576064"/>
          </a:xfrm>
          <a:prstGeom prst="rect">
            <a:avLst/>
          </a:prstGeom>
          <a:solidFill>
            <a:schemeClr val="bg1">
              <a:lumMod val="75000"/>
              <a:lumOff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p:nvSpPr>
        <p:spPr>
          <a:xfrm>
            <a:off x="611560" y="3429000"/>
            <a:ext cx="8280920" cy="936104"/>
          </a:xfrm>
          <a:prstGeom prst="rect">
            <a:avLst/>
          </a:prstGeom>
          <a:solidFill>
            <a:schemeClr val="bg1">
              <a:lumMod val="75000"/>
              <a:lumOff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p:nvSpPr>
        <p:spPr>
          <a:xfrm>
            <a:off x="611560" y="3212976"/>
            <a:ext cx="8280920" cy="3096344"/>
          </a:xfrm>
          <a:prstGeom prst="rect">
            <a:avLst/>
          </a:prstGeom>
          <a:solidFill>
            <a:schemeClr val="bg1">
              <a:lumMod val="75000"/>
              <a:lumOff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p:nvSpPr>
        <p:spPr>
          <a:xfrm>
            <a:off x="611560" y="980728"/>
            <a:ext cx="8280920" cy="2088232"/>
          </a:xfrm>
          <a:prstGeom prst="rect">
            <a:avLst/>
          </a:prstGeom>
          <a:solidFill>
            <a:schemeClr val="bg1">
              <a:lumMod val="75000"/>
              <a:lumOff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p:cNvSpPr/>
          <p:nvPr/>
        </p:nvSpPr>
        <p:spPr>
          <a:xfrm>
            <a:off x="323528" y="188640"/>
            <a:ext cx="8568952" cy="584775"/>
          </a:xfrm>
          <a:prstGeom prst="rect">
            <a:avLst/>
          </a:prstGeom>
        </p:spPr>
        <p:txBody>
          <a:bodyPr wrap="square">
            <a:spAutoFit/>
          </a:bodyPr>
          <a:lstStyle/>
          <a:p>
            <a:pPr lvl="0" algn="ctr">
              <a:spcBef>
                <a:spcPct val="0"/>
              </a:spcBef>
              <a:defRPr/>
            </a:pPr>
            <a:r>
              <a:rPr lang="en-US" sz="3200" b="1" dirty="0" smtClean="0">
                <a:ln w="12700">
                  <a:solidFill>
                    <a:schemeClr val="accent1">
                      <a:shade val="2500"/>
                      <a:alpha val="6500"/>
                    </a:schemeClr>
                  </a:solidFill>
                  <a:prstDash val="solid"/>
                </a:ln>
                <a:solidFill>
                  <a:srgbClr val="00FF00"/>
                </a:solidFill>
                <a:effectLst>
                  <a:innerShdw blurRad="50800" dist="50800" dir="13500000">
                    <a:srgbClr val="000000">
                      <a:alpha val="45000"/>
                    </a:srgbClr>
                  </a:innerShdw>
                </a:effectLst>
                <a:latin typeface="Courier" pitchFamily="49" charset="0"/>
                <a:ea typeface="+mj-ea"/>
                <a:cs typeface="+mj-cs"/>
              </a:rPr>
              <a:t>key.mlc</a:t>
            </a:r>
            <a:r>
              <a:rPr lang="en-US" sz="3200" b="1" dirty="0" smtClean="0">
                <a:ln w="12700">
                  <a:solidFill>
                    <a:schemeClr val="accent1">
                      <a:shade val="2500"/>
                      <a:alpha val="6500"/>
                    </a:schemeClr>
                  </a:solidFill>
                  <a:prstDash val="solid"/>
                </a:ln>
                <a:solidFill>
                  <a:srgbClr val="00FF00"/>
                </a:solidFill>
                <a:effectLst>
                  <a:innerShdw blurRad="50800" dist="50800" dir="13500000">
                    <a:srgbClr val="000000">
                      <a:alpha val="45000"/>
                    </a:srgbClr>
                  </a:innerShdw>
                </a:effectLst>
                <a:latin typeface="+mj-lt"/>
                <a:ea typeface="+mj-ea"/>
                <a:cs typeface="+mj-cs"/>
              </a:rPr>
              <a:t>  component</a:t>
            </a:r>
          </a:p>
        </p:txBody>
      </p:sp>
      <p:sp>
        <p:nvSpPr>
          <p:cNvPr id="5" name="Slide Number Placeholder 4"/>
          <p:cNvSpPr>
            <a:spLocks noGrp="1"/>
          </p:cNvSpPr>
          <p:nvPr>
            <p:ph type="sldNum" sz="quarter" idx="12"/>
          </p:nvPr>
        </p:nvSpPr>
        <p:spPr/>
        <p:txBody>
          <a:bodyPr/>
          <a:lstStyle/>
          <a:p>
            <a:fld id="{E1ACA1A9-5D0D-4912-8B92-F352DF36540E}" type="slidenum">
              <a:rPr lang="en-CA" smtClean="0"/>
              <a:pPr/>
              <a:t>20</a:t>
            </a:fld>
            <a:endParaRPr lang="en-CA" dirty="0"/>
          </a:p>
        </p:txBody>
      </p:sp>
      <p:pic>
        <p:nvPicPr>
          <p:cNvPr id="16" name="Picture 15" descr="TP_tmp.emf"/>
          <p:cNvPicPr>
            <a:picLocks noChangeAspect="1"/>
          </p:cNvPicPr>
          <p:nvPr>
            <p:custDataLst>
              <p:tags r:id="rId1"/>
            </p:custDataLst>
          </p:nvPr>
        </p:nvPicPr>
        <p:blipFill>
          <a:blip r:embed="rId4" cstate="print"/>
          <a:stretch>
            <a:fillRect/>
          </a:stretch>
        </p:blipFill>
        <p:spPr bwMode="auto">
          <a:xfrm>
            <a:off x="683568" y="1052736"/>
            <a:ext cx="8160049" cy="5192824"/>
          </a:xfrm>
          <a:prstGeom prst="rect">
            <a:avLst/>
          </a:prstGeom>
          <a:noFill/>
          <a:ln/>
          <a:effectLst/>
        </p:spPr>
      </p:pic>
    </p:spTree>
  </p:cSld>
  <p:clrMapOvr>
    <a:masterClrMapping/>
  </p:clrMapOvr>
  <p:transition advTm="12859">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childTnLst>
                                </p:cTn>
                              </p:par>
                              <p:par>
                                <p:cTn id="13" presetID="10" presetClass="exit" presetSubtype="0" fill="hold" grpId="1" nodeType="withEffect">
                                  <p:stCondLst>
                                    <p:cond delay="0"/>
                                  </p:stCondLst>
                                  <p:childTnLst>
                                    <p:animEffect transition="out" filter="fade">
                                      <p:cBhvr>
                                        <p:cTn id="14" dur="1000"/>
                                        <p:tgtEl>
                                          <p:spTgt spid="11"/>
                                        </p:tgtEl>
                                      </p:cBhvr>
                                    </p:animEffect>
                                    <p:set>
                                      <p:cBhvr>
                                        <p:cTn id="15" dur="1" fill="hold">
                                          <p:stCondLst>
                                            <p:cond delay="999"/>
                                          </p:stCondLst>
                                        </p:cTn>
                                        <p:tgtEl>
                                          <p:spTgt spid="11"/>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childTnLst>
                                </p:cTn>
                              </p:par>
                              <p:par>
                                <p:cTn id="21" presetID="10" presetClass="exit" presetSubtype="0" fill="hold" grpId="1" nodeType="withEffect">
                                  <p:stCondLst>
                                    <p:cond delay="0"/>
                                  </p:stCondLst>
                                  <p:childTnLst>
                                    <p:animEffect transition="out" filter="fade">
                                      <p:cBhvr>
                                        <p:cTn id="22" dur="1000"/>
                                        <p:tgtEl>
                                          <p:spTgt spid="13"/>
                                        </p:tgtEl>
                                      </p:cBhvr>
                                    </p:animEffect>
                                    <p:set>
                                      <p:cBhvr>
                                        <p:cTn id="23" dur="1" fill="hold">
                                          <p:stCondLst>
                                            <p:cond delay="999"/>
                                          </p:stCondLst>
                                        </p:cTn>
                                        <p:tgtEl>
                                          <p:spTgt spid="1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childTnLst>
                                </p:cTn>
                              </p:par>
                              <p:par>
                                <p:cTn id="29" presetID="10" presetClass="exit" presetSubtype="0" fill="hold" grpId="1" nodeType="withEffect">
                                  <p:stCondLst>
                                    <p:cond delay="0"/>
                                  </p:stCondLst>
                                  <p:childTnLst>
                                    <p:animEffect transition="out" filter="fade">
                                      <p:cBhvr>
                                        <p:cTn id="30" dur="1000"/>
                                        <p:tgtEl>
                                          <p:spTgt spid="18"/>
                                        </p:tgtEl>
                                      </p:cBhvr>
                                    </p:animEffect>
                                    <p:set>
                                      <p:cBhvr>
                                        <p:cTn id="31" dur="1" fill="hold">
                                          <p:stCondLst>
                                            <p:cond delay="999"/>
                                          </p:stCondLst>
                                        </p:cTn>
                                        <p:tgtEl>
                                          <p:spTgt spid="1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childTnLst>
                                </p:cTn>
                              </p:par>
                              <p:par>
                                <p:cTn id="37" presetID="10" presetClass="exit" presetSubtype="0" fill="hold" grpId="1" nodeType="withEffect">
                                  <p:stCondLst>
                                    <p:cond delay="0"/>
                                  </p:stCondLst>
                                  <p:childTnLst>
                                    <p:animEffect transition="out" filter="fade">
                                      <p:cBhvr>
                                        <p:cTn id="38" dur="1000"/>
                                        <p:tgtEl>
                                          <p:spTgt spid="19"/>
                                        </p:tgtEl>
                                      </p:cBhvr>
                                    </p:animEffect>
                                    <p:set>
                                      <p:cBhvr>
                                        <p:cTn id="39" dur="1" fill="hold">
                                          <p:stCondLst>
                                            <p:cond delay="9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19" grpId="1" animBg="1"/>
      <p:bldP spid="18" grpId="0" animBg="1"/>
      <p:bldP spid="18" grpId="1" animBg="1"/>
      <p:bldP spid="13" grpId="0" animBg="1"/>
      <p:bldP spid="13" grpId="1" animBg="1"/>
      <p:bldP spid="11" grpId="0" animBg="1"/>
      <p:bldP spid="11"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39552" y="4005064"/>
            <a:ext cx="8064896" cy="1944216"/>
          </a:xfrm>
          <a:prstGeom prst="rect">
            <a:avLst/>
          </a:prstGeom>
          <a:solidFill>
            <a:schemeClr val="bg1">
              <a:lumMod val="75000"/>
              <a:lumOff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p:nvSpPr>
        <p:spPr>
          <a:xfrm>
            <a:off x="539552" y="1340768"/>
            <a:ext cx="7992888" cy="2088232"/>
          </a:xfrm>
          <a:prstGeom prst="rect">
            <a:avLst/>
          </a:prstGeom>
          <a:solidFill>
            <a:schemeClr val="bg1">
              <a:lumMod val="75000"/>
              <a:lumOff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p:cNvSpPr/>
          <p:nvPr/>
        </p:nvSpPr>
        <p:spPr>
          <a:xfrm>
            <a:off x="323528" y="188640"/>
            <a:ext cx="8568952" cy="584775"/>
          </a:xfrm>
          <a:prstGeom prst="rect">
            <a:avLst/>
          </a:prstGeom>
        </p:spPr>
        <p:txBody>
          <a:bodyPr wrap="square">
            <a:spAutoFit/>
          </a:bodyPr>
          <a:lstStyle/>
          <a:p>
            <a:pPr lvl="0" algn="ctr">
              <a:spcBef>
                <a:spcPct val="0"/>
              </a:spcBef>
              <a:defRPr/>
            </a:pPr>
            <a:r>
              <a:rPr lang="en-US" sz="3200" b="1" dirty="0" smtClean="0">
                <a:ln w="12700">
                  <a:solidFill>
                    <a:schemeClr val="accent1">
                      <a:shade val="2500"/>
                      <a:alpha val="6500"/>
                    </a:schemeClr>
                  </a:solidFill>
                  <a:prstDash val="solid"/>
                </a:ln>
                <a:solidFill>
                  <a:srgbClr val="00FF00"/>
                </a:solidFill>
                <a:effectLst>
                  <a:innerShdw blurRad="50800" dist="50800" dir="13500000">
                    <a:srgbClr val="000000">
                      <a:alpha val="45000"/>
                    </a:srgbClr>
                  </a:innerShdw>
                </a:effectLst>
                <a:latin typeface="Courier" pitchFamily="49" charset="0"/>
                <a:ea typeface="+mj-ea"/>
                <a:cs typeface="+mj-cs"/>
              </a:rPr>
              <a:t>value.mlc</a:t>
            </a:r>
            <a:r>
              <a:rPr lang="en-US" sz="3200" b="1" dirty="0" smtClean="0">
                <a:ln w="12700">
                  <a:solidFill>
                    <a:schemeClr val="accent1">
                      <a:shade val="2500"/>
                      <a:alpha val="6500"/>
                    </a:schemeClr>
                  </a:solidFill>
                  <a:prstDash val="solid"/>
                </a:ln>
                <a:solidFill>
                  <a:srgbClr val="00FF00"/>
                </a:solidFill>
                <a:effectLst>
                  <a:innerShdw blurRad="50800" dist="50800" dir="13500000">
                    <a:srgbClr val="000000">
                      <a:alpha val="45000"/>
                    </a:srgbClr>
                  </a:innerShdw>
                </a:effectLst>
                <a:latin typeface="+mj-lt"/>
                <a:ea typeface="+mj-ea"/>
                <a:cs typeface="+mj-cs"/>
              </a:rPr>
              <a:t> component</a:t>
            </a:r>
          </a:p>
        </p:txBody>
      </p:sp>
      <p:sp>
        <p:nvSpPr>
          <p:cNvPr id="5" name="Slide Number Placeholder 4"/>
          <p:cNvSpPr>
            <a:spLocks noGrp="1"/>
          </p:cNvSpPr>
          <p:nvPr>
            <p:ph type="sldNum" sz="quarter" idx="12"/>
          </p:nvPr>
        </p:nvSpPr>
        <p:spPr/>
        <p:txBody>
          <a:bodyPr/>
          <a:lstStyle/>
          <a:p>
            <a:fld id="{E1ACA1A9-5D0D-4912-8B92-F352DF36540E}" type="slidenum">
              <a:rPr lang="en-CA" smtClean="0"/>
              <a:pPr/>
              <a:t>21</a:t>
            </a:fld>
            <a:endParaRPr lang="en-CA" dirty="0"/>
          </a:p>
        </p:txBody>
      </p:sp>
      <p:pic>
        <p:nvPicPr>
          <p:cNvPr id="9" name="Picture 8" descr="TP_tmp.emf"/>
          <p:cNvPicPr>
            <a:picLocks noChangeAspect="1"/>
          </p:cNvPicPr>
          <p:nvPr>
            <p:custDataLst>
              <p:tags r:id="rId1"/>
            </p:custDataLst>
          </p:nvPr>
        </p:nvPicPr>
        <p:blipFill>
          <a:blip r:embed="rId4" cstate="print"/>
          <a:stretch>
            <a:fillRect/>
          </a:stretch>
        </p:blipFill>
        <p:spPr bwMode="auto">
          <a:xfrm>
            <a:off x="611560" y="1340768"/>
            <a:ext cx="7609558" cy="4572896"/>
          </a:xfrm>
          <a:prstGeom prst="rect">
            <a:avLst/>
          </a:prstGeom>
          <a:noFill/>
          <a:ln/>
          <a:effectLst/>
        </p:spPr>
      </p:pic>
    </p:spTree>
  </p:cSld>
  <p:clrMapOvr>
    <a:masterClrMapping/>
  </p:clrMapOvr>
  <p:transition advTm="12859">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childTnLst>
                                </p:cTn>
                              </p:par>
                              <p:par>
                                <p:cTn id="13" presetID="10" presetClass="exit" presetSubtype="0" fill="hold" grpId="1" nodeType="withEffect">
                                  <p:stCondLst>
                                    <p:cond delay="0"/>
                                  </p:stCondLst>
                                  <p:childTnLst>
                                    <p:animEffect transition="out" filter="fade">
                                      <p:cBhvr>
                                        <p:cTn id="14" dur="1000"/>
                                        <p:tgtEl>
                                          <p:spTgt spid="11"/>
                                        </p:tgtEl>
                                      </p:cBhvr>
                                    </p:animEffect>
                                    <p:set>
                                      <p:cBhvr>
                                        <p:cTn id="15"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1"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195736" y="4581128"/>
            <a:ext cx="5832648" cy="1944216"/>
          </a:xfrm>
          <a:prstGeom prst="rect">
            <a:avLst/>
          </a:prstGeom>
          <a:solidFill>
            <a:schemeClr val="bg1">
              <a:lumMod val="75000"/>
              <a:lumOff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p:nvSpPr>
        <p:spPr>
          <a:xfrm>
            <a:off x="2195736" y="2132856"/>
            <a:ext cx="5832648" cy="2088232"/>
          </a:xfrm>
          <a:prstGeom prst="rect">
            <a:avLst/>
          </a:prstGeom>
          <a:solidFill>
            <a:schemeClr val="bg1">
              <a:lumMod val="75000"/>
              <a:lumOff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p:cNvSpPr/>
          <p:nvPr/>
        </p:nvSpPr>
        <p:spPr>
          <a:xfrm>
            <a:off x="323528" y="188640"/>
            <a:ext cx="8568952" cy="584775"/>
          </a:xfrm>
          <a:prstGeom prst="rect">
            <a:avLst/>
          </a:prstGeom>
        </p:spPr>
        <p:txBody>
          <a:bodyPr wrap="square">
            <a:spAutoFit/>
          </a:bodyPr>
          <a:lstStyle/>
          <a:p>
            <a:pPr lvl="0" algn="ctr">
              <a:spcBef>
                <a:spcPct val="0"/>
              </a:spcBef>
              <a:defRPr/>
            </a:pPr>
            <a:r>
              <a:rPr lang="en-US" sz="3200" b="1" dirty="0" smtClean="0">
                <a:ln w="12700">
                  <a:solidFill>
                    <a:schemeClr val="accent1">
                      <a:shade val="2500"/>
                      <a:alpha val="6500"/>
                    </a:schemeClr>
                  </a:solidFill>
                  <a:prstDash val="solid"/>
                </a:ln>
                <a:solidFill>
                  <a:srgbClr val="00FF00"/>
                </a:solidFill>
                <a:effectLst>
                  <a:innerShdw blurRad="50800" dist="50800" dir="13500000">
                    <a:srgbClr val="000000">
                      <a:alpha val="45000"/>
                    </a:srgbClr>
                  </a:innerShdw>
                </a:effectLst>
                <a:latin typeface="Courier" pitchFamily="49" charset="0"/>
                <a:ea typeface="+mj-ea"/>
                <a:cs typeface="+mj-cs"/>
              </a:rPr>
              <a:t>properties.mll</a:t>
            </a:r>
            <a:r>
              <a:rPr lang="en-US" sz="3200" b="1" dirty="0" smtClean="0">
                <a:ln w="12700">
                  <a:solidFill>
                    <a:schemeClr val="accent1">
                      <a:shade val="2500"/>
                      <a:alpha val="6500"/>
                    </a:schemeClr>
                  </a:solidFill>
                  <a:prstDash val="solid"/>
                </a:ln>
                <a:solidFill>
                  <a:srgbClr val="00FF00"/>
                </a:solidFill>
                <a:effectLst>
                  <a:innerShdw blurRad="50800" dist="50800" dir="13500000">
                    <a:srgbClr val="000000">
                      <a:alpha val="45000"/>
                    </a:srgbClr>
                  </a:innerShdw>
                </a:effectLst>
                <a:latin typeface="+mj-lt"/>
                <a:ea typeface="+mj-ea"/>
                <a:cs typeface="+mj-cs"/>
              </a:rPr>
              <a:t> layout</a:t>
            </a:r>
          </a:p>
        </p:txBody>
      </p:sp>
      <p:sp>
        <p:nvSpPr>
          <p:cNvPr id="5" name="Slide Number Placeholder 4"/>
          <p:cNvSpPr>
            <a:spLocks noGrp="1"/>
          </p:cNvSpPr>
          <p:nvPr>
            <p:ph type="sldNum" sz="quarter" idx="12"/>
          </p:nvPr>
        </p:nvSpPr>
        <p:spPr/>
        <p:txBody>
          <a:bodyPr/>
          <a:lstStyle/>
          <a:p>
            <a:fld id="{E1ACA1A9-5D0D-4912-8B92-F352DF36540E}" type="slidenum">
              <a:rPr lang="en-CA" smtClean="0"/>
              <a:pPr/>
              <a:t>22</a:t>
            </a:fld>
            <a:endParaRPr lang="en-CA" dirty="0"/>
          </a:p>
        </p:txBody>
      </p:sp>
      <p:pic>
        <p:nvPicPr>
          <p:cNvPr id="10" name="Picture 9" descr="TP_tmp.emf"/>
          <p:cNvPicPr>
            <a:picLocks noChangeAspect="1"/>
          </p:cNvPicPr>
          <p:nvPr>
            <p:custDataLst>
              <p:tags r:id="rId1"/>
            </p:custDataLst>
          </p:nvPr>
        </p:nvPicPr>
        <p:blipFill>
          <a:blip r:embed="rId4" cstate="print"/>
          <a:stretch>
            <a:fillRect/>
          </a:stretch>
        </p:blipFill>
        <p:spPr bwMode="auto">
          <a:xfrm>
            <a:off x="2339752" y="908720"/>
            <a:ext cx="5477143" cy="5442018"/>
          </a:xfrm>
          <a:prstGeom prst="rect">
            <a:avLst/>
          </a:prstGeom>
          <a:noFill/>
          <a:ln/>
          <a:effectLst/>
        </p:spPr>
      </p:pic>
    </p:spTree>
  </p:cSld>
  <p:clrMapOvr>
    <a:masterClrMapping/>
  </p:clrMapOvr>
  <p:transition advTm="12859">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par>
                                <p:cTn id="13" presetID="10" presetClass="exit" presetSubtype="0" fill="hold" grpId="1" nodeType="withEffect">
                                  <p:stCondLst>
                                    <p:cond delay="0"/>
                                  </p:stCondLst>
                                  <p:childTnLst>
                                    <p:animEffect transition="out" filter="fade">
                                      <p:cBhvr>
                                        <p:cTn id="14" dur="1000"/>
                                        <p:tgtEl>
                                          <p:spTgt spid="11"/>
                                        </p:tgtEl>
                                      </p:cBhvr>
                                    </p:animEffect>
                                    <p:set>
                                      <p:cBhvr>
                                        <p:cTn id="15"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1"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188640"/>
            <a:ext cx="8568952" cy="1077218"/>
          </a:xfrm>
          <a:prstGeom prst="rect">
            <a:avLst/>
          </a:prstGeom>
        </p:spPr>
        <p:txBody>
          <a:bodyPr wrap="square">
            <a:spAutoFit/>
          </a:bodyPr>
          <a:lstStyle/>
          <a:p>
            <a:pPr lvl="0" algn="ctr">
              <a:spcBef>
                <a:spcPct val="0"/>
              </a:spcBef>
              <a:defRPr/>
            </a:pPr>
            <a:r>
              <a:rPr lang="en-US" sz="3200" b="1" dirty="0" err="1" smtClean="0">
                <a:ln w="12700">
                  <a:solidFill>
                    <a:schemeClr val="accent1">
                      <a:shade val="2500"/>
                      <a:alpha val="6500"/>
                    </a:schemeClr>
                  </a:solidFill>
                  <a:prstDash val="solid"/>
                </a:ln>
                <a:solidFill>
                  <a:srgbClr val="00FF00"/>
                </a:solidFill>
                <a:effectLst>
                  <a:innerShdw blurRad="50800" dist="50800" dir="13500000">
                    <a:srgbClr val="000000">
                      <a:alpha val="45000"/>
                    </a:srgbClr>
                  </a:innerShdw>
                </a:effectLst>
                <a:latin typeface="Courier" pitchFamily="49" charset="0"/>
                <a:ea typeface="+mj-ea"/>
                <a:cs typeface="+mj-cs"/>
              </a:rPr>
              <a:t>MetaLexer</a:t>
            </a:r>
            <a:r>
              <a:rPr lang="en-US" sz="3200" b="1" dirty="0" smtClean="0">
                <a:ln w="12700">
                  <a:solidFill>
                    <a:schemeClr val="accent1">
                      <a:shade val="2500"/>
                      <a:alpha val="6500"/>
                    </a:schemeClr>
                  </a:solidFill>
                  <a:prstDash val="solid"/>
                </a:ln>
                <a:solidFill>
                  <a:srgbClr val="00FF00"/>
                </a:solidFill>
                <a:effectLst>
                  <a:innerShdw blurRad="50800" dist="50800" dir="13500000">
                    <a:srgbClr val="000000">
                      <a:alpha val="45000"/>
                    </a:srgbClr>
                  </a:innerShdw>
                </a:effectLst>
                <a:latin typeface="Courier" pitchFamily="49" charset="0"/>
                <a:ea typeface="+mj-ea"/>
                <a:cs typeface="+mj-cs"/>
              </a:rPr>
              <a:t> </a:t>
            </a:r>
            <a:r>
              <a:rPr lang="en-US" sz="3200" b="1" dirty="0" smtClean="0">
                <a:ln w="12700">
                  <a:solidFill>
                    <a:schemeClr val="accent1">
                      <a:shade val="2500"/>
                      <a:alpha val="6500"/>
                    </a:schemeClr>
                  </a:solidFill>
                  <a:prstDash val="solid"/>
                </a:ln>
                <a:solidFill>
                  <a:srgbClr val="00FF00"/>
                </a:solidFill>
                <a:effectLst>
                  <a:innerShdw blurRad="50800" dist="50800" dir="13500000">
                    <a:srgbClr val="000000">
                      <a:alpha val="45000"/>
                    </a:srgbClr>
                  </a:innerShdw>
                </a:effectLst>
                <a:ea typeface="+mj-ea"/>
                <a:cs typeface="+mj-cs"/>
              </a:rPr>
              <a:t>is implemented and available:</a:t>
            </a:r>
          </a:p>
          <a:p>
            <a:pPr lvl="0" algn="ctr">
              <a:spcBef>
                <a:spcPct val="0"/>
              </a:spcBef>
              <a:defRPr/>
            </a:pPr>
            <a:r>
              <a:rPr lang="en-US" sz="3200" b="1" dirty="0" smtClean="0">
                <a:ln w="12700">
                  <a:solidFill>
                    <a:schemeClr val="accent1">
                      <a:shade val="2500"/>
                      <a:alpha val="6500"/>
                    </a:schemeClr>
                  </a:solidFill>
                  <a:prstDash val="solid"/>
                </a:ln>
                <a:solidFill>
                  <a:srgbClr val="00FF00"/>
                </a:solidFill>
                <a:effectLst>
                  <a:innerShdw blurRad="50800" dist="50800" dir="13500000">
                    <a:srgbClr val="000000">
                      <a:alpha val="45000"/>
                    </a:srgbClr>
                  </a:innerShdw>
                </a:effectLst>
                <a:ea typeface="+mj-ea"/>
                <a:cs typeface="+mj-cs"/>
              </a:rPr>
              <a:t>www.sable.mcgill.ca/metalexer</a:t>
            </a:r>
          </a:p>
        </p:txBody>
      </p:sp>
      <p:sp>
        <p:nvSpPr>
          <p:cNvPr id="5" name="Slide Number Placeholder 4"/>
          <p:cNvSpPr>
            <a:spLocks noGrp="1"/>
          </p:cNvSpPr>
          <p:nvPr>
            <p:ph type="sldNum" sz="quarter" idx="12"/>
          </p:nvPr>
        </p:nvSpPr>
        <p:spPr/>
        <p:txBody>
          <a:bodyPr/>
          <a:lstStyle/>
          <a:p>
            <a:fld id="{E1ACA1A9-5D0D-4912-8B92-F352DF36540E}" type="slidenum">
              <a:rPr lang="en-CA" smtClean="0"/>
              <a:pPr/>
              <a:t>23</a:t>
            </a:fld>
            <a:endParaRPr lang="en-CA" dirty="0"/>
          </a:p>
        </p:txBody>
      </p:sp>
      <p:sp>
        <p:nvSpPr>
          <p:cNvPr id="8" name="Rectangle 7"/>
          <p:cNvSpPr/>
          <p:nvPr/>
        </p:nvSpPr>
        <p:spPr>
          <a:xfrm>
            <a:off x="611560" y="1628800"/>
            <a:ext cx="1944216" cy="648072"/>
          </a:xfrm>
          <a:prstGeom prst="rect">
            <a:avLst/>
          </a:prstGeom>
          <a:solidFill>
            <a:srgbClr val="0060A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properties.mll</a:t>
            </a:r>
            <a:endParaRPr lang="en-CA" dirty="0"/>
          </a:p>
        </p:txBody>
      </p:sp>
      <p:sp>
        <p:nvSpPr>
          <p:cNvPr id="9" name="Rounded Rectangle 8"/>
          <p:cNvSpPr/>
          <p:nvPr/>
        </p:nvSpPr>
        <p:spPr>
          <a:xfrm>
            <a:off x="539552" y="3717032"/>
            <a:ext cx="2088232" cy="648072"/>
          </a:xfrm>
          <a:prstGeom prst="roundRect">
            <a:avLst/>
          </a:prstGeom>
          <a:solidFill>
            <a:srgbClr val="00642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key.mlc</a:t>
            </a:r>
            <a:endParaRPr lang="en-CA" dirty="0"/>
          </a:p>
        </p:txBody>
      </p:sp>
      <p:sp>
        <p:nvSpPr>
          <p:cNvPr id="10" name="Rounded Rectangle 9"/>
          <p:cNvSpPr/>
          <p:nvPr/>
        </p:nvSpPr>
        <p:spPr>
          <a:xfrm>
            <a:off x="539552" y="4797152"/>
            <a:ext cx="2160240" cy="648072"/>
          </a:xfrm>
          <a:prstGeom prst="roundRect">
            <a:avLst/>
          </a:prstGeom>
          <a:solidFill>
            <a:srgbClr val="00642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value.mlc</a:t>
            </a:r>
            <a:endParaRPr lang="en-CA" dirty="0"/>
          </a:p>
        </p:txBody>
      </p:sp>
      <p:sp>
        <p:nvSpPr>
          <p:cNvPr id="11" name="Rounded Rectangle 10"/>
          <p:cNvSpPr/>
          <p:nvPr/>
        </p:nvSpPr>
        <p:spPr>
          <a:xfrm>
            <a:off x="539552" y="2636912"/>
            <a:ext cx="2016224" cy="648072"/>
          </a:xfrm>
          <a:prstGeom prst="roundRect">
            <a:avLst/>
          </a:prstGeom>
          <a:solidFill>
            <a:srgbClr val="00642D"/>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util_patterns.mlc</a:t>
            </a:r>
            <a:endParaRPr lang="en-CA" dirty="0"/>
          </a:p>
        </p:txBody>
      </p:sp>
      <p:sp>
        <p:nvSpPr>
          <p:cNvPr id="17" name="Flowchart: Process 16"/>
          <p:cNvSpPr/>
          <p:nvPr/>
        </p:nvSpPr>
        <p:spPr>
          <a:xfrm>
            <a:off x="3491880" y="2780928"/>
            <a:ext cx="2448272" cy="1368152"/>
          </a:xfrm>
          <a:prstGeom prst="flowChartProcess">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err="1" smtClean="0"/>
              <a:t>MetaLexer</a:t>
            </a:r>
            <a:endParaRPr lang="en-CA" sz="2400" dirty="0"/>
          </a:p>
        </p:txBody>
      </p:sp>
      <p:sp>
        <p:nvSpPr>
          <p:cNvPr id="18" name="Flowchart: Document 17"/>
          <p:cNvSpPr/>
          <p:nvPr/>
        </p:nvSpPr>
        <p:spPr>
          <a:xfrm>
            <a:off x="6876256" y="2564904"/>
            <a:ext cx="1944216" cy="1800200"/>
          </a:xfrm>
          <a:prstGeom prst="flowChartDocumen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err="1" smtClean="0"/>
              <a:t>properties.jflex</a:t>
            </a:r>
            <a:endParaRPr lang="en-CA" dirty="0"/>
          </a:p>
        </p:txBody>
      </p:sp>
      <p:cxnSp>
        <p:nvCxnSpPr>
          <p:cNvPr id="20" name="Straight Arrow Connector 19"/>
          <p:cNvCxnSpPr>
            <a:stCxn id="8" idx="3"/>
          </p:cNvCxnSpPr>
          <p:nvPr/>
        </p:nvCxnSpPr>
        <p:spPr>
          <a:xfrm>
            <a:off x="2555776" y="1916832"/>
            <a:ext cx="914400" cy="914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555776" y="2924944"/>
            <a:ext cx="1008112" cy="4320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2627784" y="3645024"/>
            <a:ext cx="864096" cy="4320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flipH="1" flipV="1">
            <a:off x="2555776" y="4221088"/>
            <a:ext cx="1008112" cy="7200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940152" y="3573016"/>
            <a:ext cx="936104"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12859">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Key problems to solve:</a:t>
            </a:r>
            <a:endParaRPr lang="en-CA" dirty="0"/>
          </a:p>
        </p:txBody>
      </p:sp>
      <p:sp>
        <p:nvSpPr>
          <p:cNvPr id="3" name="Content Placeholder 2"/>
          <p:cNvSpPr>
            <a:spLocks noGrp="1"/>
          </p:cNvSpPr>
          <p:nvPr>
            <p:ph idx="1"/>
          </p:nvPr>
        </p:nvSpPr>
        <p:spPr/>
        <p:txBody>
          <a:bodyPr>
            <a:normAutofit lnSpcReduction="10000"/>
          </a:bodyPr>
          <a:lstStyle/>
          <a:p>
            <a:r>
              <a:rPr lang="en-CA" dirty="0" smtClean="0"/>
              <a:t> How to implement the meta-token </a:t>
            </a:r>
            <a:r>
              <a:rPr lang="en-CA" dirty="0" err="1" smtClean="0"/>
              <a:t>lexer</a:t>
            </a:r>
            <a:r>
              <a:rPr lang="en-CA" dirty="0" smtClean="0"/>
              <a:t>?</a:t>
            </a:r>
          </a:p>
          <a:p>
            <a:endParaRPr lang="en-CA" dirty="0" smtClean="0"/>
          </a:p>
          <a:p>
            <a:r>
              <a:rPr lang="en-CA" dirty="0" smtClean="0"/>
              <a:t>How to allow for insertion of new components,  replacing of components, adding new embeddings (</a:t>
            </a:r>
            <a:r>
              <a:rPr lang="en-CA" dirty="0" err="1" smtClean="0"/>
              <a:t>metalexer</a:t>
            </a:r>
            <a:r>
              <a:rPr lang="en-CA" dirty="0" smtClean="0"/>
              <a:t> transitions).</a:t>
            </a:r>
          </a:p>
          <a:p>
            <a:endParaRPr lang="en-CA" dirty="0" smtClean="0"/>
          </a:p>
          <a:p>
            <a:r>
              <a:rPr lang="en-CA" dirty="0" smtClean="0"/>
              <a:t>How to insert new patterns into components as specific points.</a:t>
            </a:r>
            <a:endParaRPr lang="en-CA" dirty="0"/>
          </a:p>
        </p:txBody>
      </p:sp>
      <p:sp>
        <p:nvSpPr>
          <p:cNvPr id="4" name="Slide Number Placeholder 3"/>
          <p:cNvSpPr>
            <a:spLocks noGrp="1"/>
          </p:cNvSpPr>
          <p:nvPr>
            <p:ph type="sldNum" sz="quarter" idx="12"/>
          </p:nvPr>
        </p:nvSpPr>
        <p:spPr/>
        <p:txBody>
          <a:bodyPr/>
          <a:lstStyle/>
          <a:p>
            <a:fld id="{E1ACA1A9-5D0D-4912-8B92-F352DF36540E}"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1ACA1A9-5D0D-4912-8B92-F352DF36540E}" type="slidenum">
              <a:rPr lang="en-CA" smtClean="0"/>
              <a:pPr/>
              <a:t>25</a:t>
            </a:fld>
            <a:endParaRPr lang="en-CA" dirty="0"/>
          </a:p>
        </p:txBody>
      </p:sp>
      <p:grpSp>
        <p:nvGrpSpPr>
          <p:cNvPr id="6" name="Group 5"/>
          <p:cNvGrpSpPr/>
          <p:nvPr/>
        </p:nvGrpSpPr>
        <p:grpSpPr>
          <a:xfrm>
            <a:off x="251520" y="764704"/>
            <a:ext cx="5544616" cy="4248472"/>
            <a:chOff x="467544" y="1484784"/>
            <a:chExt cx="5544616" cy="4248472"/>
          </a:xfrm>
        </p:grpSpPr>
        <p:sp>
          <p:nvSpPr>
            <p:cNvPr id="4" name="Rounded Rectangle 3"/>
            <p:cNvSpPr/>
            <p:nvPr/>
          </p:nvSpPr>
          <p:spPr>
            <a:xfrm>
              <a:off x="467544" y="1484784"/>
              <a:ext cx="5544616" cy="424847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 name="Picture 2" descr="reverse-match-example-1.png"/>
            <p:cNvPicPr>
              <a:picLocks noChangeAspect="1"/>
            </p:cNvPicPr>
            <p:nvPr/>
          </p:nvPicPr>
          <p:blipFill>
            <a:blip r:embed="rId3" cstate="print"/>
            <a:stretch>
              <a:fillRect/>
            </a:stretch>
          </p:blipFill>
          <p:spPr>
            <a:xfrm>
              <a:off x="899593" y="1657527"/>
              <a:ext cx="4320480" cy="3810300"/>
            </a:xfrm>
            <a:prstGeom prst="rect">
              <a:avLst/>
            </a:prstGeom>
          </p:spPr>
        </p:pic>
      </p:grpSp>
      <p:sp>
        <p:nvSpPr>
          <p:cNvPr id="5" name="Rectangle 4"/>
          <p:cNvSpPr/>
          <p:nvPr/>
        </p:nvSpPr>
        <p:spPr>
          <a:xfrm>
            <a:off x="971600" y="188640"/>
            <a:ext cx="7776864" cy="523220"/>
          </a:xfrm>
          <a:prstGeom prst="rect">
            <a:avLst/>
          </a:prstGeom>
        </p:spPr>
        <p:txBody>
          <a:bodyPr wrap="square">
            <a:spAutoFit/>
          </a:bodyPr>
          <a:lstStyle/>
          <a:p>
            <a:pPr lvl="0" algn="ctr">
              <a:spcBef>
                <a:spcPct val="0"/>
              </a:spcBef>
              <a:defRPr/>
            </a:pPr>
            <a:r>
              <a:rPr lang="en-US" sz="2800" b="1" dirty="0" smtClean="0">
                <a:ln w="12700">
                  <a:solidFill>
                    <a:schemeClr val="accent1">
                      <a:shade val="2500"/>
                      <a:alpha val="6500"/>
                    </a:schemeClr>
                  </a:solidFill>
                  <a:prstDash val="solid"/>
                </a:ln>
                <a:solidFill>
                  <a:srgbClr val="00FF00"/>
                </a:solidFill>
                <a:effectLst>
                  <a:innerShdw blurRad="50800" dist="50800" dir="13500000">
                    <a:srgbClr val="000000">
                      <a:alpha val="45000"/>
                    </a:srgbClr>
                  </a:innerShdw>
                </a:effectLst>
                <a:latin typeface="+mj-lt"/>
                <a:ea typeface="+mj-ea"/>
                <a:cs typeface="+mj-cs"/>
              </a:rPr>
              <a:t>Implementing the meta-token </a:t>
            </a:r>
            <a:r>
              <a:rPr lang="en-US" sz="2800" b="1" dirty="0" err="1" smtClean="0">
                <a:ln w="12700">
                  <a:solidFill>
                    <a:schemeClr val="accent1">
                      <a:shade val="2500"/>
                      <a:alpha val="6500"/>
                    </a:schemeClr>
                  </a:solidFill>
                  <a:prstDash val="solid"/>
                </a:ln>
                <a:solidFill>
                  <a:srgbClr val="00FF00"/>
                </a:solidFill>
                <a:effectLst>
                  <a:innerShdw blurRad="50800" dist="50800" dir="13500000">
                    <a:srgbClr val="000000">
                      <a:alpha val="45000"/>
                    </a:srgbClr>
                  </a:innerShdw>
                </a:effectLst>
                <a:latin typeface="+mj-lt"/>
                <a:ea typeface="+mj-ea"/>
                <a:cs typeface="+mj-cs"/>
              </a:rPr>
              <a:t>lexer</a:t>
            </a:r>
            <a:endParaRPr lang="en-US" sz="2800" b="1" dirty="0" smtClean="0">
              <a:ln w="12700">
                <a:solidFill>
                  <a:schemeClr val="accent1">
                    <a:shade val="2500"/>
                    <a:alpha val="6500"/>
                  </a:schemeClr>
                </a:solidFill>
                <a:prstDash val="solid"/>
              </a:ln>
              <a:solidFill>
                <a:srgbClr val="00FF00"/>
              </a:solidFill>
              <a:effectLst>
                <a:innerShdw blurRad="50800" dist="50800" dir="13500000">
                  <a:srgbClr val="000000">
                    <a:alpha val="45000"/>
                  </a:srgbClr>
                </a:innerShdw>
              </a:effectLst>
              <a:latin typeface="+mj-lt"/>
              <a:ea typeface="+mj-ea"/>
              <a:cs typeface="+mj-cs"/>
            </a:endParaRPr>
          </a:p>
        </p:txBody>
      </p:sp>
      <p:grpSp>
        <p:nvGrpSpPr>
          <p:cNvPr id="9" name="Group 8"/>
          <p:cNvGrpSpPr/>
          <p:nvPr/>
        </p:nvGrpSpPr>
        <p:grpSpPr>
          <a:xfrm>
            <a:off x="5004048" y="5373216"/>
            <a:ext cx="3384376" cy="936104"/>
            <a:chOff x="4139952" y="5517232"/>
            <a:chExt cx="3672408" cy="1152128"/>
          </a:xfrm>
        </p:grpSpPr>
        <p:sp>
          <p:nvSpPr>
            <p:cNvPr id="8" name="Rounded Rectangle 7"/>
            <p:cNvSpPr/>
            <p:nvPr/>
          </p:nvSpPr>
          <p:spPr>
            <a:xfrm>
              <a:off x="4139952" y="5517232"/>
              <a:ext cx="3672408" cy="115212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descr="reverse-match-example-2.png"/>
            <p:cNvPicPr>
              <a:picLocks noChangeAspect="1"/>
            </p:cNvPicPr>
            <p:nvPr/>
          </p:nvPicPr>
          <p:blipFill>
            <a:blip r:embed="rId4" cstate="print"/>
            <a:stretch>
              <a:fillRect/>
            </a:stretch>
          </p:blipFill>
          <p:spPr>
            <a:xfrm>
              <a:off x="4355976" y="5589240"/>
              <a:ext cx="3240360" cy="925817"/>
            </a:xfrm>
            <a:prstGeom prst="rect">
              <a:avLst/>
            </a:prstGeom>
          </p:spPr>
        </p:pic>
      </p:grpSp>
      <p:sp>
        <p:nvSpPr>
          <p:cNvPr id="10" name="Rectangle 9"/>
          <p:cNvSpPr/>
          <p:nvPr/>
        </p:nvSpPr>
        <p:spPr>
          <a:xfrm>
            <a:off x="1979712" y="5373216"/>
            <a:ext cx="2808312" cy="954107"/>
          </a:xfrm>
          <a:prstGeom prst="rect">
            <a:avLst/>
          </a:prstGeom>
        </p:spPr>
        <p:txBody>
          <a:bodyPr wrap="square">
            <a:spAutoFit/>
          </a:bodyPr>
          <a:lstStyle/>
          <a:p>
            <a:pPr lvl="0" algn="ctr">
              <a:spcBef>
                <a:spcPct val="0"/>
              </a:spcBef>
              <a:defRPr/>
            </a:pPr>
            <a:r>
              <a:rPr lang="en-US" sz="2800" b="1" dirty="0" smtClean="0">
                <a:ln w="12700">
                  <a:solidFill>
                    <a:schemeClr val="accent1">
                      <a:shade val="2500"/>
                      <a:alpha val="6500"/>
                    </a:schemeClr>
                  </a:solidFill>
                  <a:prstDash val="solid"/>
                </a:ln>
                <a:solidFill>
                  <a:srgbClr val="00FF00"/>
                </a:solidFill>
                <a:effectLst>
                  <a:innerShdw blurRad="50800" dist="50800" dir="13500000">
                    <a:srgbClr val="000000">
                      <a:alpha val="45000"/>
                    </a:srgbClr>
                  </a:innerShdw>
                </a:effectLst>
                <a:latin typeface="+mj-lt"/>
                <a:ea typeface="+mj-ea"/>
                <a:cs typeface="+mj-cs"/>
              </a:rPr>
              <a:t>Recognize the matching suffix.</a:t>
            </a:r>
          </a:p>
        </p:txBody>
      </p:sp>
      <p:sp>
        <p:nvSpPr>
          <p:cNvPr id="11" name="Rectangle 10"/>
          <p:cNvSpPr/>
          <p:nvPr/>
        </p:nvSpPr>
        <p:spPr>
          <a:xfrm>
            <a:off x="6012160" y="1556792"/>
            <a:ext cx="2808312" cy="2677656"/>
          </a:xfrm>
          <a:prstGeom prst="rect">
            <a:avLst/>
          </a:prstGeom>
        </p:spPr>
        <p:txBody>
          <a:bodyPr wrap="square">
            <a:spAutoFit/>
          </a:bodyPr>
          <a:lstStyle/>
          <a:p>
            <a:pPr lvl="0" algn="ctr">
              <a:spcBef>
                <a:spcPct val="0"/>
              </a:spcBef>
              <a:defRPr/>
            </a:pPr>
            <a:r>
              <a:rPr lang="en-US" sz="2800" b="1" dirty="0" smtClean="0">
                <a:ln w="12700">
                  <a:solidFill>
                    <a:schemeClr val="accent1">
                      <a:shade val="2500"/>
                      <a:alpha val="6500"/>
                    </a:schemeClr>
                  </a:solidFill>
                  <a:prstDash val="solid"/>
                </a:ln>
                <a:solidFill>
                  <a:srgbClr val="00FF00"/>
                </a:solidFill>
                <a:effectLst>
                  <a:innerShdw blurRad="50800" dist="50800" dir="13500000">
                    <a:srgbClr val="000000">
                      <a:alpha val="45000"/>
                    </a:srgbClr>
                  </a:innerShdw>
                </a:effectLst>
                <a:latin typeface="+mj-lt"/>
                <a:ea typeface="+mj-ea"/>
                <a:cs typeface="+mj-cs"/>
              </a:rPr>
              <a:t>Recognize a meta-pattern, i.e. when to go to a new component and when to return.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39552" y="1700808"/>
            <a:ext cx="8280920" cy="417646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normAutofit fontScale="90000"/>
          </a:bodyPr>
          <a:lstStyle/>
          <a:p>
            <a:r>
              <a:rPr lang="en-CA" dirty="0" smtClean="0"/>
              <a:t>Implementing inheritance (structured weaving).</a:t>
            </a:r>
            <a:endParaRPr lang="en-CA" dirty="0"/>
          </a:p>
        </p:txBody>
      </p:sp>
      <p:sp>
        <p:nvSpPr>
          <p:cNvPr id="3" name="Slide Number Placeholder 2"/>
          <p:cNvSpPr>
            <a:spLocks noGrp="1"/>
          </p:cNvSpPr>
          <p:nvPr>
            <p:ph type="sldNum" sz="quarter" idx="12"/>
          </p:nvPr>
        </p:nvSpPr>
        <p:spPr/>
        <p:txBody>
          <a:bodyPr/>
          <a:lstStyle/>
          <a:p>
            <a:fld id="{E1ACA1A9-5D0D-4912-8B92-F352DF36540E}" type="slidenum">
              <a:rPr lang="en-CA" smtClean="0"/>
              <a:pPr/>
              <a:t>26</a:t>
            </a:fld>
            <a:endParaRPr lang="en-CA" dirty="0"/>
          </a:p>
        </p:txBody>
      </p:sp>
      <p:pic>
        <p:nvPicPr>
          <p:cNvPr id="7" name="Picture 6" descr="extensibility-example.png"/>
          <p:cNvPicPr>
            <a:picLocks noChangeAspect="1"/>
          </p:cNvPicPr>
          <p:nvPr/>
        </p:nvPicPr>
        <p:blipFill>
          <a:blip r:embed="rId3" cstate="print"/>
          <a:stretch>
            <a:fillRect/>
          </a:stretch>
        </p:blipFill>
        <p:spPr>
          <a:xfrm>
            <a:off x="1259632" y="1844824"/>
            <a:ext cx="6840760" cy="3885705"/>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1ACA1A9-5D0D-4912-8B92-F352DF36540E}" type="slidenum">
              <a:rPr lang="en-CA" smtClean="0"/>
              <a:pPr/>
              <a:t>27</a:t>
            </a:fld>
            <a:endParaRPr lang="en-CA" dirty="0"/>
          </a:p>
        </p:txBody>
      </p:sp>
      <p:sp>
        <p:nvSpPr>
          <p:cNvPr id="3" name="Rectangle 2"/>
          <p:cNvSpPr/>
          <p:nvPr/>
        </p:nvSpPr>
        <p:spPr>
          <a:xfrm>
            <a:off x="971600" y="188640"/>
            <a:ext cx="7776864" cy="523220"/>
          </a:xfrm>
          <a:prstGeom prst="rect">
            <a:avLst/>
          </a:prstGeom>
        </p:spPr>
        <p:txBody>
          <a:bodyPr wrap="square">
            <a:spAutoFit/>
          </a:bodyPr>
          <a:lstStyle/>
          <a:p>
            <a:pPr lvl="0" algn="ctr">
              <a:spcBef>
                <a:spcPct val="0"/>
              </a:spcBef>
              <a:defRPr/>
            </a:pPr>
            <a:r>
              <a:rPr lang="en-US" sz="2800" b="1" dirty="0" smtClean="0">
                <a:ln w="12700">
                  <a:solidFill>
                    <a:schemeClr val="accent1">
                      <a:shade val="2500"/>
                      <a:alpha val="6500"/>
                    </a:schemeClr>
                  </a:solidFill>
                  <a:prstDash val="solid"/>
                </a:ln>
                <a:solidFill>
                  <a:srgbClr val="00FF00"/>
                </a:solidFill>
                <a:effectLst>
                  <a:innerShdw blurRad="50800" dist="50800" dir="13500000">
                    <a:srgbClr val="000000">
                      <a:alpha val="45000"/>
                    </a:srgbClr>
                  </a:innerShdw>
                </a:effectLst>
                <a:latin typeface="+mj-lt"/>
                <a:ea typeface="+mj-ea"/>
                <a:cs typeface="+mj-cs"/>
              </a:rPr>
              <a:t>Implementing  </a:t>
            </a:r>
            <a:r>
              <a:rPr lang="en-US" sz="2800" b="1" dirty="0" err="1" smtClean="0">
                <a:ln w="12700">
                  <a:solidFill>
                    <a:schemeClr val="accent1">
                      <a:shade val="2500"/>
                      <a:alpha val="6500"/>
                    </a:schemeClr>
                  </a:solidFill>
                  <a:prstDash val="solid"/>
                </a:ln>
                <a:solidFill>
                  <a:srgbClr val="00FF00"/>
                </a:solidFill>
                <a:effectLst>
                  <a:innerShdw blurRad="50800" dist="50800" dir="13500000">
                    <a:srgbClr val="000000">
                      <a:alpha val="45000"/>
                    </a:srgbClr>
                  </a:innerShdw>
                </a:effectLst>
                <a:latin typeface="+mj-lt"/>
                <a:ea typeface="+mj-ea"/>
                <a:cs typeface="+mj-cs"/>
              </a:rPr>
              <a:t>MetaLexer</a:t>
            </a:r>
            <a:r>
              <a:rPr lang="en-US" sz="2800" b="1" dirty="0" smtClean="0">
                <a:ln w="12700">
                  <a:solidFill>
                    <a:schemeClr val="accent1">
                      <a:shade val="2500"/>
                      <a:alpha val="6500"/>
                    </a:schemeClr>
                  </a:solidFill>
                  <a:prstDash val="solid"/>
                </a:ln>
                <a:solidFill>
                  <a:srgbClr val="00FF00"/>
                </a:solidFill>
                <a:effectLst>
                  <a:innerShdw blurRad="50800" dist="50800" dir="13500000">
                    <a:srgbClr val="000000">
                      <a:alpha val="45000"/>
                    </a:srgbClr>
                  </a:innerShdw>
                </a:effectLst>
                <a:latin typeface="+mj-lt"/>
                <a:ea typeface="+mj-ea"/>
                <a:cs typeface="+mj-cs"/>
              </a:rPr>
              <a:t>  layout  inheritance</a:t>
            </a:r>
          </a:p>
        </p:txBody>
      </p:sp>
      <p:sp>
        <p:nvSpPr>
          <p:cNvPr id="5" name="Rectangle 4"/>
          <p:cNvSpPr/>
          <p:nvPr/>
        </p:nvSpPr>
        <p:spPr>
          <a:xfrm>
            <a:off x="395536" y="908720"/>
            <a:ext cx="8208912" cy="5201424"/>
          </a:xfrm>
          <a:prstGeom prst="rect">
            <a:avLst/>
          </a:prstGeom>
        </p:spPr>
        <p:txBody>
          <a:bodyPr wrap="square">
            <a:spAutoFit/>
          </a:bodyPr>
          <a:lstStyle/>
          <a:p>
            <a:pPr lvl="0">
              <a:spcBef>
                <a:spcPct val="0"/>
              </a:spcBef>
              <a:defRPr/>
            </a:pPr>
            <a:endParaRPr lang="en-US" sz="2400" b="1" dirty="0" smtClean="0">
              <a:ln w="12700">
                <a:solidFill>
                  <a:schemeClr val="accent1">
                    <a:shade val="2500"/>
                    <a:alpha val="6500"/>
                  </a:schemeClr>
                </a:solidFill>
                <a:prstDash val="solid"/>
              </a:ln>
              <a:solidFill>
                <a:schemeClr val="accent1">
                  <a:tint val="60000"/>
                </a:schemeClr>
              </a:solidFill>
              <a:effectLst>
                <a:innerShdw blurRad="50800" dist="50800" dir="13500000">
                  <a:srgbClr val="000000">
                    <a:alpha val="45000"/>
                  </a:srgbClr>
                </a:innerShdw>
              </a:effectLst>
            </a:endParaRPr>
          </a:p>
          <a:p>
            <a:pPr lvl="0">
              <a:spcBef>
                <a:spcPct val="0"/>
              </a:spcBef>
              <a:buFont typeface="Arial" pitchFamily="34" charset="0"/>
              <a:buChar char="•"/>
              <a:defRPr/>
            </a:pPr>
            <a:r>
              <a:rPr lang="en-US" sz="2800" b="1" dirty="0" smtClean="0">
                <a:ln w="12700">
                  <a:solidFill>
                    <a:schemeClr val="accent1">
                      <a:shade val="2500"/>
                      <a:alpha val="6500"/>
                    </a:schemeClr>
                  </a:solidFill>
                  <a:prstDash val="solid"/>
                </a:ln>
                <a:solidFill>
                  <a:schemeClr val="accent1">
                    <a:tint val="60000"/>
                  </a:schemeClr>
                </a:solidFill>
                <a:effectLst>
                  <a:innerShdw blurRad="50800" dist="50800" dir="13500000">
                    <a:srgbClr val="000000">
                      <a:alpha val="45000"/>
                    </a:srgbClr>
                  </a:innerShdw>
                </a:effectLst>
              </a:rPr>
              <a:t>  Layouts can inherit other layouts</a:t>
            </a:r>
          </a:p>
          <a:p>
            <a:pPr lvl="0">
              <a:spcBef>
                <a:spcPct val="0"/>
              </a:spcBef>
              <a:buFont typeface="Arial" pitchFamily="34" charset="0"/>
              <a:buChar char="•"/>
              <a:defRPr/>
            </a:pPr>
            <a:endParaRPr lang="en-US" sz="2800" b="1" dirty="0" smtClean="0">
              <a:ln w="12700">
                <a:solidFill>
                  <a:schemeClr val="accent1">
                    <a:shade val="2500"/>
                    <a:alpha val="6500"/>
                  </a:schemeClr>
                </a:solidFill>
                <a:prstDash val="solid"/>
              </a:ln>
              <a:solidFill>
                <a:schemeClr val="accent1">
                  <a:tint val="60000"/>
                </a:schemeClr>
              </a:solidFill>
              <a:effectLst>
                <a:innerShdw blurRad="50800" dist="50800" dir="13500000">
                  <a:srgbClr val="000000">
                    <a:alpha val="45000"/>
                  </a:srgbClr>
                </a:innerShdw>
              </a:effectLst>
            </a:endParaRPr>
          </a:p>
          <a:p>
            <a:pPr lvl="0">
              <a:spcBef>
                <a:spcPct val="0"/>
              </a:spcBef>
              <a:buFont typeface="Arial" pitchFamily="34" charset="0"/>
              <a:buChar char="•"/>
              <a:defRPr/>
            </a:pPr>
            <a:r>
              <a:rPr lang="en-US" sz="2800" b="1" dirty="0" smtClean="0">
                <a:ln w="12700">
                  <a:solidFill>
                    <a:schemeClr val="accent1">
                      <a:shade val="2500"/>
                      <a:alpha val="6500"/>
                    </a:schemeClr>
                  </a:solidFill>
                  <a:prstDash val="solid"/>
                </a:ln>
                <a:solidFill>
                  <a:schemeClr val="accent1">
                    <a:tint val="60000"/>
                  </a:schemeClr>
                </a:solidFill>
                <a:effectLst>
                  <a:innerShdw blurRad="50800" dist="50800" dir="13500000">
                    <a:srgbClr val="000000">
                      <a:alpha val="45000"/>
                    </a:srgbClr>
                  </a:innerShdw>
                </a:effectLst>
              </a:rPr>
              <a:t>  </a:t>
            </a:r>
            <a:r>
              <a:rPr lang="en-US" sz="2800" b="1" dirty="0" smtClean="0">
                <a:ln w="12700">
                  <a:solidFill>
                    <a:schemeClr val="accent1">
                      <a:shade val="2500"/>
                      <a:alpha val="6500"/>
                    </a:schemeClr>
                  </a:solidFill>
                  <a:prstDash val="solid"/>
                </a:ln>
                <a:solidFill>
                  <a:srgbClr val="FFFF00"/>
                </a:solidFill>
                <a:effectLst>
                  <a:innerShdw blurRad="50800" dist="50800" dir="13500000">
                    <a:srgbClr val="000000">
                      <a:alpha val="45000"/>
                    </a:srgbClr>
                  </a:innerShdw>
                </a:effectLst>
              </a:rPr>
              <a:t>%inherit </a:t>
            </a:r>
            <a:r>
              <a:rPr lang="en-US" sz="2800" b="1" dirty="0" smtClean="0">
                <a:ln w="12700">
                  <a:solidFill>
                    <a:schemeClr val="accent1">
                      <a:shade val="2500"/>
                      <a:alpha val="6500"/>
                    </a:schemeClr>
                  </a:solidFill>
                  <a:prstDash val="solid"/>
                </a:ln>
                <a:solidFill>
                  <a:schemeClr val="accent1">
                    <a:tint val="60000"/>
                  </a:schemeClr>
                </a:solidFill>
                <a:effectLst>
                  <a:innerShdw blurRad="50800" dist="50800" dir="13500000">
                    <a:srgbClr val="000000">
                      <a:alpha val="45000"/>
                    </a:srgbClr>
                  </a:innerShdw>
                </a:effectLst>
              </a:rPr>
              <a:t>directive put at the location at which the inherited transition rules (embeddings) should be placed.</a:t>
            </a:r>
          </a:p>
          <a:p>
            <a:pPr lvl="0">
              <a:spcBef>
                <a:spcPct val="0"/>
              </a:spcBef>
              <a:buFont typeface="Arial" pitchFamily="34" charset="0"/>
              <a:buChar char="•"/>
              <a:defRPr/>
            </a:pPr>
            <a:endParaRPr lang="en-US" sz="2800" b="1" dirty="0" smtClean="0">
              <a:ln w="12700">
                <a:solidFill>
                  <a:schemeClr val="accent1">
                    <a:shade val="2500"/>
                    <a:alpha val="6500"/>
                  </a:schemeClr>
                </a:solidFill>
                <a:prstDash val="solid"/>
              </a:ln>
              <a:solidFill>
                <a:schemeClr val="accent1">
                  <a:tint val="60000"/>
                </a:schemeClr>
              </a:solidFill>
              <a:effectLst>
                <a:innerShdw blurRad="50800" dist="50800" dir="13500000">
                  <a:srgbClr val="000000">
                    <a:alpha val="45000"/>
                  </a:srgbClr>
                </a:innerShdw>
              </a:effectLst>
            </a:endParaRPr>
          </a:p>
          <a:p>
            <a:pPr lvl="0">
              <a:spcBef>
                <a:spcPct val="0"/>
              </a:spcBef>
              <a:buFont typeface="Arial" pitchFamily="34" charset="0"/>
              <a:buChar char="•"/>
              <a:defRPr/>
            </a:pPr>
            <a:r>
              <a:rPr lang="en-US" sz="2800" b="1" dirty="0" smtClean="0">
                <a:ln w="12700">
                  <a:solidFill>
                    <a:schemeClr val="accent1">
                      <a:shade val="2500"/>
                      <a:alpha val="6500"/>
                    </a:schemeClr>
                  </a:solidFill>
                  <a:prstDash val="solid"/>
                </a:ln>
                <a:solidFill>
                  <a:schemeClr val="accent1">
                    <a:tint val="60000"/>
                  </a:schemeClr>
                </a:solidFill>
                <a:effectLst>
                  <a:innerShdw blurRad="50800" dist="50800" dir="13500000">
                    <a:srgbClr val="000000">
                      <a:alpha val="45000"/>
                    </a:srgbClr>
                  </a:innerShdw>
                </a:effectLst>
              </a:rPr>
              <a:t> each </a:t>
            </a:r>
            <a:r>
              <a:rPr lang="en-US" sz="2800" b="1" dirty="0" smtClean="0">
                <a:ln w="12700">
                  <a:solidFill>
                    <a:schemeClr val="accent1">
                      <a:shade val="2500"/>
                      <a:alpha val="6500"/>
                    </a:schemeClr>
                  </a:solidFill>
                  <a:prstDash val="solid"/>
                </a:ln>
                <a:solidFill>
                  <a:srgbClr val="FFFF00"/>
                </a:solidFill>
                <a:effectLst>
                  <a:innerShdw blurRad="50800" dist="50800" dir="13500000">
                    <a:srgbClr val="000000">
                      <a:alpha val="45000"/>
                    </a:srgbClr>
                  </a:innerShdw>
                </a:effectLst>
              </a:rPr>
              <a:t>%inherit </a:t>
            </a:r>
            <a:r>
              <a:rPr lang="en-US" sz="2800" b="1" dirty="0" smtClean="0">
                <a:ln w="12700">
                  <a:solidFill>
                    <a:schemeClr val="accent1">
                      <a:shade val="2500"/>
                      <a:alpha val="6500"/>
                    </a:schemeClr>
                  </a:solidFill>
                  <a:prstDash val="solid"/>
                </a:ln>
                <a:solidFill>
                  <a:schemeClr val="accent1">
                    <a:tint val="60000"/>
                  </a:schemeClr>
                </a:solidFill>
                <a:effectLst>
                  <a:innerShdw blurRad="50800" dist="50800" dir="13500000">
                    <a:srgbClr val="000000">
                      <a:alpha val="45000"/>
                    </a:srgbClr>
                  </a:innerShdw>
                </a:effectLst>
              </a:rPr>
              <a:t>directive can be followed by:</a:t>
            </a:r>
          </a:p>
          <a:p>
            <a:pPr lvl="1">
              <a:spcBef>
                <a:spcPct val="0"/>
              </a:spcBef>
              <a:buFont typeface="Arial" pitchFamily="34" charset="0"/>
              <a:buChar char="•"/>
              <a:defRPr/>
            </a:pPr>
            <a:r>
              <a:rPr lang="en-US" sz="2800" b="1" dirty="0" smtClean="0">
                <a:ln w="12700">
                  <a:solidFill>
                    <a:schemeClr val="accent1">
                      <a:shade val="2500"/>
                      <a:alpha val="6500"/>
                    </a:schemeClr>
                  </a:solidFill>
                  <a:prstDash val="solid"/>
                </a:ln>
                <a:solidFill>
                  <a:schemeClr val="accent1">
                    <a:tint val="60000"/>
                  </a:schemeClr>
                </a:solidFill>
                <a:effectLst>
                  <a:innerShdw blurRad="50800" dist="50800" dir="13500000">
                    <a:srgbClr val="000000">
                      <a:alpha val="45000"/>
                    </a:srgbClr>
                  </a:innerShdw>
                </a:effectLst>
              </a:rPr>
              <a:t> %</a:t>
            </a:r>
            <a:r>
              <a:rPr lang="en-US" sz="2800" b="1" dirty="0" err="1" smtClean="0">
                <a:ln w="12700">
                  <a:solidFill>
                    <a:schemeClr val="accent1">
                      <a:shade val="2500"/>
                      <a:alpha val="6500"/>
                    </a:schemeClr>
                  </a:solidFill>
                  <a:prstDash val="solid"/>
                </a:ln>
                <a:solidFill>
                  <a:schemeClr val="accent1">
                    <a:tint val="60000"/>
                  </a:schemeClr>
                </a:solidFill>
                <a:effectLst>
                  <a:innerShdw blurRad="50800" dist="50800" dir="13500000">
                    <a:srgbClr val="000000">
                      <a:alpha val="45000"/>
                    </a:srgbClr>
                  </a:innerShdw>
                </a:effectLst>
              </a:rPr>
              <a:t>unoption</a:t>
            </a:r>
            <a:endParaRPr lang="en-US" sz="2800" b="1" dirty="0" smtClean="0">
              <a:ln w="12700">
                <a:solidFill>
                  <a:schemeClr val="accent1">
                    <a:shade val="2500"/>
                    <a:alpha val="6500"/>
                  </a:schemeClr>
                </a:solidFill>
                <a:prstDash val="solid"/>
              </a:ln>
              <a:solidFill>
                <a:schemeClr val="accent1">
                  <a:tint val="60000"/>
                </a:schemeClr>
              </a:solidFill>
              <a:effectLst>
                <a:innerShdw blurRad="50800" dist="50800" dir="13500000">
                  <a:srgbClr val="000000">
                    <a:alpha val="45000"/>
                  </a:srgbClr>
                </a:innerShdw>
              </a:effectLst>
            </a:endParaRPr>
          </a:p>
          <a:p>
            <a:pPr lvl="1">
              <a:spcBef>
                <a:spcPct val="0"/>
              </a:spcBef>
              <a:buFont typeface="Arial" pitchFamily="34" charset="0"/>
              <a:buChar char="•"/>
              <a:defRPr/>
            </a:pPr>
            <a:r>
              <a:rPr lang="en-US" sz="2800" b="1" dirty="0" smtClean="0">
                <a:ln w="12700">
                  <a:solidFill>
                    <a:schemeClr val="accent1">
                      <a:shade val="2500"/>
                      <a:alpha val="6500"/>
                    </a:schemeClr>
                  </a:solidFill>
                  <a:prstDash val="solid"/>
                </a:ln>
                <a:solidFill>
                  <a:schemeClr val="accent1">
                    <a:tint val="60000"/>
                  </a:schemeClr>
                </a:solidFill>
                <a:effectLst>
                  <a:innerShdw blurRad="50800" dist="50800" dir="13500000">
                    <a:srgbClr val="000000">
                      <a:alpha val="45000"/>
                    </a:srgbClr>
                  </a:innerShdw>
                </a:effectLst>
              </a:rPr>
              <a:t> %replace</a:t>
            </a:r>
          </a:p>
          <a:p>
            <a:pPr lvl="1">
              <a:spcBef>
                <a:spcPct val="0"/>
              </a:spcBef>
              <a:buFont typeface="Arial" pitchFamily="34" charset="0"/>
              <a:buChar char="•"/>
              <a:defRPr/>
            </a:pPr>
            <a:r>
              <a:rPr lang="en-US" sz="2800" b="1" dirty="0" smtClean="0">
                <a:ln w="12700">
                  <a:solidFill>
                    <a:schemeClr val="accent1">
                      <a:shade val="2500"/>
                      <a:alpha val="6500"/>
                    </a:schemeClr>
                  </a:solidFill>
                  <a:prstDash val="solid"/>
                </a:ln>
                <a:solidFill>
                  <a:schemeClr val="accent1">
                    <a:tint val="60000"/>
                  </a:schemeClr>
                </a:solidFill>
                <a:effectLst>
                  <a:innerShdw blurRad="50800" dist="50800" dir="13500000">
                    <a:srgbClr val="000000">
                      <a:alpha val="45000"/>
                    </a:srgbClr>
                  </a:innerShdw>
                </a:effectLst>
              </a:rPr>
              <a:t> %</a:t>
            </a:r>
            <a:r>
              <a:rPr lang="en-US" sz="2800" b="1" dirty="0" err="1" smtClean="0">
                <a:ln w="12700">
                  <a:solidFill>
                    <a:schemeClr val="accent1">
                      <a:shade val="2500"/>
                      <a:alpha val="6500"/>
                    </a:schemeClr>
                  </a:solidFill>
                  <a:prstDash val="solid"/>
                </a:ln>
                <a:solidFill>
                  <a:schemeClr val="accent1">
                    <a:tint val="60000"/>
                  </a:schemeClr>
                </a:solidFill>
                <a:effectLst>
                  <a:innerShdw blurRad="50800" dist="50800" dir="13500000">
                    <a:srgbClr val="000000">
                      <a:alpha val="45000"/>
                    </a:srgbClr>
                  </a:innerShdw>
                </a:effectLst>
              </a:rPr>
              <a:t>unembed</a:t>
            </a:r>
            <a:endParaRPr lang="en-US" sz="2800" b="1" dirty="0" smtClean="0">
              <a:ln w="12700">
                <a:solidFill>
                  <a:schemeClr val="accent1">
                    <a:shade val="2500"/>
                    <a:alpha val="6500"/>
                  </a:schemeClr>
                </a:solidFill>
                <a:prstDash val="solid"/>
              </a:ln>
              <a:solidFill>
                <a:schemeClr val="accent1">
                  <a:tint val="60000"/>
                </a:schemeClr>
              </a:solidFill>
              <a:effectLst>
                <a:innerShdw blurRad="50800" dist="50800" dir="13500000">
                  <a:srgbClr val="000000">
                    <a:alpha val="45000"/>
                  </a:srgbClr>
                </a:innerShdw>
              </a:effectLst>
            </a:endParaRPr>
          </a:p>
          <a:p>
            <a:pPr lvl="1">
              <a:spcBef>
                <a:spcPct val="0"/>
              </a:spcBef>
              <a:buFont typeface="Arial" pitchFamily="34" charset="0"/>
              <a:buChar char="•"/>
              <a:defRPr/>
            </a:pPr>
            <a:r>
              <a:rPr lang="en-US" sz="2800" b="1" dirty="0" smtClean="0">
                <a:ln w="12700">
                  <a:solidFill>
                    <a:schemeClr val="accent1">
                      <a:shade val="2500"/>
                      <a:alpha val="6500"/>
                    </a:schemeClr>
                  </a:solidFill>
                  <a:prstDash val="solid"/>
                </a:ln>
                <a:solidFill>
                  <a:schemeClr val="accent1">
                    <a:tint val="60000"/>
                  </a:schemeClr>
                </a:solidFill>
                <a:effectLst>
                  <a:innerShdw blurRad="50800" dist="50800" dir="13500000">
                    <a:srgbClr val="000000">
                      <a:alpha val="45000"/>
                    </a:srgbClr>
                  </a:innerShdw>
                </a:effectLst>
              </a:rPr>
              <a:t> new embeddings</a:t>
            </a:r>
            <a:endParaRPr lang="en-CA"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323528" y="836712"/>
            <a:ext cx="8496944" cy="525658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Number Placeholder 1"/>
          <p:cNvSpPr>
            <a:spLocks noGrp="1"/>
          </p:cNvSpPr>
          <p:nvPr>
            <p:ph type="sldNum" sz="quarter" idx="12"/>
          </p:nvPr>
        </p:nvSpPr>
        <p:spPr/>
        <p:txBody>
          <a:bodyPr/>
          <a:lstStyle/>
          <a:p>
            <a:fld id="{E1ACA1A9-5D0D-4912-8B92-F352DF36540E}" type="slidenum">
              <a:rPr lang="en-CA" smtClean="0"/>
              <a:pPr/>
              <a:t>28</a:t>
            </a:fld>
            <a:endParaRPr lang="en-CA" dirty="0"/>
          </a:p>
        </p:txBody>
      </p:sp>
      <p:sp>
        <p:nvSpPr>
          <p:cNvPr id="5" name="Rectangle 4"/>
          <p:cNvSpPr/>
          <p:nvPr/>
        </p:nvSpPr>
        <p:spPr>
          <a:xfrm>
            <a:off x="971600" y="188640"/>
            <a:ext cx="7776864" cy="523220"/>
          </a:xfrm>
          <a:prstGeom prst="rect">
            <a:avLst/>
          </a:prstGeom>
        </p:spPr>
        <p:txBody>
          <a:bodyPr wrap="square">
            <a:spAutoFit/>
          </a:bodyPr>
          <a:lstStyle/>
          <a:p>
            <a:pPr lvl="0" algn="ctr">
              <a:spcBef>
                <a:spcPct val="0"/>
              </a:spcBef>
              <a:defRPr/>
            </a:pPr>
            <a:r>
              <a:rPr lang="en-US" sz="2800" b="1" dirty="0" smtClean="0">
                <a:ln w="12700">
                  <a:solidFill>
                    <a:schemeClr val="accent1">
                      <a:shade val="2500"/>
                      <a:alpha val="6500"/>
                    </a:schemeClr>
                  </a:solidFill>
                  <a:prstDash val="solid"/>
                </a:ln>
                <a:solidFill>
                  <a:srgbClr val="00FF00"/>
                </a:solidFill>
                <a:effectLst>
                  <a:innerShdw blurRad="50800" dist="50800" dir="13500000">
                    <a:srgbClr val="000000">
                      <a:alpha val="45000"/>
                    </a:srgbClr>
                  </a:innerShdw>
                </a:effectLst>
                <a:latin typeface="+mj-lt"/>
                <a:ea typeface="+mj-ea"/>
                <a:cs typeface="+mj-cs"/>
              </a:rPr>
              <a:t>Implementing  </a:t>
            </a:r>
            <a:r>
              <a:rPr lang="en-US" sz="2800" b="1" dirty="0" err="1" smtClean="0">
                <a:ln w="12700">
                  <a:solidFill>
                    <a:schemeClr val="accent1">
                      <a:shade val="2500"/>
                      <a:alpha val="6500"/>
                    </a:schemeClr>
                  </a:solidFill>
                  <a:prstDash val="solid"/>
                </a:ln>
                <a:solidFill>
                  <a:srgbClr val="00FF00"/>
                </a:solidFill>
                <a:effectLst>
                  <a:innerShdw blurRad="50800" dist="50800" dir="13500000">
                    <a:srgbClr val="000000">
                      <a:alpha val="45000"/>
                    </a:srgbClr>
                  </a:innerShdw>
                </a:effectLst>
                <a:latin typeface="+mj-lt"/>
                <a:ea typeface="+mj-ea"/>
                <a:cs typeface="+mj-cs"/>
              </a:rPr>
              <a:t>MetaLexer</a:t>
            </a:r>
            <a:r>
              <a:rPr lang="en-US" sz="2800" b="1" dirty="0" smtClean="0">
                <a:ln w="12700">
                  <a:solidFill>
                    <a:schemeClr val="accent1">
                      <a:shade val="2500"/>
                      <a:alpha val="6500"/>
                    </a:schemeClr>
                  </a:solidFill>
                  <a:prstDash val="solid"/>
                </a:ln>
                <a:solidFill>
                  <a:srgbClr val="00FF00"/>
                </a:solidFill>
                <a:effectLst>
                  <a:innerShdw blurRad="50800" dist="50800" dir="13500000">
                    <a:srgbClr val="000000">
                      <a:alpha val="45000"/>
                    </a:srgbClr>
                  </a:innerShdw>
                </a:effectLst>
                <a:latin typeface="+mj-lt"/>
                <a:ea typeface="+mj-ea"/>
                <a:cs typeface="+mj-cs"/>
              </a:rPr>
              <a:t>  component  inheritance</a:t>
            </a:r>
          </a:p>
        </p:txBody>
      </p:sp>
      <p:pic>
        <p:nvPicPr>
          <p:cNvPr id="10" name="Picture 9" descr="insertion-point-diagram.png"/>
          <p:cNvPicPr>
            <a:picLocks noChangeAspect="1"/>
          </p:cNvPicPr>
          <p:nvPr/>
        </p:nvPicPr>
        <p:blipFill>
          <a:blip r:embed="rId3" cstate="print"/>
          <a:stretch>
            <a:fillRect/>
          </a:stretch>
        </p:blipFill>
        <p:spPr>
          <a:xfrm>
            <a:off x="611560" y="1124744"/>
            <a:ext cx="7812360" cy="4690903"/>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323528" y="1124744"/>
            <a:ext cx="8496944" cy="525658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smtClean="0">
                <a:solidFill>
                  <a:schemeClr val="bg1"/>
                </a:solidFill>
              </a:rPr>
              <a:t>O</a:t>
            </a:r>
            <a:endParaRPr lang="en-CA" sz="2000" dirty="0">
              <a:solidFill>
                <a:schemeClr val="bg1"/>
              </a:solidFill>
            </a:endParaRPr>
          </a:p>
        </p:txBody>
      </p:sp>
      <p:sp>
        <p:nvSpPr>
          <p:cNvPr id="2" name="Slide Number Placeholder 1"/>
          <p:cNvSpPr>
            <a:spLocks noGrp="1"/>
          </p:cNvSpPr>
          <p:nvPr>
            <p:ph type="sldNum" sz="quarter" idx="12"/>
          </p:nvPr>
        </p:nvSpPr>
        <p:spPr/>
        <p:txBody>
          <a:bodyPr/>
          <a:lstStyle/>
          <a:p>
            <a:fld id="{E1ACA1A9-5D0D-4912-8B92-F352DF36540E}" type="slidenum">
              <a:rPr lang="en-CA" smtClean="0"/>
              <a:pPr/>
              <a:t>29</a:t>
            </a:fld>
            <a:endParaRPr lang="en-CA" dirty="0"/>
          </a:p>
        </p:txBody>
      </p:sp>
      <p:sp>
        <p:nvSpPr>
          <p:cNvPr id="5" name="Rectangle 4"/>
          <p:cNvSpPr/>
          <p:nvPr/>
        </p:nvSpPr>
        <p:spPr>
          <a:xfrm>
            <a:off x="971600" y="188640"/>
            <a:ext cx="7776864" cy="523220"/>
          </a:xfrm>
          <a:prstGeom prst="rect">
            <a:avLst/>
          </a:prstGeom>
        </p:spPr>
        <p:txBody>
          <a:bodyPr wrap="square">
            <a:spAutoFit/>
          </a:bodyPr>
          <a:lstStyle/>
          <a:p>
            <a:pPr lvl="0" algn="ctr">
              <a:spcBef>
                <a:spcPct val="0"/>
              </a:spcBef>
              <a:defRPr/>
            </a:pPr>
            <a:r>
              <a:rPr lang="en-US" sz="2800" b="1" dirty="0" smtClean="0">
                <a:ln w="12700">
                  <a:solidFill>
                    <a:schemeClr val="accent1">
                      <a:shade val="2500"/>
                      <a:alpha val="6500"/>
                    </a:schemeClr>
                  </a:solidFill>
                  <a:prstDash val="solid"/>
                </a:ln>
                <a:solidFill>
                  <a:srgbClr val="00FF00"/>
                </a:solidFill>
                <a:effectLst>
                  <a:innerShdw blurRad="50800" dist="50800" dir="13500000">
                    <a:srgbClr val="000000">
                      <a:alpha val="45000"/>
                    </a:srgbClr>
                  </a:innerShdw>
                </a:effectLst>
                <a:latin typeface="+mj-lt"/>
                <a:ea typeface="+mj-ea"/>
                <a:cs typeface="+mj-cs"/>
              </a:rPr>
              <a:t>Weaving in inherited component</a:t>
            </a:r>
          </a:p>
        </p:txBody>
      </p:sp>
      <p:grpSp>
        <p:nvGrpSpPr>
          <p:cNvPr id="24" name="Group 23"/>
          <p:cNvGrpSpPr/>
          <p:nvPr/>
        </p:nvGrpSpPr>
        <p:grpSpPr>
          <a:xfrm>
            <a:off x="611560" y="1772816"/>
            <a:ext cx="4968552" cy="3934750"/>
            <a:chOff x="611560" y="1196752"/>
            <a:chExt cx="4968552" cy="3934750"/>
          </a:xfrm>
        </p:grpSpPr>
        <p:pic>
          <p:nvPicPr>
            <p:cNvPr id="14" name="Picture 13" descr="rule-type-example-1.png"/>
            <p:cNvPicPr>
              <a:picLocks noChangeAspect="1"/>
            </p:cNvPicPr>
            <p:nvPr/>
          </p:nvPicPr>
          <p:blipFill>
            <a:blip r:embed="rId3" cstate="print"/>
            <a:stretch>
              <a:fillRect/>
            </a:stretch>
          </p:blipFill>
          <p:spPr>
            <a:xfrm>
              <a:off x="683568" y="2132856"/>
              <a:ext cx="4211582" cy="2998646"/>
            </a:xfrm>
            <a:prstGeom prst="rect">
              <a:avLst/>
            </a:prstGeom>
          </p:spPr>
        </p:pic>
        <p:sp>
          <p:nvSpPr>
            <p:cNvPr id="17" name="TextBox 16"/>
            <p:cNvSpPr txBox="1"/>
            <p:nvPr/>
          </p:nvSpPr>
          <p:spPr>
            <a:xfrm>
              <a:off x="3275856" y="2132856"/>
              <a:ext cx="2304256" cy="369332"/>
            </a:xfrm>
            <a:prstGeom prst="rect">
              <a:avLst/>
            </a:prstGeom>
            <a:noFill/>
          </p:spPr>
          <p:txBody>
            <a:bodyPr wrap="square" rtlCol="0">
              <a:spAutoFit/>
            </a:bodyPr>
            <a:lstStyle/>
            <a:p>
              <a:r>
                <a:rPr lang="en-CA" dirty="0" smtClean="0">
                  <a:solidFill>
                    <a:schemeClr val="bg1"/>
                  </a:solidFill>
                </a:rPr>
                <a:t>Original Component</a:t>
              </a:r>
              <a:endParaRPr lang="en-CA" dirty="0">
                <a:solidFill>
                  <a:schemeClr val="bg1"/>
                </a:solidFill>
              </a:endParaRPr>
            </a:p>
          </p:txBody>
        </p:sp>
        <p:sp>
          <p:nvSpPr>
            <p:cNvPr id="19" name="TextBox 18"/>
            <p:cNvSpPr txBox="1"/>
            <p:nvPr/>
          </p:nvSpPr>
          <p:spPr>
            <a:xfrm>
              <a:off x="611560" y="1196752"/>
              <a:ext cx="2592288" cy="923330"/>
            </a:xfrm>
            <a:prstGeom prst="rect">
              <a:avLst/>
            </a:prstGeom>
            <a:noFill/>
          </p:spPr>
          <p:txBody>
            <a:bodyPr wrap="square" rtlCol="0">
              <a:spAutoFit/>
            </a:bodyPr>
            <a:lstStyle/>
            <a:p>
              <a:r>
                <a:rPr lang="en-CA" dirty="0" smtClean="0">
                  <a:solidFill>
                    <a:schemeClr val="bg1"/>
                  </a:solidFill>
                </a:rPr>
                <a:t>New Component adds some rules and inherits original component.</a:t>
              </a:r>
              <a:endParaRPr lang="en-CA" dirty="0">
                <a:solidFill>
                  <a:schemeClr val="bg1"/>
                </a:solidFill>
              </a:endParaRPr>
            </a:p>
          </p:txBody>
        </p:sp>
      </p:grpSp>
      <p:grpSp>
        <p:nvGrpSpPr>
          <p:cNvPr id="25" name="Group 24"/>
          <p:cNvGrpSpPr/>
          <p:nvPr/>
        </p:nvGrpSpPr>
        <p:grpSpPr>
          <a:xfrm>
            <a:off x="6588224" y="1340768"/>
            <a:ext cx="1699661" cy="4769768"/>
            <a:chOff x="6516216" y="1052736"/>
            <a:chExt cx="1699661" cy="4769768"/>
          </a:xfrm>
        </p:grpSpPr>
        <p:pic>
          <p:nvPicPr>
            <p:cNvPr id="15" name="Picture 14" descr="rule-type-example-2.png"/>
            <p:cNvPicPr>
              <a:picLocks noChangeAspect="1"/>
            </p:cNvPicPr>
            <p:nvPr/>
          </p:nvPicPr>
          <p:blipFill>
            <a:blip r:embed="rId4" cstate="print"/>
            <a:stretch>
              <a:fillRect/>
            </a:stretch>
          </p:blipFill>
          <p:spPr>
            <a:xfrm>
              <a:off x="6804248" y="1556792"/>
              <a:ext cx="1411629" cy="4265712"/>
            </a:xfrm>
            <a:prstGeom prst="rect">
              <a:avLst/>
            </a:prstGeom>
          </p:spPr>
        </p:pic>
        <p:sp>
          <p:nvSpPr>
            <p:cNvPr id="22" name="TextBox 21"/>
            <p:cNvSpPr txBox="1"/>
            <p:nvPr/>
          </p:nvSpPr>
          <p:spPr>
            <a:xfrm>
              <a:off x="6516216" y="1052736"/>
              <a:ext cx="1656184" cy="369332"/>
            </a:xfrm>
            <a:prstGeom prst="rect">
              <a:avLst/>
            </a:prstGeom>
            <a:noFill/>
          </p:spPr>
          <p:txBody>
            <a:bodyPr wrap="square" rtlCol="0">
              <a:spAutoFit/>
            </a:bodyPr>
            <a:lstStyle/>
            <a:p>
              <a:r>
                <a:rPr lang="en-CA" dirty="0" smtClean="0">
                  <a:solidFill>
                    <a:schemeClr val="bg1"/>
                  </a:solidFill>
                </a:rPr>
                <a:t>Woven output</a:t>
              </a:r>
              <a:endParaRPr lang="en-CA" dirty="0">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Structure of a Compiler Front-End</a:t>
            </a:r>
            <a:endParaRPr lang="en-CA" dirty="0"/>
          </a:p>
        </p:txBody>
      </p:sp>
      <p:graphicFrame>
        <p:nvGraphicFramePr>
          <p:cNvPr id="5" name="Content Placeholder 4"/>
          <p:cNvGraphicFramePr>
            <a:graphicFrameLocks noGrp="1"/>
          </p:cNvGraphicFramePr>
          <p:nvPr>
            <p:ph idx="1"/>
          </p:nvPr>
        </p:nvGraphicFramePr>
        <p:xfrm>
          <a:off x="-612576" y="1772816"/>
          <a:ext cx="6912768" cy="3229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E1ACA1A9-5D0D-4912-8B92-F352DF36540E}" type="slidenum">
              <a:rPr lang="en-US" smtClean="0"/>
              <a:pPr/>
              <a:t>3</a:t>
            </a:fld>
            <a:endParaRPr lang="en-US" dirty="0"/>
          </a:p>
        </p:txBody>
      </p:sp>
      <p:sp>
        <p:nvSpPr>
          <p:cNvPr id="6" name="TextBox 5"/>
          <p:cNvSpPr txBox="1"/>
          <p:nvPr/>
        </p:nvSpPr>
        <p:spPr>
          <a:xfrm>
            <a:off x="5508104" y="3645024"/>
            <a:ext cx="3384376" cy="1569660"/>
          </a:xfrm>
          <a:prstGeom prst="rect">
            <a:avLst/>
          </a:prstGeom>
          <a:noFill/>
        </p:spPr>
        <p:txBody>
          <a:bodyPr wrap="square" rtlCol="0">
            <a:spAutoFit/>
          </a:bodyPr>
          <a:lstStyle/>
          <a:p>
            <a:r>
              <a:rPr lang="en-CA" sz="2400" dirty="0" smtClean="0"/>
              <a:t>Context-free grammars + actions/attributes (</a:t>
            </a:r>
            <a:r>
              <a:rPr lang="en-CA" sz="2400" dirty="0" err="1" smtClean="0"/>
              <a:t>yacc</a:t>
            </a:r>
            <a:r>
              <a:rPr lang="en-CA" sz="2400" dirty="0" smtClean="0"/>
              <a:t>, bison, Polyglot, </a:t>
            </a:r>
            <a:r>
              <a:rPr lang="en-CA" sz="2400" dirty="0" err="1" smtClean="0"/>
              <a:t>JastAdd</a:t>
            </a:r>
            <a:r>
              <a:rPr lang="en-CA" sz="2400" dirty="0" smtClean="0"/>
              <a:t>, ...)</a:t>
            </a:r>
          </a:p>
        </p:txBody>
      </p:sp>
      <p:sp>
        <p:nvSpPr>
          <p:cNvPr id="7" name="TextBox 6"/>
          <p:cNvSpPr txBox="1"/>
          <p:nvPr/>
        </p:nvSpPr>
        <p:spPr>
          <a:xfrm>
            <a:off x="5660504" y="1925216"/>
            <a:ext cx="3384376" cy="830997"/>
          </a:xfrm>
          <a:prstGeom prst="rect">
            <a:avLst/>
          </a:prstGeom>
          <a:noFill/>
        </p:spPr>
        <p:txBody>
          <a:bodyPr wrap="square" rtlCol="0">
            <a:spAutoFit/>
          </a:bodyPr>
          <a:lstStyle/>
          <a:p>
            <a:r>
              <a:rPr lang="en-CA" sz="2400" dirty="0" smtClean="0"/>
              <a:t>Regular Expressions +</a:t>
            </a:r>
          </a:p>
          <a:p>
            <a:r>
              <a:rPr lang="en-CA" sz="2400" dirty="0" smtClean="0"/>
              <a:t>State (flex, </a:t>
            </a:r>
            <a:r>
              <a:rPr lang="en-CA" sz="2400" dirty="0" err="1" smtClean="0"/>
              <a:t>jflex</a:t>
            </a:r>
            <a:r>
              <a:rPr lang="en-CA" sz="2400" dirty="0" smtClean="0"/>
              <a:t>, ...)</a:t>
            </a:r>
            <a:endParaRPr lang="en-CA"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51520" y="836712"/>
            <a:ext cx="6624736" cy="5201424"/>
          </a:xfrm>
          <a:prstGeom prst="rect">
            <a:avLst/>
          </a:prstGeom>
        </p:spPr>
        <p:txBody>
          <a:bodyPr wrap="square">
            <a:spAutoFit/>
          </a:bodyPr>
          <a:lstStyle/>
          <a:p>
            <a:pPr lvl="0" algn="ctr">
              <a:spcBef>
                <a:spcPct val="0"/>
              </a:spcBef>
              <a:defRPr/>
            </a:pPr>
            <a:r>
              <a:rPr lang="en-US" sz="4400" b="1" dirty="0" smtClean="0">
                <a:ln w="12700">
                  <a:solidFill>
                    <a:schemeClr val="accent1">
                      <a:shade val="2500"/>
                      <a:alpha val="6500"/>
                    </a:schemeClr>
                  </a:solidFill>
                  <a:prstDash val="solid"/>
                </a:ln>
                <a:solidFill>
                  <a:schemeClr val="accent1">
                    <a:tint val="60000"/>
                  </a:schemeClr>
                </a:solidFill>
                <a:effectLst>
                  <a:innerShdw blurRad="50800" dist="50800" dir="13500000">
                    <a:srgbClr val="000000">
                      <a:alpha val="45000"/>
                    </a:srgbClr>
                  </a:innerShdw>
                </a:effectLst>
                <a:latin typeface="+mj-lt"/>
                <a:ea typeface="+mj-ea"/>
                <a:cs typeface="+mj-cs"/>
              </a:rPr>
              <a:t>Results:</a:t>
            </a:r>
          </a:p>
          <a:p>
            <a:pPr lvl="0" algn="ctr">
              <a:spcBef>
                <a:spcPct val="0"/>
              </a:spcBef>
              <a:defRPr/>
            </a:pPr>
            <a:r>
              <a:rPr lang="en-US" sz="3200" b="1" dirty="0" smtClean="0">
                <a:ln w="12700">
                  <a:solidFill>
                    <a:schemeClr val="accent1">
                      <a:shade val="2500"/>
                      <a:alpha val="6500"/>
                    </a:schemeClr>
                  </a:solidFill>
                  <a:prstDash val="solid"/>
                </a:ln>
                <a:solidFill>
                  <a:schemeClr val="accent1">
                    <a:tint val="60000"/>
                  </a:schemeClr>
                </a:solidFill>
                <a:effectLst>
                  <a:innerShdw blurRad="50800" dist="50800" dir="13500000">
                    <a:srgbClr val="000000">
                      <a:alpha val="45000"/>
                    </a:srgbClr>
                  </a:innerShdw>
                </a:effectLst>
                <a:latin typeface="+mj-lt"/>
                <a:ea typeface="+mj-ea"/>
                <a:cs typeface="+mj-cs"/>
              </a:rPr>
              <a:t>Applied to three projects with complex scanners:</a:t>
            </a:r>
          </a:p>
          <a:p>
            <a:pPr lvl="0">
              <a:spcBef>
                <a:spcPct val="0"/>
              </a:spcBef>
              <a:defRPr/>
            </a:pPr>
            <a:endParaRPr lang="en-US" sz="3200" b="1" dirty="0" smtClean="0">
              <a:ln w="12700">
                <a:solidFill>
                  <a:schemeClr val="accent1">
                    <a:shade val="2500"/>
                    <a:alpha val="6500"/>
                  </a:schemeClr>
                </a:solidFill>
                <a:prstDash val="solid"/>
              </a:ln>
              <a:solidFill>
                <a:schemeClr val="accent1">
                  <a:tint val="60000"/>
                </a:schemeClr>
              </a:solidFill>
              <a:effectLst>
                <a:innerShdw blurRad="50800" dist="50800" dir="13500000">
                  <a:srgbClr val="000000">
                    <a:alpha val="45000"/>
                  </a:srgbClr>
                </a:innerShdw>
              </a:effectLst>
              <a:latin typeface="+mj-lt"/>
              <a:ea typeface="+mj-ea"/>
              <a:cs typeface="+mj-cs"/>
            </a:endParaRPr>
          </a:p>
          <a:p>
            <a:pPr lvl="0">
              <a:spcBef>
                <a:spcPct val="0"/>
              </a:spcBef>
              <a:buFont typeface="Arial" pitchFamily="34" charset="0"/>
              <a:buChar char="•"/>
              <a:defRPr/>
            </a:pPr>
            <a:r>
              <a:rPr lang="en-US" sz="3200" b="1" dirty="0" smtClean="0">
                <a:ln w="12700">
                  <a:solidFill>
                    <a:schemeClr val="accent1">
                      <a:shade val="2500"/>
                      <a:alpha val="6500"/>
                    </a:schemeClr>
                  </a:solidFill>
                  <a:prstDash val="solid"/>
                </a:ln>
                <a:solidFill>
                  <a:schemeClr val="accent1">
                    <a:tint val="60000"/>
                  </a:schemeClr>
                </a:solidFill>
                <a:effectLst>
                  <a:innerShdw blurRad="50800" dist="50800" dir="13500000">
                    <a:srgbClr val="000000">
                      <a:alpha val="45000"/>
                    </a:srgbClr>
                  </a:innerShdw>
                </a:effectLst>
                <a:latin typeface="+mj-lt"/>
                <a:ea typeface="+mj-ea"/>
                <a:cs typeface="+mj-cs"/>
              </a:rPr>
              <a:t>  </a:t>
            </a:r>
            <a:r>
              <a:rPr lang="en-US" sz="3200" b="1" dirty="0" err="1" smtClean="0">
                <a:ln w="12700">
                  <a:solidFill>
                    <a:schemeClr val="accent1">
                      <a:shade val="2500"/>
                      <a:alpha val="6500"/>
                    </a:schemeClr>
                  </a:solidFill>
                  <a:prstDash val="solid"/>
                </a:ln>
                <a:solidFill>
                  <a:schemeClr val="accent1">
                    <a:tint val="60000"/>
                  </a:schemeClr>
                </a:solidFill>
                <a:effectLst>
                  <a:innerShdw blurRad="50800" dist="50800" dir="13500000">
                    <a:srgbClr val="000000">
                      <a:alpha val="45000"/>
                    </a:srgbClr>
                  </a:innerShdw>
                </a:effectLst>
                <a:latin typeface="+mj-lt"/>
                <a:ea typeface="+mj-ea"/>
                <a:cs typeface="+mj-cs"/>
              </a:rPr>
              <a:t>AspectJ</a:t>
            </a:r>
            <a:r>
              <a:rPr lang="en-US" sz="3200" b="1" dirty="0" smtClean="0">
                <a:ln w="12700">
                  <a:solidFill>
                    <a:schemeClr val="accent1">
                      <a:shade val="2500"/>
                      <a:alpha val="6500"/>
                    </a:schemeClr>
                  </a:solidFill>
                  <a:prstDash val="solid"/>
                </a:ln>
                <a:solidFill>
                  <a:schemeClr val="accent1">
                    <a:tint val="60000"/>
                  </a:schemeClr>
                </a:solidFill>
                <a:effectLst>
                  <a:innerShdw blurRad="50800" dist="50800" dir="13500000">
                    <a:srgbClr val="000000">
                      <a:alpha val="45000"/>
                    </a:srgbClr>
                  </a:innerShdw>
                </a:effectLst>
                <a:latin typeface="+mj-lt"/>
                <a:ea typeface="+mj-ea"/>
                <a:cs typeface="+mj-cs"/>
              </a:rPr>
              <a:t>  (</a:t>
            </a:r>
            <a:r>
              <a:rPr lang="en-US" sz="3200" b="1" dirty="0" err="1" smtClean="0">
                <a:ln w="12700">
                  <a:solidFill>
                    <a:schemeClr val="accent1">
                      <a:shade val="2500"/>
                      <a:alpha val="6500"/>
                    </a:schemeClr>
                  </a:solidFill>
                  <a:prstDash val="solid"/>
                </a:ln>
                <a:solidFill>
                  <a:schemeClr val="accent1">
                    <a:tint val="60000"/>
                  </a:schemeClr>
                </a:solidFill>
                <a:effectLst>
                  <a:innerShdw blurRad="50800" dist="50800" dir="13500000">
                    <a:srgbClr val="000000">
                      <a:alpha val="45000"/>
                    </a:srgbClr>
                  </a:innerShdw>
                </a:effectLst>
                <a:latin typeface="+mj-lt"/>
                <a:ea typeface="+mj-ea"/>
                <a:cs typeface="+mj-cs"/>
              </a:rPr>
              <a:t>abc</a:t>
            </a:r>
            <a:r>
              <a:rPr lang="en-US" sz="3200" b="1" dirty="0" smtClean="0">
                <a:ln w="12700">
                  <a:solidFill>
                    <a:schemeClr val="accent1">
                      <a:shade val="2500"/>
                      <a:alpha val="6500"/>
                    </a:schemeClr>
                  </a:solidFill>
                  <a:prstDash val="solid"/>
                </a:ln>
                <a:solidFill>
                  <a:schemeClr val="accent1">
                    <a:tint val="60000"/>
                  </a:schemeClr>
                </a:solidFill>
                <a:effectLst>
                  <a:innerShdw blurRad="50800" dist="50800" dir="13500000">
                    <a:srgbClr val="000000">
                      <a:alpha val="45000"/>
                    </a:srgbClr>
                  </a:innerShdw>
                </a:effectLst>
                <a:latin typeface="+mj-lt"/>
                <a:ea typeface="+mj-ea"/>
                <a:cs typeface="+mj-cs"/>
              </a:rPr>
              <a:t> and extensions) </a:t>
            </a:r>
          </a:p>
          <a:p>
            <a:pPr lvl="0">
              <a:spcBef>
                <a:spcPct val="0"/>
              </a:spcBef>
              <a:buFont typeface="Arial" pitchFamily="34" charset="0"/>
              <a:buChar char="•"/>
              <a:defRPr/>
            </a:pPr>
            <a:endParaRPr lang="en-US" sz="3200" b="1" dirty="0" smtClean="0">
              <a:ln w="12700">
                <a:solidFill>
                  <a:schemeClr val="accent1">
                    <a:shade val="2500"/>
                    <a:alpha val="6500"/>
                  </a:schemeClr>
                </a:solidFill>
                <a:prstDash val="solid"/>
              </a:ln>
              <a:solidFill>
                <a:schemeClr val="accent1">
                  <a:tint val="60000"/>
                </a:schemeClr>
              </a:solidFill>
              <a:effectLst>
                <a:innerShdw blurRad="50800" dist="50800" dir="13500000">
                  <a:srgbClr val="000000">
                    <a:alpha val="45000"/>
                  </a:srgbClr>
                </a:innerShdw>
              </a:effectLst>
              <a:latin typeface="+mj-lt"/>
              <a:ea typeface="+mj-ea"/>
              <a:cs typeface="+mj-cs"/>
            </a:endParaRPr>
          </a:p>
          <a:p>
            <a:pPr lvl="0">
              <a:spcBef>
                <a:spcPct val="0"/>
              </a:spcBef>
              <a:buFont typeface="Arial" pitchFamily="34" charset="0"/>
              <a:buChar char="•"/>
              <a:defRPr/>
            </a:pPr>
            <a:r>
              <a:rPr lang="en-US" sz="3200" b="1" dirty="0" smtClean="0">
                <a:ln w="12700">
                  <a:solidFill>
                    <a:schemeClr val="accent1">
                      <a:shade val="2500"/>
                      <a:alpha val="6500"/>
                    </a:schemeClr>
                  </a:solidFill>
                  <a:prstDash val="solid"/>
                </a:ln>
                <a:solidFill>
                  <a:schemeClr val="accent1">
                    <a:tint val="60000"/>
                  </a:schemeClr>
                </a:solidFill>
                <a:effectLst>
                  <a:innerShdw blurRad="50800" dist="50800" dir="13500000">
                    <a:srgbClr val="000000">
                      <a:alpha val="45000"/>
                    </a:srgbClr>
                  </a:innerShdw>
                </a:effectLst>
                <a:latin typeface="+mj-lt"/>
                <a:ea typeface="+mj-ea"/>
                <a:cs typeface="+mj-cs"/>
              </a:rPr>
              <a:t>  </a:t>
            </a:r>
            <a:r>
              <a:rPr lang="en-US" sz="3200" b="1" dirty="0" err="1" smtClean="0">
                <a:ln w="12700">
                  <a:solidFill>
                    <a:schemeClr val="accent1">
                      <a:shade val="2500"/>
                      <a:alpha val="6500"/>
                    </a:schemeClr>
                  </a:solidFill>
                  <a:prstDash val="solid"/>
                </a:ln>
                <a:solidFill>
                  <a:schemeClr val="accent1">
                    <a:tint val="60000"/>
                  </a:schemeClr>
                </a:solidFill>
                <a:effectLst>
                  <a:innerShdw blurRad="50800" dist="50800" dir="13500000">
                    <a:srgbClr val="000000">
                      <a:alpha val="45000"/>
                    </a:srgbClr>
                  </a:innerShdw>
                </a:effectLst>
                <a:latin typeface="+mj-lt"/>
                <a:ea typeface="+mj-ea"/>
                <a:cs typeface="+mj-cs"/>
              </a:rPr>
              <a:t>Matlab</a:t>
            </a:r>
            <a:r>
              <a:rPr lang="en-US" sz="3200" b="1" dirty="0" smtClean="0">
                <a:ln w="12700">
                  <a:solidFill>
                    <a:schemeClr val="accent1">
                      <a:shade val="2500"/>
                      <a:alpha val="6500"/>
                    </a:schemeClr>
                  </a:solidFill>
                  <a:prstDash val="solid"/>
                </a:ln>
                <a:solidFill>
                  <a:schemeClr val="accent1">
                    <a:tint val="60000"/>
                  </a:schemeClr>
                </a:solidFill>
                <a:effectLst>
                  <a:innerShdw blurRad="50800" dist="50800" dir="13500000">
                    <a:srgbClr val="000000">
                      <a:alpha val="45000"/>
                    </a:srgbClr>
                  </a:innerShdw>
                </a:effectLst>
                <a:latin typeface="+mj-lt"/>
                <a:ea typeface="+mj-ea"/>
                <a:cs typeface="+mj-cs"/>
              </a:rPr>
              <a:t>  (Annotations and </a:t>
            </a:r>
            <a:r>
              <a:rPr lang="en-US" sz="3200" b="1" dirty="0" err="1" smtClean="0">
                <a:ln w="12700">
                  <a:solidFill>
                    <a:schemeClr val="accent1">
                      <a:shade val="2500"/>
                      <a:alpha val="6500"/>
                    </a:schemeClr>
                  </a:solidFill>
                  <a:prstDash val="solid"/>
                </a:ln>
                <a:solidFill>
                  <a:schemeClr val="accent1">
                    <a:tint val="60000"/>
                  </a:schemeClr>
                </a:solidFill>
                <a:effectLst>
                  <a:innerShdw blurRad="50800" dist="50800" dir="13500000">
                    <a:srgbClr val="000000">
                      <a:alpha val="45000"/>
                    </a:srgbClr>
                  </a:innerShdw>
                </a:effectLst>
                <a:latin typeface="+mj-lt"/>
                <a:ea typeface="+mj-ea"/>
                <a:cs typeface="+mj-cs"/>
              </a:rPr>
              <a:t>AspectMatlab</a:t>
            </a:r>
            <a:r>
              <a:rPr lang="en-US" sz="3200" b="1" dirty="0" smtClean="0">
                <a:ln w="12700">
                  <a:solidFill>
                    <a:schemeClr val="accent1">
                      <a:shade val="2500"/>
                      <a:alpha val="6500"/>
                    </a:schemeClr>
                  </a:solidFill>
                  <a:prstDash val="solid"/>
                </a:ln>
                <a:solidFill>
                  <a:schemeClr val="accent1">
                    <a:tint val="60000"/>
                  </a:schemeClr>
                </a:solidFill>
                <a:effectLst>
                  <a:innerShdw blurRad="50800" dist="50800" dir="13500000">
                    <a:srgbClr val="000000">
                      <a:alpha val="45000"/>
                    </a:srgbClr>
                  </a:innerShdw>
                </a:effectLst>
                <a:latin typeface="+mj-lt"/>
                <a:ea typeface="+mj-ea"/>
                <a:cs typeface="+mj-cs"/>
              </a:rPr>
              <a:t> extensions)</a:t>
            </a:r>
          </a:p>
          <a:p>
            <a:pPr lvl="0">
              <a:spcBef>
                <a:spcPct val="0"/>
              </a:spcBef>
              <a:buFont typeface="Arial" pitchFamily="34" charset="0"/>
              <a:buChar char="•"/>
              <a:defRPr/>
            </a:pPr>
            <a:endParaRPr lang="en-US" sz="3200" b="1" dirty="0" smtClean="0">
              <a:ln w="12700">
                <a:solidFill>
                  <a:schemeClr val="accent1">
                    <a:shade val="2500"/>
                    <a:alpha val="6500"/>
                  </a:schemeClr>
                </a:solidFill>
                <a:prstDash val="solid"/>
              </a:ln>
              <a:solidFill>
                <a:schemeClr val="accent1">
                  <a:tint val="60000"/>
                </a:schemeClr>
              </a:solidFill>
              <a:effectLst>
                <a:innerShdw blurRad="50800" dist="50800" dir="13500000">
                  <a:srgbClr val="000000">
                    <a:alpha val="45000"/>
                  </a:srgbClr>
                </a:innerShdw>
              </a:effectLst>
              <a:latin typeface="+mj-lt"/>
              <a:ea typeface="+mj-ea"/>
              <a:cs typeface="+mj-cs"/>
            </a:endParaRPr>
          </a:p>
          <a:p>
            <a:pPr lvl="0">
              <a:spcBef>
                <a:spcPct val="0"/>
              </a:spcBef>
              <a:buFont typeface="Arial" pitchFamily="34" charset="0"/>
              <a:buChar char="•"/>
              <a:defRPr/>
            </a:pPr>
            <a:r>
              <a:rPr lang="en-US" sz="3200" b="1" dirty="0" smtClean="0">
                <a:ln w="12700">
                  <a:solidFill>
                    <a:schemeClr val="accent1">
                      <a:shade val="2500"/>
                      <a:alpha val="6500"/>
                    </a:schemeClr>
                  </a:solidFill>
                  <a:prstDash val="solid"/>
                </a:ln>
                <a:solidFill>
                  <a:schemeClr val="accent1">
                    <a:tint val="60000"/>
                  </a:schemeClr>
                </a:solidFill>
                <a:effectLst>
                  <a:innerShdw blurRad="50800" dist="50800" dir="13500000">
                    <a:srgbClr val="000000">
                      <a:alpha val="45000"/>
                    </a:srgbClr>
                  </a:innerShdw>
                </a:effectLst>
                <a:latin typeface="+mj-lt"/>
                <a:ea typeface="+mj-ea"/>
                <a:cs typeface="+mj-cs"/>
              </a:rPr>
              <a:t>  </a:t>
            </a:r>
            <a:r>
              <a:rPr lang="en-US" sz="3200" b="1" dirty="0" err="1" smtClean="0">
                <a:ln w="12700">
                  <a:solidFill>
                    <a:schemeClr val="accent1">
                      <a:shade val="2500"/>
                      <a:alpha val="6500"/>
                    </a:schemeClr>
                  </a:solidFill>
                  <a:prstDash val="solid"/>
                </a:ln>
                <a:solidFill>
                  <a:schemeClr val="accent1">
                    <a:tint val="60000"/>
                  </a:schemeClr>
                </a:solidFill>
                <a:effectLst>
                  <a:innerShdw blurRad="50800" dist="50800" dir="13500000">
                    <a:srgbClr val="000000">
                      <a:alpha val="45000"/>
                    </a:srgbClr>
                  </a:innerShdw>
                </a:effectLst>
                <a:latin typeface="+mj-lt"/>
                <a:ea typeface="+mj-ea"/>
                <a:cs typeface="+mj-cs"/>
              </a:rPr>
              <a:t>MetaLexer</a:t>
            </a:r>
            <a:r>
              <a:rPr lang="en-US" sz="3200" b="1" dirty="0" smtClean="0">
                <a:ln w="12700">
                  <a:solidFill>
                    <a:schemeClr val="accent1">
                      <a:shade val="2500"/>
                      <a:alpha val="6500"/>
                    </a:schemeClr>
                  </a:solidFill>
                  <a:prstDash val="solid"/>
                </a:ln>
                <a:solidFill>
                  <a:schemeClr val="accent1">
                    <a:tint val="60000"/>
                  </a:schemeClr>
                </a:solidFill>
                <a:effectLst>
                  <a:innerShdw blurRad="50800" dist="50800" dir="13500000">
                    <a:srgbClr val="000000">
                      <a:alpha val="45000"/>
                    </a:srgbClr>
                  </a:innerShdw>
                </a:effectLst>
                <a:latin typeface="+mj-lt"/>
                <a:ea typeface="+mj-ea"/>
                <a:cs typeface="+mj-cs"/>
              </a:rPr>
              <a:t> </a:t>
            </a:r>
          </a:p>
        </p:txBody>
      </p:sp>
      <p:sp>
        <p:nvSpPr>
          <p:cNvPr id="5" name="Slide Number Placeholder 4"/>
          <p:cNvSpPr>
            <a:spLocks noGrp="1"/>
          </p:cNvSpPr>
          <p:nvPr>
            <p:ph type="sldNum" sz="quarter" idx="12"/>
          </p:nvPr>
        </p:nvSpPr>
        <p:spPr/>
        <p:txBody>
          <a:bodyPr/>
          <a:lstStyle/>
          <a:p>
            <a:fld id="{E1ACA1A9-5D0D-4912-8B92-F352DF36540E}" type="slidenum">
              <a:rPr lang="en-CA" smtClean="0"/>
              <a:pPr/>
              <a:t>30</a:t>
            </a:fld>
            <a:endParaRPr lang="en-CA" dirty="0"/>
          </a:p>
        </p:txBody>
      </p:sp>
      <p:pic>
        <p:nvPicPr>
          <p:cNvPr id="6" name="Picture 5" descr="scientist_girl.jpg"/>
          <p:cNvPicPr>
            <a:picLocks noChangeAspect="1"/>
          </p:cNvPicPr>
          <p:nvPr/>
        </p:nvPicPr>
        <p:blipFill>
          <a:blip r:embed="rId3" cstate="print"/>
          <a:stretch>
            <a:fillRect/>
          </a:stretch>
        </p:blipFill>
        <p:spPr>
          <a:xfrm>
            <a:off x="6372200" y="260648"/>
            <a:ext cx="2281436" cy="2281436"/>
          </a:xfrm>
          <a:prstGeom prst="rect">
            <a:avLst/>
          </a:prstGeom>
        </p:spPr>
      </p:pic>
    </p:spTree>
  </p:cSld>
  <p:clrMapOvr>
    <a:masterClrMapping/>
  </p:clrMapOvr>
  <p:transition advTm="11172">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1ACA1A9-5D0D-4912-8B92-F352DF36540E}" type="slidenum">
              <a:rPr lang="en-CA" smtClean="0"/>
              <a:pPr/>
              <a:t>31</a:t>
            </a:fld>
            <a:endParaRPr lang="en-CA" dirty="0"/>
          </a:p>
        </p:txBody>
      </p:sp>
      <p:pic>
        <p:nvPicPr>
          <p:cNvPr id="8" name="Picture 7" descr="TP_tmp.emf"/>
          <p:cNvPicPr>
            <a:picLocks noChangeAspect="1"/>
          </p:cNvPicPr>
          <p:nvPr>
            <p:custDataLst>
              <p:tags r:id="rId1"/>
            </p:custDataLst>
          </p:nvPr>
        </p:nvPicPr>
        <p:blipFill>
          <a:blip r:embed="rId3" cstate="print"/>
          <a:stretch>
            <a:fillRect/>
          </a:stretch>
        </p:blipFill>
        <p:spPr bwMode="auto">
          <a:xfrm>
            <a:off x="611560" y="1628800"/>
            <a:ext cx="7889132" cy="4536504"/>
          </a:xfrm>
          <a:prstGeom prst="rect">
            <a:avLst/>
          </a:prstGeom>
          <a:noFill/>
          <a:ln/>
          <a:effectLst/>
        </p:spPr>
      </p:pic>
      <p:pic>
        <p:nvPicPr>
          <p:cNvPr id="4" name="Picture 3" descr="poinsettiacus.png"/>
          <p:cNvPicPr>
            <a:picLocks noChangeAspect="1"/>
          </p:cNvPicPr>
          <p:nvPr/>
        </p:nvPicPr>
        <p:blipFill>
          <a:blip r:embed="rId4" cstate="print"/>
          <a:stretch>
            <a:fillRect/>
          </a:stretch>
        </p:blipFill>
        <p:spPr>
          <a:xfrm>
            <a:off x="539552" y="260648"/>
            <a:ext cx="792088" cy="792088"/>
          </a:xfrm>
          <a:prstGeom prst="rect">
            <a:avLst/>
          </a:prstGeom>
        </p:spPr>
      </p:pic>
      <p:sp>
        <p:nvSpPr>
          <p:cNvPr id="7" name="TextBox 6"/>
          <p:cNvSpPr txBox="1"/>
          <p:nvPr/>
        </p:nvSpPr>
        <p:spPr>
          <a:xfrm>
            <a:off x="1907704" y="404664"/>
            <a:ext cx="5400600" cy="584775"/>
          </a:xfrm>
          <a:prstGeom prst="rect">
            <a:avLst/>
          </a:prstGeom>
          <a:noFill/>
        </p:spPr>
        <p:txBody>
          <a:bodyPr wrap="square" rtlCol="0">
            <a:spAutoFit/>
          </a:bodyPr>
          <a:lstStyle/>
          <a:p>
            <a:r>
              <a:rPr lang="en-CA" sz="3200" dirty="0" err="1" smtClean="0">
                <a:solidFill>
                  <a:srgbClr val="00FF00"/>
                </a:solidFill>
              </a:rPr>
              <a:t>AspectJ</a:t>
            </a:r>
            <a:r>
              <a:rPr lang="en-CA" sz="3200" dirty="0" smtClean="0">
                <a:solidFill>
                  <a:srgbClr val="00FF00"/>
                </a:solidFill>
              </a:rPr>
              <a:t> and Extensions</a:t>
            </a:r>
            <a:endParaRPr lang="en-CA" sz="3200" dirty="0">
              <a:solidFill>
                <a:srgbClr val="00FF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1ACA1A9-5D0D-4912-8B92-F352DF36540E}" type="slidenum">
              <a:rPr lang="en-CA" smtClean="0"/>
              <a:pPr/>
              <a:t>32</a:t>
            </a:fld>
            <a:endParaRPr lang="en-CA" dirty="0"/>
          </a:p>
        </p:txBody>
      </p:sp>
      <p:pic>
        <p:nvPicPr>
          <p:cNvPr id="3" name="Picture 2" descr="mclaborg.png"/>
          <p:cNvPicPr>
            <a:picLocks noChangeAspect="1"/>
          </p:cNvPicPr>
          <p:nvPr/>
        </p:nvPicPr>
        <p:blipFill>
          <a:blip r:embed="rId3" cstate="print"/>
          <a:stretch>
            <a:fillRect/>
          </a:stretch>
        </p:blipFill>
        <p:spPr>
          <a:xfrm>
            <a:off x="214018" y="2060848"/>
            <a:ext cx="8765962" cy="3848437"/>
          </a:xfrm>
          <a:prstGeom prst="rect">
            <a:avLst/>
          </a:prstGeom>
        </p:spPr>
      </p:pic>
      <p:sp>
        <p:nvSpPr>
          <p:cNvPr id="4" name="Rectangle 3"/>
          <p:cNvSpPr/>
          <p:nvPr/>
        </p:nvSpPr>
        <p:spPr>
          <a:xfrm>
            <a:off x="251520" y="2060848"/>
            <a:ext cx="2448272" cy="9361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p:cNvSpPr/>
          <p:nvPr/>
        </p:nvSpPr>
        <p:spPr>
          <a:xfrm>
            <a:off x="323528" y="71414"/>
            <a:ext cx="8496944" cy="1446550"/>
          </a:xfrm>
          <a:prstGeom prst="rect">
            <a:avLst/>
          </a:prstGeom>
        </p:spPr>
        <p:txBody>
          <a:bodyPr wrap="square">
            <a:spAutoFit/>
          </a:bodyPr>
          <a:lstStyle/>
          <a:p>
            <a:pPr lvl="0" algn="ctr">
              <a:spcBef>
                <a:spcPct val="0"/>
              </a:spcBef>
              <a:defRPr/>
            </a:pPr>
            <a:r>
              <a:rPr lang="en-US" sz="4400" b="1" i="1" dirty="0" smtClean="0">
                <a:ln w="12700">
                  <a:solidFill>
                    <a:schemeClr val="accent1">
                      <a:shade val="2500"/>
                      <a:alpha val="6500"/>
                    </a:schemeClr>
                  </a:solidFill>
                  <a:prstDash val="solid"/>
                </a:ln>
                <a:solidFill>
                  <a:schemeClr val="accent1">
                    <a:tint val="60000"/>
                  </a:schemeClr>
                </a:solidFill>
                <a:effectLst>
                  <a:innerShdw blurRad="50800" dist="50800" dir="13500000">
                    <a:srgbClr val="000000">
                      <a:alpha val="45000"/>
                    </a:srgbClr>
                  </a:innerShdw>
                </a:effectLst>
                <a:latin typeface="+mj-lt"/>
                <a:ea typeface="+mj-ea"/>
                <a:cs typeface="+mj-cs"/>
              </a:rPr>
              <a:t>Using </a:t>
            </a:r>
            <a:r>
              <a:rPr lang="en-US" sz="4400" b="1" i="1" dirty="0" err="1" smtClean="0">
                <a:ln w="12700">
                  <a:solidFill>
                    <a:schemeClr val="accent1">
                      <a:shade val="2500"/>
                      <a:alpha val="6500"/>
                    </a:schemeClr>
                  </a:solidFill>
                  <a:prstDash val="solid"/>
                </a:ln>
                <a:solidFill>
                  <a:schemeClr val="accent1">
                    <a:tint val="60000"/>
                  </a:schemeClr>
                </a:solidFill>
                <a:effectLst>
                  <a:innerShdw blurRad="50800" dist="50800" dir="13500000">
                    <a:srgbClr val="000000">
                      <a:alpha val="45000"/>
                    </a:srgbClr>
                  </a:innerShdw>
                </a:effectLst>
                <a:latin typeface="+mj-lt"/>
                <a:ea typeface="+mj-ea"/>
                <a:cs typeface="+mj-cs"/>
              </a:rPr>
              <a:t>MetaLexer</a:t>
            </a:r>
            <a:r>
              <a:rPr lang="en-US" sz="4400" b="1" i="1" dirty="0" smtClean="0">
                <a:ln w="12700">
                  <a:solidFill>
                    <a:schemeClr val="accent1">
                      <a:shade val="2500"/>
                      <a:alpha val="6500"/>
                    </a:schemeClr>
                  </a:solidFill>
                  <a:prstDash val="solid"/>
                </a:ln>
                <a:solidFill>
                  <a:schemeClr val="accent1">
                    <a:tint val="60000"/>
                  </a:schemeClr>
                </a:solidFill>
                <a:effectLst>
                  <a:innerShdw blurRad="50800" dist="50800" dir="13500000">
                    <a:srgbClr val="000000">
                      <a:alpha val="45000"/>
                    </a:srgbClr>
                  </a:innerShdw>
                </a:effectLst>
                <a:latin typeface="+mj-lt"/>
                <a:ea typeface="+mj-ea"/>
                <a:cs typeface="+mj-cs"/>
              </a:rPr>
              <a:t> for an extensible front end for </a:t>
            </a:r>
            <a:r>
              <a:rPr lang="en-US" sz="4400" b="1" i="1" dirty="0" err="1" smtClean="0">
                <a:ln w="12700">
                  <a:solidFill>
                    <a:schemeClr val="accent1">
                      <a:shade val="2500"/>
                      <a:alpha val="6500"/>
                    </a:schemeClr>
                  </a:solidFill>
                  <a:prstDash val="solid"/>
                </a:ln>
                <a:solidFill>
                  <a:schemeClr val="accent1">
                    <a:tint val="60000"/>
                  </a:schemeClr>
                </a:solidFill>
                <a:effectLst>
                  <a:innerShdw blurRad="50800" dist="50800" dir="13500000">
                    <a:srgbClr val="000000">
                      <a:alpha val="45000"/>
                    </a:srgbClr>
                  </a:innerShdw>
                </a:effectLst>
                <a:latin typeface="+mj-lt"/>
                <a:ea typeface="+mj-ea"/>
                <a:cs typeface="+mj-cs"/>
              </a:rPr>
              <a:t>McLab</a:t>
            </a:r>
            <a:endParaRPr lang="en-US" sz="4400" b="1" dirty="0" smtClean="0">
              <a:ln w="12700">
                <a:solidFill>
                  <a:schemeClr val="accent1">
                    <a:shade val="2500"/>
                    <a:alpha val="6500"/>
                  </a:schemeClr>
                </a:solidFill>
                <a:prstDash val="solid"/>
              </a:ln>
              <a:solidFill>
                <a:schemeClr val="accent1">
                  <a:tint val="60000"/>
                </a:schemeClr>
              </a:solidFill>
              <a:effectLst>
                <a:innerShdw blurRad="50800" dist="50800" dir="13500000">
                  <a:srgbClr val="000000">
                    <a:alpha val="45000"/>
                  </a:srgbClr>
                </a:innerShdw>
              </a:effectLst>
              <a:latin typeface="+mj-lt"/>
              <a:ea typeface="+mj-ea"/>
              <a:cs typeface="+mj-cs"/>
            </a:endParaRPr>
          </a:p>
        </p:txBody>
      </p:sp>
      <p:sp>
        <p:nvSpPr>
          <p:cNvPr id="6" name="TextBox 5"/>
          <p:cNvSpPr txBox="1"/>
          <p:nvPr/>
        </p:nvSpPr>
        <p:spPr>
          <a:xfrm>
            <a:off x="1691680" y="6165304"/>
            <a:ext cx="4896544" cy="461665"/>
          </a:xfrm>
          <a:prstGeom prst="rect">
            <a:avLst/>
          </a:prstGeom>
          <a:noFill/>
        </p:spPr>
        <p:txBody>
          <a:bodyPr wrap="square" rtlCol="0">
            <a:spAutoFit/>
          </a:bodyPr>
          <a:lstStyle/>
          <a:p>
            <a:r>
              <a:rPr lang="en-CA" sz="2400" dirty="0" smtClean="0">
                <a:solidFill>
                  <a:srgbClr val="FFFF00"/>
                </a:solidFill>
              </a:rPr>
              <a:t>PLDI 2011 Tutorial on </a:t>
            </a:r>
            <a:r>
              <a:rPr lang="en-CA" sz="2400" dirty="0" err="1" smtClean="0">
                <a:solidFill>
                  <a:srgbClr val="FFFF00"/>
                </a:solidFill>
              </a:rPr>
              <a:t>McLab</a:t>
            </a:r>
            <a:r>
              <a:rPr lang="en-CA" sz="2400" dirty="0" smtClean="0">
                <a:solidFill>
                  <a:srgbClr val="FFFF00"/>
                </a:solidFill>
              </a:rPr>
              <a:t>!!!!!</a:t>
            </a:r>
            <a:endParaRPr lang="en-CA" sz="2400" dirty="0">
              <a:solidFill>
                <a:srgbClr val="FFFF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err="1" smtClean="0"/>
              <a:t>MetaLexer</a:t>
            </a:r>
            <a:r>
              <a:rPr lang="en-CA" dirty="0" smtClean="0"/>
              <a:t>  scanner implemented in </a:t>
            </a:r>
            <a:r>
              <a:rPr lang="en-CA" dirty="0" err="1" smtClean="0"/>
              <a:t>MetaLexer</a:t>
            </a:r>
            <a:endParaRPr lang="en-CA" dirty="0"/>
          </a:p>
        </p:txBody>
      </p:sp>
      <p:sp>
        <p:nvSpPr>
          <p:cNvPr id="3" name="Content Placeholder 2"/>
          <p:cNvSpPr>
            <a:spLocks noGrp="1"/>
          </p:cNvSpPr>
          <p:nvPr>
            <p:ph idx="1"/>
          </p:nvPr>
        </p:nvSpPr>
        <p:spPr>
          <a:xfrm>
            <a:off x="467544" y="2348880"/>
            <a:ext cx="8229600" cy="3268960"/>
          </a:xfrm>
        </p:spPr>
        <p:txBody>
          <a:bodyPr/>
          <a:lstStyle/>
          <a:p>
            <a:r>
              <a:rPr lang="en-CA" dirty="0" smtClean="0"/>
              <a:t> 1</a:t>
            </a:r>
            <a:r>
              <a:rPr lang="en-CA" baseline="30000" dirty="0" smtClean="0"/>
              <a:t>st</a:t>
            </a:r>
            <a:r>
              <a:rPr lang="en-CA" dirty="0" smtClean="0"/>
              <a:t> version of </a:t>
            </a:r>
            <a:r>
              <a:rPr lang="en-CA" dirty="0" err="1" smtClean="0"/>
              <a:t>MetaLexer</a:t>
            </a:r>
            <a:r>
              <a:rPr lang="en-CA" dirty="0" smtClean="0"/>
              <a:t> </a:t>
            </a:r>
            <a:r>
              <a:rPr lang="en-CA" dirty="0" smtClean="0"/>
              <a:t>written in </a:t>
            </a:r>
            <a:r>
              <a:rPr lang="en-CA" dirty="0" err="1" smtClean="0"/>
              <a:t>JFlex</a:t>
            </a:r>
            <a:r>
              <a:rPr lang="en-CA" dirty="0" smtClean="0"/>
              <a:t>,  one for components and one for layouts.</a:t>
            </a:r>
            <a:endParaRPr lang="en-CA" smtClean="0"/>
          </a:p>
          <a:p>
            <a:endParaRPr lang="en-CA" dirty="0" smtClean="0"/>
          </a:p>
          <a:p>
            <a:r>
              <a:rPr lang="en-CA" dirty="0" smtClean="0"/>
              <a:t>2</a:t>
            </a:r>
            <a:r>
              <a:rPr lang="en-CA" baseline="30000" dirty="0" smtClean="0"/>
              <a:t>nd</a:t>
            </a:r>
            <a:r>
              <a:rPr lang="en-CA" dirty="0" smtClean="0"/>
              <a:t> version implemented in </a:t>
            </a:r>
            <a:r>
              <a:rPr lang="en-CA" dirty="0" err="1" smtClean="0"/>
              <a:t>MetaLexer</a:t>
            </a:r>
            <a:r>
              <a:rPr lang="en-CA" dirty="0" smtClean="0"/>
              <a:t>,  many shared components between the component </a:t>
            </a:r>
            <a:r>
              <a:rPr lang="en-CA" dirty="0" err="1" smtClean="0"/>
              <a:t>lexer</a:t>
            </a:r>
            <a:r>
              <a:rPr lang="en-CA" dirty="0" smtClean="0"/>
              <a:t> and the layout </a:t>
            </a:r>
            <a:r>
              <a:rPr lang="en-CA" dirty="0" err="1" smtClean="0"/>
              <a:t>lexer</a:t>
            </a:r>
            <a:r>
              <a:rPr lang="en-CA" dirty="0" smtClean="0"/>
              <a:t>.</a:t>
            </a:r>
            <a:endParaRPr lang="en-CA" dirty="0"/>
          </a:p>
        </p:txBody>
      </p:sp>
      <p:sp>
        <p:nvSpPr>
          <p:cNvPr id="4" name="Slide Number Placeholder 3"/>
          <p:cNvSpPr>
            <a:spLocks noGrp="1"/>
          </p:cNvSpPr>
          <p:nvPr>
            <p:ph type="sldNum" sz="quarter" idx="12"/>
          </p:nvPr>
        </p:nvSpPr>
        <p:spPr/>
        <p:txBody>
          <a:bodyPr/>
          <a:lstStyle/>
          <a:p>
            <a:fld id="{E1ACA1A9-5D0D-4912-8B92-F352DF36540E}" type="slidenum">
              <a:rPr lang="en-US" smtClean="0"/>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71600" y="1916832"/>
            <a:ext cx="1656184" cy="1008112"/>
          </a:xfrm>
          <a:prstGeom prst="rect">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p:cNvSpPr>
            <a:spLocks noGrp="1"/>
          </p:cNvSpPr>
          <p:nvPr>
            <p:ph idx="1"/>
          </p:nvPr>
        </p:nvSpPr>
        <p:spPr/>
        <p:txBody>
          <a:bodyPr>
            <a:normAutofit fontScale="77500" lnSpcReduction="20000"/>
          </a:bodyPr>
          <a:lstStyle/>
          <a:p>
            <a:r>
              <a:rPr lang="en-CA" dirty="0" smtClean="0"/>
              <a:t>Ad-hoc systems with separate scanner/ LALR parser</a:t>
            </a:r>
          </a:p>
          <a:p>
            <a:pPr lvl="1"/>
            <a:r>
              <a:rPr lang="en-CA" dirty="0" smtClean="0"/>
              <a:t>Polyglot</a:t>
            </a:r>
          </a:p>
          <a:p>
            <a:pPr lvl="1"/>
            <a:r>
              <a:rPr lang="en-CA" dirty="0" err="1" smtClean="0"/>
              <a:t>JastAdd</a:t>
            </a:r>
            <a:endParaRPr lang="en-CA" dirty="0" smtClean="0"/>
          </a:p>
          <a:p>
            <a:pPr lvl="1"/>
            <a:r>
              <a:rPr lang="en-CA" dirty="0" err="1" smtClean="0"/>
              <a:t>abc</a:t>
            </a:r>
            <a:endParaRPr lang="en-CA" dirty="0" smtClean="0"/>
          </a:p>
          <a:p>
            <a:pPr lvl="1">
              <a:buNone/>
            </a:pPr>
            <a:endParaRPr lang="en-CA" dirty="0" smtClean="0"/>
          </a:p>
          <a:p>
            <a:r>
              <a:rPr lang="en-CA" dirty="0" smtClean="0"/>
              <a:t>Recursive-descent scanner/parser</a:t>
            </a:r>
          </a:p>
          <a:p>
            <a:pPr lvl="1"/>
            <a:r>
              <a:rPr lang="en-CA" dirty="0" smtClean="0"/>
              <a:t>ANTLR and systems using ANTLR</a:t>
            </a:r>
          </a:p>
          <a:p>
            <a:pPr lvl="1">
              <a:buNone/>
            </a:pPr>
            <a:endParaRPr lang="en-CA" dirty="0" smtClean="0"/>
          </a:p>
          <a:p>
            <a:r>
              <a:rPr lang="en-CA" dirty="0" err="1" smtClean="0"/>
              <a:t>Scannerless</a:t>
            </a:r>
            <a:r>
              <a:rPr lang="en-CA" dirty="0" smtClean="0"/>
              <a:t> systems</a:t>
            </a:r>
          </a:p>
          <a:p>
            <a:pPr lvl="1"/>
            <a:r>
              <a:rPr lang="en-CA" dirty="0" smtClean="0"/>
              <a:t>Rats!  (PEGs)</a:t>
            </a:r>
          </a:p>
          <a:p>
            <a:pPr lvl="1">
              <a:buNone/>
            </a:pPr>
            <a:endParaRPr lang="en-CA" dirty="0" smtClean="0"/>
          </a:p>
          <a:p>
            <a:r>
              <a:rPr lang="en-CA" dirty="0" smtClean="0"/>
              <a:t>Integrated systems</a:t>
            </a:r>
          </a:p>
          <a:p>
            <a:pPr lvl="1"/>
            <a:r>
              <a:rPr lang="en-CA" dirty="0" smtClean="0"/>
              <a:t>Copper (modified LALR parser which communicates with DFA-based scanner)</a:t>
            </a:r>
            <a:endParaRPr lang="en-CA" dirty="0"/>
          </a:p>
        </p:txBody>
      </p:sp>
      <p:sp>
        <p:nvSpPr>
          <p:cNvPr id="2" name="Title 1"/>
          <p:cNvSpPr>
            <a:spLocks noGrp="1"/>
          </p:cNvSpPr>
          <p:nvPr>
            <p:ph type="title"/>
          </p:nvPr>
        </p:nvSpPr>
        <p:spPr/>
        <p:txBody>
          <a:bodyPr/>
          <a:lstStyle/>
          <a:p>
            <a:r>
              <a:rPr lang="en-CA" dirty="0" smtClean="0"/>
              <a:t>Related Work</a:t>
            </a:r>
            <a:endParaRPr lang="en-CA" dirty="0"/>
          </a:p>
        </p:txBody>
      </p:sp>
      <p:sp>
        <p:nvSpPr>
          <p:cNvPr id="4" name="Slide Number Placeholder 3"/>
          <p:cNvSpPr>
            <a:spLocks noGrp="1"/>
          </p:cNvSpPr>
          <p:nvPr>
            <p:ph type="sldNum" sz="quarter" idx="12"/>
          </p:nvPr>
        </p:nvSpPr>
        <p:spPr/>
        <p:txBody>
          <a:bodyPr/>
          <a:lstStyle/>
          <a:p>
            <a:fld id="{E1ACA1A9-5D0D-4912-8B92-F352DF36540E}" type="slidenum">
              <a:rPr lang="en-US" smtClean="0"/>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Conclusions</a:t>
            </a:r>
            <a:endParaRPr lang="en-CA" dirty="0"/>
          </a:p>
        </p:txBody>
      </p:sp>
      <p:sp>
        <p:nvSpPr>
          <p:cNvPr id="3" name="Content Placeholder 2"/>
          <p:cNvSpPr>
            <a:spLocks noGrp="1"/>
          </p:cNvSpPr>
          <p:nvPr>
            <p:ph idx="1"/>
          </p:nvPr>
        </p:nvSpPr>
        <p:spPr/>
        <p:txBody>
          <a:bodyPr/>
          <a:lstStyle/>
          <a:p>
            <a:r>
              <a:rPr lang="en-CA" dirty="0" err="1" smtClean="0"/>
              <a:t>MetaLexer</a:t>
            </a:r>
            <a:r>
              <a:rPr lang="en-CA" dirty="0" smtClean="0"/>
              <a:t> allows one to specify modular and extensible scanners suitable for any system that works with </a:t>
            </a:r>
            <a:r>
              <a:rPr lang="en-CA" dirty="0" err="1" smtClean="0"/>
              <a:t>JFlex</a:t>
            </a:r>
            <a:r>
              <a:rPr lang="en-CA" dirty="0" smtClean="0"/>
              <a:t>.</a:t>
            </a:r>
          </a:p>
          <a:p>
            <a:r>
              <a:rPr lang="en-CA" dirty="0" smtClean="0"/>
              <a:t>Two main ideas:  meta-</a:t>
            </a:r>
            <a:r>
              <a:rPr lang="en-CA" dirty="0" err="1" smtClean="0"/>
              <a:t>lexing</a:t>
            </a:r>
            <a:r>
              <a:rPr lang="en-CA" dirty="0" smtClean="0"/>
              <a:t> and component/layout inheritance.</a:t>
            </a:r>
          </a:p>
          <a:p>
            <a:r>
              <a:rPr lang="en-CA" dirty="0" smtClean="0"/>
              <a:t>Used in large projects such as </a:t>
            </a:r>
            <a:r>
              <a:rPr lang="en-CA" dirty="0" err="1" smtClean="0"/>
              <a:t>abc</a:t>
            </a:r>
            <a:r>
              <a:rPr lang="en-CA" dirty="0" smtClean="0"/>
              <a:t>, </a:t>
            </a:r>
            <a:r>
              <a:rPr lang="en-CA" dirty="0" err="1" smtClean="0"/>
              <a:t>McLab</a:t>
            </a:r>
            <a:r>
              <a:rPr lang="en-CA" dirty="0" smtClean="0"/>
              <a:t> and </a:t>
            </a:r>
            <a:r>
              <a:rPr lang="en-CA" dirty="0" err="1" smtClean="0"/>
              <a:t>MetaLexer</a:t>
            </a:r>
            <a:r>
              <a:rPr lang="en-CA" dirty="0" smtClean="0"/>
              <a:t> itself.</a:t>
            </a:r>
          </a:p>
          <a:p>
            <a:r>
              <a:rPr lang="en-CA" dirty="0" smtClean="0"/>
              <a:t>Available at:  www.sable.mcgill.ca/metalexer</a:t>
            </a:r>
            <a:endParaRPr lang="en-CA" dirty="0"/>
          </a:p>
        </p:txBody>
      </p:sp>
      <p:sp>
        <p:nvSpPr>
          <p:cNvPr id="4" name="Slide Number Placeholder 3"/>
          <p:cNvSpPr>
            <a:spLocks noGrp="1"/>
          </p:cNvSpPr>
          <p:nvPr>
            <p:ph type="sldNum" sz="quarter" idx="12"/>
          </p:nvPr>
        </p:nvSpPr>
        <p:spPr/>
        <p:txBody>
          <a:bodyPr/>
          <a:lstStyle/>
          <a:p>
            <a:fld id="{E1ACA1A9-5D0D-4912-8B92-F352DF36540E}" type="slidenum">
              <a:rPr lang="en-US" smtClean="0"/>
              <a:pPr/>
              <a:t>35</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1ACA1A9-5D0D-4912-8B92-F352DF36540E}" type="slidenum">
              <a:rPr lang="en-CA" smtClean="0"/>
              <a:pPr/>
              <a:t>4</a:t>
            </a:fld>
            <a:endParaRPr lang="en-CA" dirty="0"/>
          </a:p>
        </p:txBody>
      </p:sp>
      <p:pic>
        <p:nvPicPr>
          <p:cNvPr id="2050" name="Picture 2"/>
          <p:cNvPicPr>
            <a:picLocks noChangeAspect="1" noChangeArrowheads="1"/>
          </p:cNvPicPr>
          <p:nvPr/>
        </p:nvPicPr>
        <p:blipFill>
          <a:blip r:embed="rId3" cstate="print"/>
          <a:srcRect/>
          <a:stretch>
            <a:fillRect/>
          </a:stretch>
        </p:blipFill>
        <p:spPr bwMode="auto">
          <a:xfrm>
            <a:off x="395536" y="404664"/>
            <a:ext cx="3138054" cy="2088232"/>
          </a:xfrm>
          <a:prstGeom prst="rect">
            <a:avLst/>
          </a:prstGeom>
          <a:noFill/>
          <a:ln w="9525">
            <a:noFill/>
            <a:miter lim="800000"/>
            <a:headEnd/>
            <a:tailEnd/>
          </a:ln>
        </p:spPr>
      </p:pic>
      <p:sp>
        <p:nvSpPr>
          <p:cNvPr id="6" name="Rectangle 5"/>
          <p:cNvSpPr/>
          <p:nvPr/>
        </p:nvSpPr>
        <p:spPr>
          <a:xfrm>
            <a:off x="3851920" y="188640"/>
            <a:ext cx="4896544" cy="2246769"/>
          </a:xfrm>
          <a:prstGeom prst="rect">
            <a:avLst/>
          </a:prstGeom>
        </p:spPr>
        <p:txBody>
          <a:bodyPr wrap="square">
            <a:spAutoFit/>
          </a:bodyPr>
          <a:lstStyle/>
          <a:p>
            <a:pPr lvl="0" algn="ctr">
              <a:spcBef>
                <a:spcPct val="0"/>
              </a:spcBef>
              <a:defRPr/>
            </a:pPr>
            <a:r>
              <a:rPr lang="en-US" sz="2800" b="1" dirty="0" smtClean="0">
                <a:ln w="12700">
                  <a:solidFill>
                    <a:schemeClr val="accent1">
                      <a:shade val="2500"/>
                      <a:alpha val="6500"/>
                    </a:schemeClr>
                  </a:solidFill>
                  <a:prstDash val="solid"/>
                </a:ln>
                <a:solidFill>
                  <a:srgbClr val="00FF00"/>
                </a:solidFill>
                <a:effectLst>
                  <a:innerShdw blurRad="50800" dist="50800" dir="13500000">
                    <a:srgbClr val="000000">
                      <a:alpha val="45000"/>
                    </a:srgbClr>
                  </a:innerShdw>
                </a:effectLst>
                <a:latin typeface="+mj-lt"/>
                <a:ea typeface="+mj-ea"/>
                <a:cs typeface="+mj-cs"/>
              </a:rPr>
              <a:t>Given a front-end specification for a language (i.e. Java), current method to implement a front-end for an extension of that language (i.e. </a:t>
            </a:r>
            <a:r>
              <a:rPr lang="en-US" sz="2800" b="1" dirty="0" err="1" smtClean="0">
                <a:ln w="12700">
                  <a:solidFill>
                    <a:schemeClr val="accent1">
                      <a:shade val="2500"/>
                      <a:alpha val="6500"/>
                    </a:schemeClr>
                  </a:solidFill>
                  <a:prstDash val="solid"/>
                </a:ln>
                <a:solidFill>
                  <a:srgbClr val="00FF00"/>
                </a:solidFill>
                <a:effectLst>
                  <a:innerShdw blurRad="50800" dist="50800" dir="13500000">
                    <a:srgbClr val="000000">
                      <a:alpha val="45000"/>
                    </a:srgbClr>
                  </a:innerShdw>
                </a:effectLst>
                <a:latin typeface="+mj-lt"/>
                <a:ea typeface="+mj-ea"/>
                <a:cs typeface="+mj-cs"/>
              </a:rPr>
              <a:t>AspectJ</a:t>
            </a:r>
            <a:r>
              <a:rPr lang="en-US" sz="2800" b="1" dirty="0" smtClean="0">
                <a:ln w="12700">
                  <a:solidFill>
                    <a:schemeClr val="accent1">
                      <a:shade val="2500"/>
                      <a:alpha val="6500"/>
                    </a:schemeClr>
                  </a:solidFill>
                  <a:prstDash val="solid"/>
                </a:ln>
                <a:solidFill>
                  <a:srgbClr val="00FF00"/>
                </a:solidFill>
                <a:effectLst>
                  <a:innerShdw blurRad="50800" dist="50800" dir="13500000">
                    <a:srgbClr val="000000">
                      <a:alpha val="45000"/>
                    </a:srgbClr>
                  </a:innerShdw>
                </a:effectLst>
                <a:latin typeface="+mj-lt"/>
                <a:ea typeface="+mj-ea"/>
                <a:cs typeface="+mj-cs"/>
              </a:rPr>
              <a:t>)?</a:t>
            </a:r>
          </a:p>
        </p:txBody>
      </p:sp>
      <p:graphicFrame>
        <p:nvGraphicFramePr>
          <p:cNvPr id="10" name="Content Placeholder 4"/>
          <p:cNvGraphicFramePr>
            <a:graphicFrameLocks/>
          </p:cNvGraphicFramePr>
          <p:nvPr/>
        </p:nvGraphicFramePr>
        <p:xfrm>
          <a:off x="-972616" y="3284984"/>
          <a:ext cx="5976664" cy="24377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1" name="Content Placeholder 4"/>
          <p:cNvGraphicFramePr>
            <a:graphicFrameLocks/>
          </p:cNvGraphicFramePr>
          <p:nvPr/>
        </p:nvGraphicFramePr>
        <p:xfrm>
          <a:off x="3491880" y="3356992"/>
          <a:ext cx="6192688" cy="280831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12" name="Group 11"/>
          <p:cNvGrpSpPr/>
          <p:nvPr/>
        </p:nvGrpSpPr>
        <p:grpSpPr>
          <a:xfrm>
            <a:off x="4716016" y="5661248"/>
            <a:ext cx="1368152" cy="1024707"/>
            <a:chOff x="5723286" y="4532288"/>
            <a:chExt cx="3220123" cy="1024707"/>
          </a:xfrm>
        </p:grpSpPr>
        <p:sp>
          <p:nvSpPr>
            <p:cNvPr id="13" name="Rounded Rectangle 12"/>
            <p:cNvSpPr/>
            <p:nvPr/>
          </p:nvSpPr>
          <p:spPr>
            <a:xfrm>
              <a:off x="5723286" y="4532288"/>
              <a:ext cx="3220123" cy="101197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ounded Rectangle 4"/>
            <p:cNvSpPr/>
            <p:nvPr/>
          </p:nvSpPr>
          <p:spPr>
            <a:xfrm>
              <a:off x="5892766" y="4604296"/>
              <a:ext cx="3021001" cy="9526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CA" sz="2000" dirty="0" smtClean="0"/>
                <a:t>Grammar rules for extension</a:t>
              </a:r>
              <a:endParaRPr lang="en-CA" sz="2000" kern="1200" dirty="0"/>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1ACA1A9-5D0D-4912-8B92-F352DF36540E}" type="slidenum">
              <a:rPr lang="en-CA" smtClean="0"/>
              <a:pPr/>
              <a:t>5</a:t>
            </a:fld>
            <a:endParaRPr lang="en-CA" dirty="0"/>
          </a:p>
        </p:txBody>
      </p:sp>
      <p:pic>
        <p:nvPicPr>
          <p:cNvPr id="2050" name="Picture 2"/>
          <p:cNvPicPr>
            <a:picLocks noChangeAspect="1" noChangeArrowheads="1"/>
          </p:cNvPicPr>
          <p:nvPr/>
        </p:nvPicPr>
        <p:blipFill>
          <a:blip r:embed="rId3" cstate="print"/>
          <a:srcRect/>
          <a:stretch>
            <a:fillRect/>
          </a:stretch>
        </p:blipFill>
        <p:spPr bwMode="auto">
          <a:xfrm>
            <a:off x="395536" y="404664"/>
            <a:ext cx="3138054" cy="2088232"/>
          </a:xfrm>
          <a:prstGeom prst="rect">
            <a:avLst/>
          </a:prstGeom>
          <a:noFill/>
          <a:ln w="9525">
            <a:noFill/>
            <a:miter lim="800000"/>
            <a:headEnd/>
            <a:tailEnd/>
          </a:ln>
        </p:spPr>
      </p:pic>
      <p:sp>
        <p:nvSpPr>
          <p:cNvPr id="6" name="Rectangle 5"/>
          <p:cNvSpPr/>
          <p:nvPr/>
        </p:nvSpPr>
        <p:spPr>
          <a:xfrm>
            <a:off x="3851920" y="188640"/>
            <a:ext cx="4896544" cy="954107"/>
          </a:xfrm>
          <a:prstGeom prst="rect">
            <a:avLst/>
          </a:prstGeom>
        </p:spPr>
        <p:txBody>
          <a:bodyPr wrap="square">
            <a:spAutoFit/>
          </a:bodyPr>
          <a:lstStyle/>
          <a:p>
            <a:pPr lvl="0" algn="ctr">
              <a:spcBef>
                <a:spcPct val="0"/>
              </a:spcBef>
              <a:defRPr/>
            </a:pPr>
            <a:r>
              <a:rPr lang="en-US" sz="2800" b="1" dirty="0" smtClean="0">
                <a:ln w="12700">
                  <a:solidFill>
                    <a:schemeClr val="accent1">
                      <a:shade val="2500"/>
                      <a:alpha val="6500"/>
                    </a:schemeClr>
                  </a:solidFill>
                  <a:prstDash val="solid"/>
                </a:ln>
                <a:solidFill>
                  <a:srgbClr val="00FF00"/>
                </a:solidFill>
                <a:effectLst>
                  <a:innerShdw blurRad="50800" dist="50800" dir="13500000">
                    <a:srgbClr val="000000">
                      <a:alpha val="45000"/>
                    </a:srgbClr>
                  </a:innerShdw>
                </a:effectLst>
                <a:latin typeface="+mj-lt"/>
                <a:ea typeface="+mj-ea"/>
                <a:cs typeface="+mj-cs"/>
              </a:rPr>
              <a:t>Desired Modular </a:t>
            </a:r>
            <a:r>
              <a:rPr lang="en-US" sz="2800" b="1" dirty="0" err="1" smtClean="0">
                <a:ln w="12700">
                  <a:solidFill>
                    <a:schemeClr val="accent1">
                      <a:shade val="2500"/>
                      <a:alpha val="6500"/>
                    </a:schemeClr>
                  </a:solidFill>
                  <a:prstDash val="solid"/>
                </a:ln>
                <a:solidFill>
                  <a:srgbClr val="00FF00"/>
                </a:solidFill>
                <a:effectLst>
                  <a:innerShdw blurRad="50800" dist="50800" dir="13500000">
                    <a:srgbClr val="000000">
                      <a:alpha val="45000"/>
                    </a:srgbClr>
                  </a:innerShdw>
                </a:effectLst>
                <a:latin typeface="+mj-lt"/>
                <a:ea typeface="+mj-ea"/>
                <a:cs typeface="+mj-cs"/>
              </a:rPr>
              <a:t>MetaLexer</a:t>
            </a:r>
            <a:r>
              <a:rPr lang="en-US" sz="2800" b="1" dirty="0" smtClean="0">
                <a:ln w="12700">
                  <a:solidFill>
                    <a:schemeClr val="accent1">
                      <a:shade val="2500"/>
                      <a:alpha val="6500"/>
                    </a:schemeClr>
                  </a:solidFill>
                  <a:prstDash val="solid"/>
                </a:ln>
                <a:solidFill>
                  <a:srgbClr val="00FF00"/>
                </a:solidFill>
                <a:effectLst>
                  <a:innerShdw blurRad="50800" dist="50800" dir="13500000">
                    <a:srgbClr val="000000">
                      <a:alpha val="45000"/>
                    </a:srgbClr>
                  </a:innerShdw>
                </a:effectLst>
                <a:latin typeface="+mj-lt"/>
                <a:ea typeface="+mj-ea"/>
                <a:cs typeface="+mj-cs"/>
              </a:rPr>
              <a:t> Approach</a:t>
            </a:r>
          </a:p>
        </p:txBody>
      </p:sp>
      <p:graphicFrame>
        <p:nvGraphicFramePr>
          <p:cNvPr id="10" name="Content Placeholder 4"/>
          <p:cNvGraphicFramePr>
            <a:graphicFrameLocks/>
          </p:cNvGraphicFramePr>
          <p:nvPr/>
        </p:nvGraphicFramePr>
        <p:xfrm>
          <a:off x="-972616" y="3284984"/>
          <a:ext cx="5976664" cy="24377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2" name="Content Placeholder 4"/>
          <p:cNvGraphicFramePr>
            <a:graphicFrameLocks/>
          </p:cNvGraphicFramePr>
          <p:nvPr/>
        </p:nvGraphicFramePr>
        <p:xfrm>
          <a:off x="2339752" y="3284984"/>
          <a:ext cx="8560568" cy="244611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15" name="Group 14"/>
          <p:cNvGrpSpPr/>
          <p:nvPr/>
        </p:nvGrpSpPr>
        <p:grpSpPr>
          <a:xfrm>
            <a:off x="4427984" y="5445224"/>
            <a:ext cx="1368152" cy="1024707"/>
            <a:chOff x="5723286" y="4532288"/>
            <a:chExt cx="3220123" cy="1024707"/>
          </a:xfrm>
        </p:grpSpPr>
        <p:sp>
          <p:nvSpPr>
            <p:cNvPr id="16" name="Rounded Rectangle 15"/>
            <p:cNvSpPr/>
            <p:nvPr/>
          </p:nvSpPr>
          <p:spPr>
            <a:xfrm>
              <a:off x="5723286" y="4532288"/>
              <a:ext cx="3220123" cy="101197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ounded Rectangle 4"/>
            <p:cNvSpPr/>
            <p:nvPr/>
          </p:nvSpPr>
          <p:spPr>
            <a:xfrm>
              <a:off x="5892766" y="4604296"/>
              <a:ext cx="3021001" cy="9526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CA" sz="2000" dirty="0" smtClean="0"/>
                <a:t>Grammar rules for extension</a:t>
              </a:r>
              <a:endParaRPr lang="en-CA" sz="2000" kern="1200" dirty="0"/>
            </a:p>
          </p:txBody>
        </p:sp>
      </p:grpSp>
      <p:grpSp>
        <p:nvGrpSpPr>
          <p:cNvPr id="18" name="Group 17"/>
          <p:cNvGrpSpPr/>
          <p:nvPr/>
        </p:nvGrpSpPr>
        <p:grpSpPr>
          <a:xfrm>
            <a:off x="7452320" y="2420888"/>
            <a:ext cx="1368152" cy="1024707"/>
            <a:chOff x="5723286" y="4532288"/>
            <a:chExt cx="3220123" cy="1024707"/>
          </a:xfrm>
          <a:solidFill>
            <a:srgbClr val="CC0000"/>
          </a:solidFill>
        </p:grpSpPr>
        <p:sp>
          <p:nvSpPr>
            <p:cNvPr id="19" name="Rounded Rectangle 18"/>
            <p:cNvSpPr/>
            <p:nvPr/>
          </p:nvSpPr>
          <p:spPr>
            <a:xfrm>
              <a:off x="5723286" y="4532288"/>
              <a:ext cx="3220123" cy="1011979"/>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ounded Rectangle 4"/>
            <p:cNvSpPr/>
            <p:nvPr/>
          </p:nvSpPr>
          <p:spPr>
            <a:xfrm>
              <a:off x="5892766" y="4604296"/>
              <a:ext cx="3021001" cy="95269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CA" sz="2000" dirty="0" smtClean="0"/>
                <a:t>Lexical rules for extension</a:t>
              </a:r>
              <a:endParaRPr lang="en-CA" sz="2000" kern="1200" dirty="0"/>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1ACA1A9-5D0D-4912-8B92-F352DF36540E}" type="slidenum">
              <a:rPr lang="en-CA" smtClean="0"/>
              <a:pPr/>
              <a:t>6</a:t>
            </a:fld>
            <a:endParaRPr lang="en-CA" dirty="0"/>
          </a:p>
        </p:txBody>
      </p:sp>
      <p:pic>
        <p:nvPicPr>
          <p:cNvPr id="2052" name="Picture 4"/>
          <p:cNvPicPr>
            <a:picLocks noChangeAspect="1" noChangeArrowheads="1"/>
          </p:cNvPicPr>
          <p:nvPr/>
        </p:nvPicPr>
        <p:blipFill>
          <a:blip r:embed="rId2" cstate="print"/>
          <a:srcRect/>
          <a:stretch>
            <a:fillRect/>
          </a:stretch>
        </p:blipFill>
        <p:spPr bwMode="auto">
          <a:xfrm>
            <a:off x="323528" y="260648"/>
            <a:ext cx="2815955" cy="2520280"/>
          </a:xfrm>
          <a:prstGeom prst="rect">
            <a:avLst/>
          </a:prstGeom>
          <a:noFill/>
          <a:ln w="9525">
            <a:noFill/>
            <a:miter lim="800000"/>
            <a:headEnd/>
            <a:tailEnd/>
          </a:ln>
        </p:spPr>
      </p:pic>
      <p:sp>
        <p:nvSpPr>
          <p:cNvPr id="6" name="Rectangle 5"/>
          <p:cNvSpPr/>
          <p:nvPr/>
        </p:nvSpPr>
        <p:spPr>
          <a:xfrm>
            <a:off x="3059832" y="548680"/>
            <a:ext cx="5688632" cy="1569660"/>
          </a:xfrm>
          <a:prstGeom prst="rect">
            <a:avLst/>
          </a:prstGeom>
        </p:spPr>
        <p:txBody>
          <a:bodyPr wrap="square">
            <a:spAutoFit/>
          </a:bodyPr>
          <a:lstStyle/>
          <a:p>
            <a:pPr lvl="0" algn="ctr">
              <a:spcBef>
                <a:spcPct val="0"/>
              </a:spcBef>
              <a:defRPr/>
            </a:pPr>
            <a:r>
              <a:rPr lang="en-US" sz="3200" b="1" dirty="0" smtClean="0">
                <a:ln w="12700">
                  <a:solidFill>
                    <a:schemeClr val="accent1">
                      <a:shade val="2500"/>
                      <a:alpha val="6500"/>
                    </a:schemeClr>
                  </a:solidFill>
                  <a:prstDash val="solid"/>
                </a:ln>
                <a:solidFill>
                  <a:srgbClr val="00FF00"/>
                </a:solidFill>
                <a:effectLst>
                  <a:innerShdw blurRad="50800" dist="50800" dir="13500000">
                    <a:srgbClr val="000000">
                      <a:alpha val="45000"/>
                    </a:srgbClr>
                  </a:innerShdw>
                </a:effectLst>
                <a:latin typeface="+mj-lt"/>
                <a:ea typeface="+mj-ea"/>
                <a:cs typeface="+mj-cs"/>
              </a:rPr>
              <a:t>We also want to be able to combine lexical specifications for diverse languages.</a:t>
            </a:r>
          </a:p>
        </p:txBody>
      </p:sp>
      <p:sp>
        <p:nvSpPr>
          <p:cNvPr id="7" name="TextBox 6"/>
          <p:cNvSpPr txBox="1"/>
          <p:nvPr/>
        </p:nvSpPr>
        <p:spPr>
          <a:xfrm>
            <a:off x="1331640" y="3645024"/>
            <a:ext cx="6192688" cy="2092881"/>
          </a:xfrm>
          <a:prstGeom prst="rect">
            <a:avLst/>
          </a:prstGeom>
          <a:noFill/>
        </p:spPr>
        <p:txBody>
          <a:bodyPr wrap="square" rtlCol="0">
            <a:spAutoFit/>
          </a:bodyPr>
          <a:lstStyle/>
          <a:p>
            <a:pPr>
              <a:buFont typeface="Arial" pitchFamily="34" charset="0"/>
              <a:buChar char="•"/>
            </a:pPr>
            <a:r>
              <a:rPr lang="en-CA" sz="2800" dirty="0" smtClean="0"/>
              <a:t> Java + HTML</a:t>
            </a:r>
          </a:p>
          <a:p>
            <a:pPr>
              <a:buFont typeface="Arial" pitchFamily="34" charset="0"/>
              <a:buChar char="•"/>
            </a:pPr>
            <a:r>
              <a:rPr lang="en-CA" sz="2800" dirty="0" smtClean="0"/>
              <a:t> Java + Aspects (</a:t>
            </a:r>
            <a:r>
              <a:rPr lang="en-CA" sz="2800" dirty="0" err="1" smtClean="0"/>
              <a:t>AspectJ</a:t>
            </a:r>
            <a:r>
              <a:rPr lang="en-CA" sz="2800" dirty="0" smtClean="0"/>
              <a:t>)</a:t>
            </a:r>
          </a:p>
          <a:p>
            <a:pPr>
              <a:buFont typeface="Arial" pitchFamily="34" charset="0"/>
              <a:buChar char="•"/>
            </a:pPr>
            <a:r>
              <a:rPr lang="en-CA" sz="2800" dirty="0" smtClean="0"/>
              <a:t> Java + SQL</a:t>
            </a:r>
          </a:p>
          <a:p>
            <a:pPr>
              <a:buFont typeface="Arial" pitchFamily="34" charset="0"/>
              <a:buChar char="•"/>
            </a:pPr>
            <a:r>
              <a:rPr lang="en-CA" sz="2800" dirty="0" smtClean="0"/>
              <a:t> MATLAB + Aspects (</a:t>
            </a:r>
            <a:r>
              <a:rPr lang="en-CA" sz="2800" dirty="0" err="1" smtClean="0"/>
              <a:t>AspectMatlab</a:t>
            </a:r>
            <a:r>
              <a:rPr lang="en-CA" sz="2800" dirty="0" smtClean="0"/>
              <a:t>)</a:t>
            </a:r>
          </a:p>
          <a:p>
            <a:endParaRPr lang="en-C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1ACA1A9-5D0D-4912-8B92-F352DF36540E}" type="slidenum">
              <a:rPr lang="en-CA" smtClean="0"/>
              <a:pPr/>
              <a:t>7</a:t>
            </a:fld>
            <a:endParaRPr lang="en-CA" dirty="0"/>
          </a:p>
        </p:txBody>
      </p:sp>
      <p:sp>
        <p:nvSpPr>
          <p:cNvPr id="6" name="Rectangle 5"/>
          <p:cNvSpPr/>
          <p:nvPr/>
        </p:nvSpPr>
        <p:spPr>
          <a:xfrm>
            <a:off x="5364088" y="548680"/>
            <a:ext cx="3384376" cy="2554545"/>
          </a:xfrm>
          <a:prstGeom prst="rect">
            <a:avLst/>
          </a:prstGeom>
        </p:spPr>
        <p:txBody>
          <a:bodyPr wrap="square">
            <a:spAutoFit/>
          </a:bodyPr>
          <a:lstStyle/>
          <a:p>
            <a:pPr lvl="0" algn="ctr">
              <a:spcBef>
                <a:spcPct val="0"/>
              </a:spcBef>
              <a:defRPr/>
            </a:pPr>
            <a:r>
              <a:rPr lang="en-US" sz="3200" b="1" dirty="0" smtClean="0">
                <a:ln w="12700">
                  <a:solidFill>
                    <a:schemeClr val="accent1">
                      <a:shade val="2500"/>
                      <a:alpha val="6500"/>
                    </a:schemeClr>
                  </a:solidFill>
                  <a:prstDash val="solid"/>
                </a:ln>
                <a:solidFill>
                  <a:srgbClr val="00FF00"/>
                </a:solidFill>
                <a:effectLst>
                  <a:innerShdw blurRad="50800" dist="50800" dir="13500000">
                    <a:srgbClr val="000000">
                      <a:alpha val="45000"/>
                    </a:srgbClr>
                  </a:innerShdw>
                </a:effectLst>
                <a:latin typeface="+mj-lt"/>
                <a:ea typeface="+mj-ea"/>
                <a:cs typeface="+mj-cs"/>
              </a:rPr>
              <a:t>Would like to be able to reuse and extend lexical specification modules</a:t>
            </a:r>
          </a:p>
        </p:txBody>
      </p:sp>
      <p:sp>
        <p:nvSpPr>
          <p:cNvPr id="7" name="TextBox 6"/>
          <p:cNvSpPr txBox="1"/>
          <p:nvPr/>
        </p:nvSpPr>
        <p:spPr>
          <a:xfrm>
            <a:off x="2411760" y="3717032"/>
            <a:ext cx="5328592" cy="2954655"/>
          </a:xfrm>
          <a:prstGeom prst="rect">
            <a:avLst/>
          </a:prstGeom>
          <a:noFill/>
        </p:spPr>
        <p:txBody>
          <a:bodyPr wrap="square" rtlCol="0">
            <a:spAutoFit/>
          </a:bodyPr>
          <a:lstStyle/>
          <a:p>
            <a:pPr>
              <a:buFont typeface="Arial" pitchFamily="34" charset="0"/>
              <a:buChar char="•"/>
            </a:pPr>
            <a:r>
              <a:rPr lang="en-CA" sz="2800" dirty="0" smtClean="0"/>
              <a:t> Nested C-style comments</a:t>
            </a:r>
          </a:p>
          <a:p>
            <a:pPr>
              <a:buFont typeface="Arial" pitchFamily="34" charset="0"/>
              <a:buChar char="•"/>
            </a:pPr>
            <a:r>
              <a:rPr lang="en-CA" sz="2800" dirty="0" smtClean="0"/>
              <a:t> </a:t>
            </a:r>
            <a:r>
              <a:rPr lang="en-CA" sz="2800" dirty="0" err="1" smtClean="0"/>
              <a:t>Javadoc</a:t>
            </a:r>
            <a:r>
              <a:rPr lang="en-CA" sz="2800" dirty="0" smtClean="0"/>
              <a:t> comments</a:t>
            </a:r>
          </a:p>
          <a:p>
            <a:pPr>
              <a:buFont typeface="Arial" pitchFamily="34" charset="0"/>
              <a:buChar char="•"/>
            </a:pPr>
            <a:r>
              <a:rPr lang="en-CA" sz="2800" dirty="0" smtClean="0"/>
              <a:t> Floating-point constants</a:t>
            </a:r>
          </a:p>
          <a:p>
            <a:pPr>
              <a:buFont typeface="Arial" pitchFamily="34" charset="0"/>
              <a:buChar char="•"/>
            </a:pPr>
            <a:r>
              <a:rPr lang="en-CA" sz="2800" dirty="0" smtClean="0"/>
              <a:t> URL</a:t>
            </a:r>
          </a:p>
          <a:p>
            <a:pPr>
              <a:buFont typeface="Arial" pitchFamily="34" charset="0"/>
              <a:buChar char="•"/>
            </a:pPr>
            <a:r>
              <a:rPr lang="en-CA" sz="2800" dirty="0" smtClean="0"/>
              <a:t> regular expressions</a:t>
            </a:r>
          </a:p>
          <a:p>
            <a:pPr>
              <a:buFont typeface="Arial" pitchFamily="34" charset="0"/>
              <a:buChar char="•"/>
            </a:pPr>
            <a:r>
              <a:rPr lang="en-CA" sz="2800" dirty="0" smtClean="0"/>
              <a:t> …</a:t>
            </a:r>
          </a:p>
          <a:p>
            <a:endParaRPr lang="en-CA" dirty="0"/>
          </a:p>
        </p:txBody>
      </p:sp>
      <p:pic>
        <p:nvPicPr>
          <p:cNvPr id="8" name="Picture 3"/>
          <p:cNvPicPr>
            <a:picLocks noChangeAspect="1" noChangeArrowheads="1"/>
          </p:cNvPicPr>
          <p:nvPr/>
        </p:nvPicPr>
        <p:blipFill>
          <a:blip r:embed="rId2" cstate="print"/>
          <a:srcRect/>
          <a:stretch>
            <a:fillRect/>
          </a:stretch>
        </p:blipFill>
        <p:spPr bwMode="auto">
          <a:xfrm>
            <a:off x="251520" y="260648"/>
            <a:ext cx="4762500" cy="2847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188640"/>
            <a:ext cx="8568952" cy="584775"/>
          </a:xfrm>
          <a:prstGeom prst="rect">
            <a:avLst/>
          </a:prstGeom>
        </p:spPr>
        <p:txBody>
          <a:bodyPr wrap="square">
            <a:spAutoFit/>
          </a:bodyPr>
          <a:lstStyle/>
          <a:p>
            <a:pPr lvl="0" algn="ctr">
              <a:spcBef>
                <a:spcPct val="0"/>
              </a:spcBef>
              <a:defRPr/>
            </a:pPr>
            <a:r>
              <a:rPr lang="en-US" sz="3200" b="1" dirty="0" smtClean="0">
                <a:ln w="12700">
                  <a:solidFill>
                    <a:schemeClr val="accent1">
                      <a:shade val="2500"/>
                      <a:alpha val="6500"/>
                    </a:schemeClr>
                  </a:solidFill>
                  <a:prstDash val="solid"/>
                </a:ln>
                <a:solidFill>
                  <a:srgbClr val="00FF00"/>
                </a:solidFill>
                <a:effectLst>
                  <a:innerShdw blurRad="50800" dist="50800" dir="13500000">
                    <a:srgbClr val="000000">
                      <a:alpha val="45000"/>
                    </a:srgbClr>
                  </a:innerShdw>
                </a:effectLst>
                <a:latin typeface="+mj-lt"/>
                <a:ea typeface="+mj-ea"/>
                <a:cs typeface="+mj-cs"/>
              </a:rPr>
              <a:t>Scanning </a:t>
            </a:r>
            <a:r>
              <a:rPr lang="en-US" sz="3200" b="1" dirty="0" err="1" smtClean="0">
                <a:ln w="12700">
                  <a:solidFill>
                    <a:schemeClr val="accent1">
                      <a:shade val="2500"/>
                      <a:alpha val="6500"/>
                    </a:schemeClr>
                  </a:solidFill>
                  <a:prstDash val="solid"/>
                </a:ln>
                <a:solidFill>
                  <a:srgbClr val="00FF00"/>
                </a:solidFill>
                <a:effectLst>
                  <a:innerShdw blurRad="50800" dist="50800" dir="13500000">
                    <a:srgbClr val="000000">
                      <a:alpha val="45000"/>
                    </a:srgbClr>
                  </a:innerShdw>
                </a:effectLst>
                <a:latin typeface="+mj-lt"/>
                <a:ea typeface="+mj-ea"/>
                <a:cs typeface="+mj-cs"/>
              </a:rPr>
              <a:t>AspectJ</a:t>
            </a:r>
            <a:endParaRPr lang="en-US" sz="3200" b="1" dirty="0" smtClean="0">
              <a:ln w="12700">
                <a:solidFill>
                  <a:schemeClr val="accent1">
                    <a:shade val="2500"/>
                    <a:alpha val="6500"/>
                  </a:schemeClr>
                </a:solidFill>
                <a:prstDash val="solid"/>
              </a:ln>
              <a:solidFill>
                <a:srgbClr val="00FF00"/>
              </a:solidFill>
              <a:effectLst>
                <a:innerShdw blurRad="50800" dist="50800" dir="13500000">
                  <a:srgbClr val="000000">
                    <a:alpha val="45000"/>
                  </a:srgbClr>
                </a:innerShdw>
              </a:effectLst>
              <a:latin typeface="+mj-lt"/>
              <a:ea typeface="+mj-ea"/>
              <a:cs typeface="+mj-cs"/>
            </a:endParaRPr>
          </a:p>
        </p:txBody>
      </p:sp>
      <p:sp>
        <p:nvSpPr>
          <p:cNvPr id="5" name="Slide Number Placeholder 4"/>
          <p:cNvSpPr>
            <a:spLocks noGrp="1"/>
          </p:cNvSpPr>
          <p:nvPr>
            <p:ph type="sldNum" sz="quarter" idx="12"/>
          </p:nvPr>
        </p:nvSpPr>
        <p:spPr/>
        <p:txBody>
          <a:bodyPr/>
          <a:lstStyle/>
          <a:p>
            <a:fld id="{E1ACA1A9-5D0D-4912-8B92-F352DF36540E}" type="slidenum">
              <a:rPr lang="en-CA" smtClean="0"/>
              <a:pPr/>
              <a:t>8</a:t>
            </a:fld>
            <a:endParaRPr lang="en-CA" dirty="0"/>
          </a:p>
        </p:txBody>
      </p:sp>
      <p:pic>
        <p:nvPicPr>
          <p:cNvPr id="6" name="Picture 5" descr="aspectj-example.png"/>
          <p:cNvPicPr>
            <a:picLocks noChangeAspect="1"/>
          </p:cNvPicPr>
          <p:nvPr/>
        </p:nvPicPr>
        <p:blipFill>
          <a:blip r:embed="rId3" cstate="print"/>
          <a:stretch>
            <a:fillRect/>
          </a:stretch>
        </p:blipFill>
        <p:spPr>
          <a:xfrm>
            <a:off x="0" y="1124744"/>
            <a:ext cx="9144000" cy="4991181"/>
          </a:xfrm>
          <a:prstGeom prst="rect">
            <a:avLst/>
          </a:prstGeom>
        </p:spPr>
      </p:pic>
      <p:pic>
        <p:nvPicPr>
          <p:cNvPr id="7" name="Picture 6" descr="poinsettiacus.png"/>
          <p:cNvPicPr>
            <a:picLocks noChangeAspect="1"/>
          </p:cNvPicPr>
          <p:nvPr/>
        </p:nvPicPr>
        <p:blipFill>
          <a:blip r:embed="rId4" cstate="print"/>
          <a:stretch>
            <a:fillRect/>
          </a:stretch>
        </p:blipFill>
        <p:spPr>
          <a:xfrm>
            <a:off x="6588224" y="188640"/>
            <a:ext cx="648072" cy="648072"/>
          </a:xfrm>
          <a:prstGeom prst="rect">
            <a:avLst/>
          </a:prstGeom>
        </p:spPr>
      </p:pic>
    </p:spTree>
  </p:cSld>
  <p:clrMapOvr>
    <a:masterClrMapping/>
  </p:clrMapOvr>
  <p:transition advTm="12859">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188640"/>
            <a:ext cx="8568952" cy="584775"/>
          </a:xfrm>
          <a:prstGeom prst="rect">
            <a:avLst/>
          </a:prstGeom>
        </p:spPr>
        <p:txBody>
          <a:bodyPr wrap="square">
            <a:spAutoFit/>
          </a:bodyPr>
          <a:lstStyle/>
          <a:p>
            <a:pPr lvl="0" algn="ctr">
              <a:spcBef>
                <a:spcPct val="0"/>
              </a:spcBef>
              <a:defRPr/>
            </a:pPr>
            <a:r>
              <a:rPr lang="en-US" sz="3200" b="1" dirty="0" smtClean="0">
                <a:ln w="12700">
                  <a:solidFill>
                    <a:schemeClr val="accent1">
                      <a:shade val="2500"/>
                      <a:alpha val="6500"/>
                    </a:schemeClr>
                  </a:solidFill>
                  <a:prstDash val="solid"/>
                </a:ln>
                <a:solidFill>
                  <a:srgbClr val="00FF00"/>
                </a:solidFill>
                <a:effectLst>
                  <a:innerShdw blurRad="50800" dist="50800" dir="13500000">
                    <a:srgbClr val="000000">
                      <a:alpha val="45000"/>
                    </a:srgbClr>
                  </a:innerShdw>
                </a:effectLst>
                <a:latin typeface="+mj-lt"/>
                <a:ea typeface="+mj-ea"/>
                <a:cs typeface="+mj-cs"/>
              </a:rPr>
              <a:t>Scanning Java/</a:t>
            </a:r>
            <a:r>
              <a:rPr lang="en-US" sz="3200" b="1" dirty="0" err="1" smtClean="0">
                <a:ln w="12700">
                  <a:solidFill>
                    <a:schemeClr val="accent1">
                      <a:shade val="2500"/>
                      <a:alpha val="6500"/>
                    </a:schemeClr>
                  </a:solidFill>
                  <a:prstDash val="solid"/>
                </a:ln>
                <a:solidFill>
                  <a:srgbClr val="00FF00"/>
                </a:solidFill>
                <a:effectLst>
                  <a:innerShdw blurRad="50800" dist="50800" dir="13500000">
                    <a:srgbClr val="000000">
                      <a:alpha val="45000"/>
                    </a:srgbClr>
                  </a:innerShdw>
                </a:effectLst>
                <a:latin typeface="+mj-lt"/>
                <a:ea typeface="+mj-ea"/>
                <a:cs typeface="+mj-cs"/>
              </a:rPr>
              <a:t>Javadoc</a:t>
            </a:r>
            <a:endParaRPr lang="en-US" sz="3200" b="1" dirty="0" smtClean="0">
              <a:ln w="12700">
                <a:solidFill>
                  <a:schemeClr val="accent1">
                    <a:shade val="2500"/>
                    <a:alpha val="6500"/>
                  </a:schemeClr>
                </a:solidFill>
                <a:prstDash val="solid"/>
              </a:ln>
              <a:solidFill>
                <a:srgbClr val="00FF00"/>
              </a:solidFill>
              <a:effectLst>
                <a:innerShdw blurRad="50800" dist="50800" dir="13500000">
                  <a:srgbClr val="000000">
                    <a:alpha val="45000"/>
                  </a:srgbClr>
                </a:innerShdw>
              </a:effectLst>
              <a:latin typeface="+mj-lt"/>
              <a:ea typeface="+mj-ea"/>
              <a:cs typeface="+mj-cs"/>
            </a:endParaRPr>
          </a:p>
        </p:txBody>
      </p:sp>
      <p:sp>
        <p:nvSpPr>
          <p:cNvPr id="5" name="Slide Number Placeholder 4"/>
          <p:cNvSpPr>
            <a:spLocks noGrp="1"/>
          </p:cNvSpPr>
          <p:nvPr>
            <p:ph type="sldNum" sz="quarter" idx="12"/>
          </p:nvPr>
        </p:nvSpPr>
        <p:spPr/>
        <p:txBody>
          <a:bodyPr/>
          <a:lstStyle/>
          <a:p>
            <a:fld id="{E1ACA1A9-5D0D-4912-8B92-F352DF36540E}" type="slidenum">
              <a:rPr lang="en-CA" smtClean="0"/>
              <a:pPr/>
              <a:t>9</a:t>
            </a:fld>
            <a:endParaRPr lang="en-CA" dirty="0"/>
          </a:p>
        </p:txBody>
      </p:sp>
      <p:pic>
        <p:nvPicPr>
          <p:cNvPr id="7" name="Picture 6" descr="javadoc-example.png"/>
          <p:cNvPicPr>
            <a:picLocks noChangeAspect="1"/>
          </p:cNvPicPr>
          <p:nvPr/>
        </p:nvPicPr>
        <p:blipFill>
          <a:blip r:embed="rId3" cstate="print"/>
          <a:stretch>
            <a:fillRect/>
          </a:stretch>
        </p:blipFill>
        <p:spPr>
          <a:xfrm>
            <a:off x="179512" y="1340768"/>
            <a:ext cx="8784976" cy="4598846"/>
          </a:xfrm>
          <a:prstGeom prst="rect">
            <a:avLst/>
          </a:prstGeom>
        </p:spPr>
      </p:pic>
    </p:spTree>
  </p:cSld>
  <p:clrMapOvr>
    <a:masterClrMapping/>
  </p:clrMapOvr>
  <p:transition advTm="12859">
    <p:fade thruBlk="1"/>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HENDREN@8VYCJONTDKWZY553" val="3998"/>
  <p:tag name="DEFAULTDISPLAYSOURCE" val="\documentclass{article}\pagestyle{empty}&#10;\begin{document}&#10;&#10;\end{document}&#10;"/>
  <p:tag name="EMBEDFONTS" val="1"/>
</p:tagLst>
</file>

<file path=ppt/tags/tag2.xml><?xml version="1.0" encoding="utf-8"?>
<p:tagLst xmlns:a="http://schemas.openxmlformats.org/drawingml/2006/main" xmlns:r="http://schemas.openxmlformats.org/officeDocument/2006/relationships" xmlns:p="http://schemas.openxmlformats.org/presentationml/2006/main">
  <p:tag name="HIDDENFONTSHAPE" val="true"/>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pagestyle{empty}&#10;\usepackage{url}&#10;\usepackage{amsmath}&#10;\usepackage{epsfig}&#10;\usepackage{pstricks}&#10;\usepackage{comment}&#10;\usepackage{xspace}&#10;\usepackage{listings}&#10;\usepackage{alltt}&#10;\usepackage{rotating}&#10;&#10;\lstset{&#10;    basicstyle=\color{white}\bfseries,&#10;    keywordstyle=\color{yellow}\bfseries,&#10;    numberstyle=\tiny,&#10;    numbers=left,&#10;    numberstyle=\tiny,&#10;    stepnumber=1,&#10;    numbersep=5pt,&#10;    tabsize=2,&#10;    showstringspaces=false,&#10;    %aboveskip=\smallskipamount,&#10;    %belowskip=\smallskipamount&#10;    aboveskip=\medskipamount,&#10;    belowskip=\medskipamount&#10;}&#10;&#10;\lstset{columns=flexible}&#10;&#10;\newcommand{\mclab}{{\sc McLab}\xspace}&#10;\newcommand{\matlab}{{\sc Matlab}\xspace}&#10;\newcommand{\matlabx}{{\sc Matlab 7.11}\xspace}&#10;\newcommand{\smatlab}{{\sc Matlab}}&#10;\newcommand{\kw}[1]{\texttt{#1}}&#10;&#10;\lstdefinelanguage{jflex}{&#10; sensitive=false,&#10; morecomment=[l]{//},&#10; morecomment=[n]{/*}{*/},&#10;        morekeywords={class,state,yybegin,return}&#10;}&#10;&#10;\lstdefinelanguage{metalexer}{&#10; sensitive=false,&#10; morecomment=[l]{//},&#10; morecomment=[n]{/*}{*/},&#10; morestring=[b]&quot;,&#10; morekeywords={component, helper, state, xstate, start, import, extern, init, append, appendWithStartDelim, appendToStartDelim, lexthrow, initthrow, inherit, delete, layout, option, declare, name, host, guest, pair, unoption, replace, unembed, end}&#10;}&#10;&#10;\begin{document}&#10;\begin{lstlisting}[language=jflex]&#10;%%&#10;%class Lexer&#10;Identifier = [:jletter:] [:jletterdigit:]*&#10;...&#10;%state STRING&#10;%%&#10;&lt;YYINITIAL&gt; {&#10;  &quot;abstract&quot;    { return symbol(sym.ABSTRACT); }&#10;  {Identifier}  { return symbol(sym.IDENTIFIER); }&#10;  \&quot;            { string.setLength(0); yybegin(STRING); }&#10;  ...&#10;}&#10;&#10;&lt;STRING&gt; {&#10;  \&quot;            { yybegin(YYINITIAL); return ...; }&#10;  [^\n\r\&quot;\\]+  { string.append( yytext() ); }&#10;  \\t           { string.append('\t'); }&#10;  ... &#10;}&#10;\end{lstlisting}&#10;\end{document}"/>
  <p:tag name="FILENAME" val="TP_tmp"/>
  <p:tag name="FORMAT" val="emf"/>
  <p:tag name="RES" val="1200"/>
  <p:tag name="BLEND" val="0"/>
  <p:tag name="TRANSPARENT" val="0"/>
  <p:tag name="TBUG" val="0"/>
  <p:tag name="ALLOWFS" val="0"/>
  <p:tag name="ORIGWIDTH" val="321"/>
  <p:tag name="PICTUREFILESIZE" val="63504"/>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pagestyle{empty}&#10;\usepackage{url}&#10;\usepackage{amsmath}&#10;\usepackage{epsfig}&#10;\usepackage{pstricks}&#10;\usepackage{comment}&#10;\usepackage{xspace}&#10;\usepackage{listings}&#10;\usepackage{alltt}&#10;\usepackage{rotating}&#10;&#10;\lstset{&#10;    basicstyle=\color{white}\bfseries,&#10;    commentstyle=\color{white},&#10;    keywordstyle=\color{yellow}\bfseries,&#10;    numberstyle=\tiny,&#10;    numbers=left,&#10;    numberstyle=\tiny,&#10;    stepnumber=1,&#10;    numbersep=5pt,&#10;    tabsize=2,&#10;    showstringspaces=false,&#10;    %aboveskip=\smallskipamount,&#10;    %belowskip=\smallskipamount&#10;    aboveskip=\medskipamount,&#10;    belowskip=\medskipamount&#10;}&#10;&#10;\lstset{columns=flexible}&#10;&#10;\newcommand{\mclab}{{\sc McLab}\xspace}&#10;\newcommand{\matlab}{{\sc Matlab}\xspace}&#10;\newcommand{\matlabx}{{\sc Matlab 7.11}\xspace}&#10;\newcommand{\smatlab}{{\sc Matlab}}&#10;\newcommand{\kw}[1]{\texttt{#1}}&#10;&#10;\lstdefinelanguage{jflex}{&#10; sensitive=false,&#10; morecomment=[l]{//},&#10; morecomment=[n]{/*}{*/},&#10;        morekeywords={class,state,yybegin,return}&#10;}&#10;&#10;\lstdefinelanguage{metalexer}{&#10; sensitive=false,&#10; morecomment=[l]{//},&#10; morecomment=[n]{/*}{*/},&#10; morestring=[b]&quot;,&#10; morekeywords={component, helper, state, xstate, start, import, extern, init, append, appendWithStartDelim, appendToStartDelim, lexthrow, initthrow, inherit, delete, layout, option, declare, name, host, guest, pair, unoption, replace, unembed, end}&#10;}&#10;&#10;\begin{document}&#10;&#10;\begin{lstlisting}[language=sh]&#10;#some properties&#10;name=properties&#10;date=2009/09/21&#10;&#10;#some more properties&#10;owner=root&#10;\end{lstlisting}&#10;&#10;\end{document}"/>
  <p:tag name="FILENAME" val="TP_tmp"/>
  <p:tag name="FORMAT" val="emf"/>
  <p:tag name="RES" val="1200"/>
  <p:tag name="BLEND" val="0"/>
  <p:tag name="TRANSPARENT" val="0"/>
  <p:tag name="TBUG" val="0"/>
  <p:tag name="ALLOWFS" val="0"/>
  <p:tag name="ORIGWIDTH" val="129"/>
  <p:tag name="PICTUREFILESIZE" val="11996"/>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pagestyle{empty}&#10;\usepackage{url}&#10;\usepackage{amsmath}&#10;\usepackage{epsfig}&#10;\usepackage{pstricks}&#10;\usepackage{comment}&#10;\usepackage{xspace}&#10;\usepackage{listings}&#10;\usepackage{alltt}&#10;\usepackage{rotating}&#10;&#10;\lstset{&#10;    basicstyle=\color{white}\bfseries,&#10;    commentstyle=\color{white},&#10;    keywordstyle=\color{yellow}\bfseries,&#10;    numberstyle=\tiny,&#10;    numbers=left,&#10;    numberstyle=\tiny,&#10;    stepnumber=1,&#10;    numbersep=5pt,&#10;    tabsize=2,&#10;    showstringspaces=false,&#10;    %aboveskip=\smallskipamount,&#10;    %belowskip=\smallskipamount&#10;    aboveskip=\medskipamount,&#10;    belowskip=\medskipamount&#10;}&#10;&#10;\lstset{columns=flexible}&#10;&#10;\newcommand{\mclab}{{\sc McLab}\xspace}&#10;\newcommand{\matlab}{{\sc Matlab}\xspace}&#10;\newcommand{\matlabx}{{\sc Matlab 7.11}\xspace}&#10;\newcommand{\smatlab}{{\sc Matlab}}&#10;\newcommand{\kw}[1]{\texttt{#1}}&#10;&#10;\lstdefinelanguage{jflex}{&#10; sensitive=false,&#10; morecomment=[l]{//},&#10; morecomment=[n]{/*}{*/},&#10;        morekeywords={class,state,yybegin,return}&#10;}&#10;&#10;\lstdefinelanguage{metalexer}{&#10; sensitive=false,&#10; morecomment=[l]{//},&#10; morecomment=[n]{/*}{*/},&#10; morestring=[b]&quot;,&#10; morekeywords={component, helper, state, xstate, start, import, extern, init, append, appendWithStartDelim, appendToStartDelim, lexthrow, initthrow, inherit, delete, layout, option, declare, name, host, guest, pair, unoption, replace, unembed, end}&#10;}&#10;&#10;\begin{document}&#10;&#10;\begin{lstlisting}[language=metalexer]&#10;%component util_patterns &#10;%helper&#10;&#10;lineTerminator = [\r\n] | &quot;\r\n&quot;&#10;otherWhitespace = [ \t\f\b]&#10;identifier = [a-zA-Z][a-zA-Z0-9_]*&#10;comment = #[^\r\n]*&#10;\end{lstlisting}&#10;\end{document}"/>
  <p:tag name="FILENAME" val="TP_tmp"/>
  <p:tag name="FORMAT" val="emf"/>
  <p:tag name="RES" val="1200"/>
  <p:tag name="BLEND" val="0"/>
  <p:tag name="TRANSPARENT" val="0"/>
  <p:tag name="TBUG" val="0"/>
  <p:tag name="ALLOWFS" val="0"/>
  <p:tag name="ORIGWIDTH" val="205"/>
  <p:tag name="PICTUREFILESIZE" val="31396"/>
</p:tagLst>
</file>

<file path=ppt/tags/tag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pagestyle{empty}&#10;\usepackage{url}&#10;\usepackage{amsmath}&#10;\usepackage{epsfig}&#10;\usepackage{pstricks}&#10;\usepackage{comment}&#10;\usepackage{xspace}&#10;\usepackage{listings}&#10;\usepackage{alltt}&#10;\usepackage{rotating}&#10;&#10;\lstset{&#10;    basicstyle=\color{white}\bfseries,&#10;    commentstyle=\color{white},&#10;    keywordstyle=\color{yellow}\bfseries,&#10;    numberstyle=\tiny,&#10;    numbers=left,&#10;    numberstyle=\tiny,&#10;    stepnumber=1,&#10;    numbersep=5pt,&#10;    tabsize=2,&#10;    showstringspaces=false,&#10;    %aboveskip=\smallskipamount,&#10;    %belowskip=\smallskipamount&#10;    aboveskip=\medskipamount,&#10;    belowskip=\medskipamount&#10;}&#10;&#10;\lstset{columns=flexible}&#10;&#10;\newcommand{\mclab}{{\sc McLab}\xspace}&#10;\newcommand{\matlab}{{\sc Matlab}\xspace}&#10;\newcommand{\matlabx}{{\sc Matlab 7.11}\xspace}&#10;\newcommand{\smatlab}{{\sc Matlab}}&#10;\newcommand{\kw}[1]{\texttt{#1}}&#10;&#10;\lstdefinelanguage{jflex}{&#10; sensitive=false,&#10; morecomment=[l]{//},&#10; morecomment=[n]{/*}{*/},&#10;        morekeywords={class,state,yybegin,return}&#10;}&#10;&#10;\lstdefinelanguage{metalexer}{&#10; sensitive=false,&#10; morecomment=[l]{//},&#10; morecomment=[n]{/*}{*/},&#10; morestring=[b]&quot;,&#10; morekeywords={component, helper, state, xstate, start, import, extern, init, append, appendWithStartDelim, appendToStartDelim, lexthrow, initthrow, inherit, delete, layout, option, declare, name, host, guest, pair, unoption, replace, unembed, end}&#10;}&#10;&#10;\begin{document}&#10;&#10;&#10;\begin{lstlisting}[language=metalexer]&#10;%component key&#10;%extern &quot;Token symbol(int)&quot;&#10;%extern &quot;Token symbol(int, String)&quot;&#10;%extern &quot;void error(String) throws LexerException&quot;&#10;&#10;%%&#10;&#10;%%inherit util_patterns &#10;{lineTerminator} {: /*ignore*/ :}&#10;{otherWhitespace} {: /*ignore*/ :}&#10;&quot;=&quot; {: return symbol(ASSIGN); :} ASSIGN&#10;%:&#10;{identifier} {: return symbol(KEY, yytext()); :}&#10;{comment} {: /*ignore*/ :}&#10;%:&#10;&lt;&lt;ANY&gt;&gt; {: error(&quot;Unexpected char '&quot;+yytext()+&quot;'&quot;); :}&#10;&lt;&lt;EOF&gt;&gt; {: return symbol(EOF); :}&#10;\end{lstlisting}&#10;\end{document}"/>
  <p:tag name="FILENAME" val="TP_tmp"/>
  <p:tag name="FORMAT" val="emf"/>
  <p:tag name="RES" val="1200"/>
  <p:tag name="BLEND" val="0"/>
  <p:tag name="TRANSPARENT" val="0"/>
  <p:tag name="TBUG" val="0"/>
  <p:tag name="ALLOWFS" val="0"/>
  <p:tag name="ORIGWIDTH" val="320"/>
  <p:tag name="PICTUREFILESIZE" val="68532"/>
</p:tagLst>
</file>

<file path=ppt/tags/tag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pagestyle{empty}&#10;\usepackage{url}&#10;\usepackage{amsmath}&#10;\usepackage{epsfig}&#10;\usepackage{pstricks}&#10;\usepackage{comment}&#10;\usepackage{xspace}&#10;\usepackage{listings}&#10;\usepackage{alltt}&#10;\usepackage{rotating}&#10;&#10;\lstset{&#10;    basicstyle=\color{white}\bfseries,&#10;    commentstyle=\color{white},&#10;    keywordstyle=\color{yellow}\bfseries,&#10;    numberstyle=\tiny,&#10;    numbers=left,&#10;    numberstyle=\tiny,&#10;    stepnumber=1,&#10;    numbersep=5pt,&#10;    tabsize=2,&#10;    showstringspaces=false,&#10;    %aboveskip=\smallskipamount,&#10;    %belowskip=\smallskipamount&#10;    aboveskip=\medskipamount,&#10;    belowskip=\medskipamount&#10;}&#10;&#10;\lstset{columns=flexible}&#10;&#10;\newcommand{\mclab}{{\sc McLab}\xspace}&#10;\newcommand{\matlab}{{\sc Matlab}\xspace}&#10;\newcommand{\matlabx}{{\sc Matlab 7.11}\xspace}&#10;\newcommand{\smatlab}{{\sc Matlab}}&#10;\newcommand{\kw}[1]{\texttt{#1}}&#10;&#10;\lstdefinelanguage{jflex}{&#10; sensitive=false,&#10; morecomment=[l]{//},&#10; morecomment=[n]{/*}{*/},&#10;        morekeywords={class,state,yybegin,return}&#10;}&#10;&#10;\lstdefinelanguage{metalexer}{&#10; sensitive=false,&#10; morecomment=[l]{//},&#10; morecomment=[n]{/*}{*/},&#10; morestring=[b]&quot;,&#10; morekeywords={component, helper, state, xstate, start, import, extern, init, append, appendWithStartDelim, appendToStartDelim, lexthrow, initthrow, inherit, delete, layout, option, declare, name, host, guest, pair, unoption, replace, unembed, end}&#10;}&#10;&#10;\begin{document}&#10;&#10;\begin{lstlisting}[language=metalexer]&#10;%component value&#10;%extern &quot;Token symbol(int, String, int, int, int, int)&quot;&#10;%append{&#10;    return symbol(VALUE, text, startLine, startCol, &#10;                                      endLine, endCol);&#10;%append}&#10;&#10;%%&#10;&#10;%%inherit util_patterns &#10;{lineTerminator} {: :} LINE_TERMINATOR&#10;%:&#10;%:&#10;&lt;&lt;ANY&gt;&gt; {: append(yytext()); :}&#10;&lt;&lt;EOF&gt;&gt; {: :} LINE_TERMINATOR&#10;\end{lstlisting}&#10;&#10;\end{document}"/>
  <p:tag name="FILENAME" val="TP_tmp"/>
  <p:tag name="FORMAT" val="emf"/>
  <p:tag name="RES" val="1200"/>
  <p:tag name="BLEND" val="0"/>
  <p:tag name="TRANSPARENT" val="0"/>
  <p:tag name="TBUG" val="0"/>
  <p:tag name="ALLOWFS" val="0"/>
  <p:tag name="ORIGWIDTH" val="299"/>
  <p:tag name="PICTUREFILESIZE" val="44836"/>
</p:tagLst>
</file>

<file path=ppt/tags/tag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pagestyle{empty}&#10;\usepackage{url}&#10;\usepackage{amsmath}&#10;\usepackage{epsfig}&#10;\usepackage{pstricks}&#10;\usepackage{comment}&#10;\usepackage{xspace}&#10;\usepackage{listings}&#10;\usepackage{alltt}&#10;\usepackage{rotating}&#10;&#10;\lstset{&#10;    basicstyle=\color{white}\bfseries,&#10;    commentstyle=\color{white},&#10;    keywordstyle=\color{yellow}\bfseries,&#10;    numberstyle=\tiny,&#10;    numbers=left,&#10;    numberstyle=\tiny,&#10;    stepnumber=1,&#10;    numbersep=5pt,&#10;    tabsize=2,&#10;    showstringspaces=false,&#10;    %aboveskip=\smallskipamount,&#10;    %belowskip=\smallskipamount&#10;    aboveskip=\medskipamount,&#10;    belowskip=\medskipamount&#10;}&#10;&#10;\lstset{columns=flexible}&#10;&#10;\newcommand{\mclab}{{\sc McLab}\xspace}&#10;\newcommand{\matlab}{{\sc Matlab}\xspace}&#10;\newcommand{\matlabx}{{\sc Matlab 7.11}\xspace}&#10;\newcommand{\smatlab}{{\sc Matlab}}&#10;\newcommand{\kw}[1]{\texttt{#1}}&#10;&#10;\lstdefinelanguage{jflex}{&#10; sensitive=false,&#10; morecomment=[l]{//},&#10; morecomment=[n]{/*}{*/},&#10;        morekeywords={class,state,yybegin,return}&#10;}&#10;&#10;\lstdefinelanguage{metalexer}{&#10; sensitive=false,&#10; morecomment=[l]{//},&#10; morecomment=[n]{/*}{*/},&#10; morestring=[b]&quot;,&#10; morekeywords={component, helper, state, xstate, start, import, extern, init, append, appendWithStartDelim, appendToStartDelim, lexthrow, initthrow, inherit, delete, layout, option, declare, name, host, guest, pair, unoption, replace, unembed, end}&#10;}&#10;&#10;\begin{document}&#10;&#10;\begin{lstlisting}[language=metalexer]&#10;package properties;&#10;%%&#10;import static properties.TokenTypes.*;&#10;%%&#10;%layout properties&#10;%option public &quot;%public&quot;&#10;...&#10;%lexthrow &quot;LexerException&quot;&#10;%component key&#10;%component value&#10;%start key&#10;%%&#10;%%embed&#10;%name key_value&#10;%host key&#10;%guest value&#10;%start ASSIGN&#10;%end LINE_TERMINATOR&#10;\end{lstlisting}&#10;&#10;\end{document}"/>
  <p:tag name="FILENAME" val="TP_tmp"/>
  <p:tag name="FORMAT" val="emf"/>
  <p:tag name="RES" val="1200"/>
  <p:tag name="BLEND" val="0"/>
  <p:tag name="TRANSPARENT" val="0"/>
  <p:tag name="TBUG" val="0"/>
  <p:tag name="ALLOWFS" val="0"/>
  <p:tag name="ORIGWIDTH" val="215"/>
  <p:tag name="PICTUREFILESIZE" val="40972"/>
</p:tagLst>
</file>

<file path=ppt/tags/tag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pagestyle{empty}&#10;\usepackage{url}&#10;\usepackage{amsmath}&#10;\usepackage{epsfig}&#10;\usepackage{pstricks}&#10;\usepackage{comment}&#10;\usepackage{xspace}&#10;\usepackage{listings}&#10;\usepackage{alltt}&#10;\usepackage{rotating}&#10;&#10;\lstset{&#10;    basicstyle=\color{white}\bfseries,&#10;    commentstyle=\color{white},&#10;    keywordstyle=\color{yellow}\bfseries,&#10;    numberstyle=\tiny,&#10;    numbers=left,&#10;    numberstyle=\tiny,&#10;    stepnumber=1,&#10;    numbersep=5pt,&#10;    tabsize=2,&#10;    showstringspaces=false,&#10;    %aboveskip=\smallskipamount,&#10;    %belowskip=\smallskipamount&#10;    aboveskip=\medskipamount,&#10;    belowskip=\medskipamount&#10;}&#10;&#10;\lstset{columns=flexible}&#10;&#10;\newcommand{\mclab}{{\sc McLab}\xspace}&#10;\newcommand{\matlab}{{\sc Matlab}\xspace}&#10;\newcommand{\matlabx}{{\sc Matlab 7.11}\xspace}&#10;\newcommand{\smatlab}{{\sc Matlab}}&#10;\newcommand{\kw}[1]{\texttt{#1}}&#10;&#10;\lstdefinelanguage{jflex}{&#10; sensitive=false,&#10; morecomment=[l]{//},&#10; morecomment=[n]{/*}{*/},&#10;        morekeywords={class,state,yybegin,return}&#10;}&#10;&#10;\lstdefinelanguage{metalexer}{&#10; sensitive=false,&#10; morecomment=[l]{//},&#10; morecomment=[n]{/*}{*/},&#10; morestring=[b]&quot;,&#10; morekeywords={component, helper, state, xstate, start, import, extern, init, append, appendWithStartDelim, appendToStartDelim, lexthrow, initthrow, inherit, delete, layout, option, name, host, guest, pair, unoption, replace, unembed, end}&#10;}&#10;&#10;\begin{document}&#10;&#10;\begin{lstlisting}[language=metalexer]&#10;%%embed&#10;%name perclause&#10;%host aspect_decl&#10;%guest pointcut&#10;%start [PERCFLOW PERCFLOWBELOW PERTARGET &#10;        PERTHIS] LPAREN&#10;%end RPAREN&#10;%pair LPAREN, RPAREN&#10;&#10;%%embed&#10;%name pointcut&#10;%host java, aspect&#10;%guest pointcut&#10;%start POINTCUT&#10;%end SEMICOLON&#10;\end{lstlisting}&#10;\end{document}"/>
  <p:tag name="FILENAME" val="TP_tmp"/>
  <p:tag name="FORMAT" val="emf"/>
  <p:tag name="RES" val="1200"/>
  <p:tag name="BLEND" val="0"/>
  <p:tag name="TRANSPARENT" val="0"/>
  <p:tag name="TBUG" val="0"/>
  <p:tag name="ALLOWFS" val="0"/>
  <p:tag name="ORIGWIDTH" val="309"/>
  <p:tag name="PICTUREFILESIZE" val="33572"/>
</p:tagLst>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E2DC"/>
      </a:hlink>
      <a:folHlink>
        <a:srgbClr val="00918A"/>
      </a:folHlink>
    </a:clrScheme>
    <a:fontScheme name="Technic">
      <a:majorFont>
        <a:latin typeface="Franklin Gothic Book"/>
        <a:ea typeface=""/>
        <a:cs typeface=""/>
        <a:font script="Jpan" typeface="ＭＳ Ｐゴシック"/>
        <a:font script="Hang" typeface="HY견고딕"/>
        <a:font script="Hans" typeface="黑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楷体_GB2312"/>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0000"/>
                <a:satMod val="150000"/>
              </a:schemeClr>
            </a:gs>
            <a:gs pos="23000">
              <a:schemeClr val="phClr">
                <a:tint val="98000"/>
                <a:shade val="87000"/>
                <a:satMod val="105000"/>
              </a:schemeClr>
            </a:gs>
            <a:gs pos="35000">
              <a:schemeClr val="phClr">
                <a:shade val="70000"/>
              </a:schemeClr>
            </a:gs>
            <a:gs pos="58000">
              <a:schemeClr val="phClr">
                <a:shade val="49000"/>
                <a:satMod val="120000"/>
              </a:schemeClr>
            </a:gs>
            <a:gs pos="80000">
              <a:schemeClr val="phClr">
                <a:shade val="50000"/>
                <a:satMod val="120000"/>
              </a:schemeClr>
            </a:gs>
            <a:gs pos="90000">
              <a:schemeClr val="phClr">
                <a:shade val="57000"/>
                <a:satMod val="130000"/>
              </a:schemeClr>
            </a:gs>
            <a:gs pos="100000">
              <a:schemeClr val="phClr">
                <a:shade val="76000"/>
                <a:satMod val="150000"/>
              </a:schemeClr>
            </a:gs>
          </a:gsLst>
          <a:lin ang="5400000" scaled="1"/>
        </a:gradFill>
      </a:fillStyleLst>
      <a:lnStyleLst>
        <a:ln w="317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120000" t="100000" r="100000" b="100000"/>
          </a:path>
        </a:gradFill>
      </a:bgFillStyleLst>
    </a:fmtScheme>
  </a:themeElements>
  <a:objectDefaults>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E2DC"/>
    </a:hlink>
    <a:folHlink>
      <a:srgbClr val="00918A"/>
    </a:folHlink>
  </a:clrScheme>
</a:themeOverride>
</file>

<file path=docProps/app.xml><?xml version="1.0" encoding="utf-8"?>
<Properties xmlns="http://schemas.openxmlformats.org/officeDocument/2006/extended-properties" xmlns:vt="http://schemas.openxmlformats.org/officeDocument/2006/docPropsVTypes">
  <Template>Module</Template>
  <TotalTime>0</TotalTime>
  <Words>1385</Words>
  <Application>Microsoft Office PowerPoint</Application>
  <PresentationFormat>On-screen Show (4:3)</PresentationFormat>
  <Paragraphs>239</Paragraphs>
  <Slides>35</Slides>
  <Notes>23</Notes>
  <HiddenSlides>0</HiddenSlides>
  <MMClips>0</MMClips>
  <ScaleCrop>false</ScaleCrop>
  <HeadingPairs>
    <vt:vector size="6" baseType="variant">
      <vt:variant>
        <vt:lpstr>Fonts Used</vt:lpstr>
      </vt:variant>
      <vt:variant>
        <vt:i4>26</vt:i4>
      </vt:variant>
      <vt:variant>
        <vt:lpstr>Theme</vt:lpstr>
      </vt:variant>
      <vt:variant>
        <vt:i4>1</vt:i4>
      </vt:variant>
      <vt:variant>
        <vt:lpstr>Slide Titles</vt:lpstr>
      </vt:variant>
      <vt:variant>
        <vt:i4>35</vt:i4>
      </vt:variant>
    </vt:vector>
  </HeadingPairs>
  <TitlesOfParts>
    <vt:vector size="62" baseType="lpstr">
      <vt:lpstr>Arial</vt:lpstr>
      <vt:lpstr>Franklin Gothic Book</vt:lpstr>
      <vt:lpstr>CMMI10</vt:lpstr>
      <vt:lpstr>CMR10</vt:lpstr>
      <vt:lpstr>CMSY10ORIG</vt:lpstr>
      <vt:lpstr>CMCSC10</vt:lpstr>
      <vt:lpstr>CMR12</vt:lpstr>
      <vt:lpstr>CMMI12</vt:lpstr>
      <vt:lpstr>CMMI8</vt:lpstr>
      <vt:lpstr>LCMSS8</vt:lpstr>
      <vt:lpstr>CMEX10</vt:lpstr>
      <vt:lpstr>CMR5</vt:lpstr>
      <vt:lpstr>CMR8</vt:lpstr>
      <vt:lpstr>CMSY8</vt:lpstr>
      <vt:lpstr>CMR9</vt:lpstr>
      <vt:lpstr>CMSY9</vt:lpstr>
      <vt:lpstr>CMMI9</vt:lpstr>
      <vt:lpstr>CMBX12</vt:lpstr>
      <vt:lpstr>CMBSY10</vt:lpstr>
      <vt:lpstr>CMMIB10</vt:lpstr>
      <vt:lpstr>CMBX10</vt:lpstr>
      <vt:lpstr>CMTT9</vt:lpstr>
      <vt:lpstr>CMTT10</vt:lpstr>
      <vt:lpstr>Courier</vt:lpstr>
      <vt:lpstr>Wingdings 2</vt:lpstr>
      <vt:lpstr>Calibri</vt:lpstr>
      <vt:lpstr>Technic</vt:lpstr>
      <vt:lpstr>MetaLexer:  A Modular Lexical  Specification Language</vt:lpstr>
      <vt:lpstr>Slide 2</vt:lpstr>
      <vt:lpstr>Structure of a Compiler Front-End</vt:lpstr>
      <vt:lpstr>Slide 4</vt:lpstr>
      <vt:lpstr>Slide 5</vt:lpstr>
      <vt:lpstr>Slide 6</vt:lpstr>
      <vt:lpstr>Slide 7</vt:lpstr>
      <vt:lpstr>Slide 8</vt:lpstr>
      <vt:lpstr>Slide 9</vt:lpstr>
      <vt:lpstr>Slide 10</vt:lpstr>
      <vt:lpstr>Slide 11</vt:lpstr>
      <vt:lpstr>Slide 12</vt:lpstr>
      <vt:lpstr>Slide 13</vt:lpstr>
      <vt:lpstr>Slide 14</vt:lpstr>
      <vt:lpstr>Structure of a MetaLexer Specification for Matlab</vt:lpstr>
      <vt:lpstr>Extending a MetaLexer Specification for Matlab</vt:lpstr>
      <vt:lpstr>Sharing component specifications with MetaLexer</vt:lpstr>
      <vt:lpstr>Slide 18</vt:lpstr>
      <vt:lpstr>Slide 19</vt:lpstr>
      <vt:lpstr>Slide 20</vt:lpstr>
      <vt:lpstr>Slide 21</vt:lpstr>
      <vt:lpstr>Slide 22</vt:lpstr>
      <vt:lpstr>Slide 23</vt:lpstr>
      <vt:lpstr>Key problems to solve:</vt:lpstr>
      <vt:lpstr>Slide 25</vt:lpstr>
      <vt:lpstr>Implementing inheritance (structured weaving).</vt:lpstr>
      <vt:lpstr>Slide 27</vt:lpstr>
      <vt:lpstr>Slide 28</vt:lpstr>
      <vt:lpstr>Slide 29</vt:lpstr>
      <vt:lpstr>Slide 30</vt:lpstr>
      <vt:lpstr>Slide 31</vt:lpstr>
      <vt:lpstr>Slide 32</vt:lpstr>
      <vt:lpstr>MetaLexer  scanner implemented in MetaLexer</vt:lpstr>
      <vt:lpstr>Related Work</vt:lpstr>
      <vt:lpstr>Conclusions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2007-12-12T17:00:29Z</dcterms:created>
  <dcterms:modified xsi:type="dcterms:W3CDTF">2011-03-23T11:53:34Z</dcterms:modified>
</cp:coreProperties>
</file>