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0" r:id="rId2"/>
    <p:sldId id="456" r:id="rId3"/>
    <p:sldId id="493" r:id="rId4"/>
    <p:sldId id="447" r:id="rId5"/>
    <p:sldId id="470" r:id="rId6"/>
    <p:sldId id="450" r:id="rId7"/>
    <p:sldId id="454" r:id="rId8"/>
    <p:sldId id="473" r:id="rId9"/>
    <p:sldId id="458" r:id="rId10"/>
    <p:sldId id="452" r:id="rId11"/>
    <p:sldId id="460" r:id="rId12"/>
    <p:sldId id="461" r:id="rId13"/>
    <p:sldId id="497" r:id="rId14"/>
    <p:sldId id="498" r:id="rId15"/>
    <p:sldId id="499" r:id="rId16"/>
    <p:sldId id="506" r:id="rId17"/>
    <p:sldId id="500" r:id="rId18"/>
    <p:sldId id="502" r:id="rId19"/>
    <p:sldId id="501" r:id="rId20"/>
    <p:sldId id="503" r:id="rId21"/>
    <p:sldId id="504" r:id="rId22"/>
    <p:sldId id="496" r:id="rId23"/>
    <p:sldId id="508" r:id="rId24"/>
    <p:sldId id="495" r:id="rId25"/>
    <p:sldId id="507" r:id="rId26"/>
    <p:sldId id="509" r:id="rId27"/>
    <p:sldId id="511" r:id="rId28"/>
    <p:sldId id="513" r:id="rId29"/>
    <p:sldId id="510" r:id="rId30"/>
    <p:sldId id="514" r:id="rId31"/>
    <p:sldId id="516" r:id="rId32"/>
    <p:sldId id="515" r:id="rId33"/>
    <p:sldId id="492" r:id="rId34"/>
    <p:sldId id="485" r:id="rId35"/>
  </p:sldIdLst>
  <p:sldSz cx="9144000" cy="6858000" type="screen4x3"/>
  <p:notesSz cx="6858000" cy="9144000"/>
  <p:embeddedFontLst>
    <p:embeddedFont>
      <p:font typeface="Franklin Gothic Book" pitchFamily="34" charset="0"/>
      <p:regular r:id="rId38"/>
      <p:italic r:id="rId39"/>
    </p:embeddedFont>
    <p:embeddedFont>
      <p:font typeface="CMMI10" pitchFamily="34" charset="0"/>
      <p:regular r:id="rId40"/>
    </p:embeddedFont>
    <p:embeddedFont>
      <p:font typeface="CMR10" pitchFamily="34" charset="0"/>
      <p:regular r:id="rId41"/>
    </p:embeddedFont>
    <p:embeddedFont>
      <p:font typeface="CMSY10ORIG" pitchFamily="34" charset="0"/>
      <p:regular r:id="rId42"/>
    </p:embeddedFont>
    <p:embeddedFont>
      <p:font typeface="CMCSC10" pitchFamily="34" charset="0"/>
      <p:regular r:id="rId43"/>
    </p:embeddedFont>
    <p:embeddedFont>
      <p:font typeface="CMR12" pitchFamily="34" charset="0"/>
      <p:regular r:id="rId44"/>
    </p:embeddedFont>
    <p:embeddedFont>
      <p:font typeface="CMMI12" pitchFamily="34" charset="0"/>
      <p:regular r:id="rId45"/>
    </p:embeddedFont>
    <p:embeddedFont>
      <p:font typeface="CMTT10" pitchFamily="34" charset="0"/>
      <p:regular r:id="rId46"/>
    </p:embeddedFont>
    <p:embeddedFont>
      <p:font typeface="CMR5" pitchFamily="34" charset="0"/>
      <p:regular r:id="rId47"/>
    </p:embeddedFont>
    <p:embeddedFont>
      <p:font typeface="CMBX12" pitchFamily="34" charset="0"/>
      <p:regular r:id="rId48"/>
    </p:embeddedFont>
    <p:embeddedFont>
      <p:font typeface="CMBXTI10" pitchFamily="34" charset="0"/>
      <p:regular r:id="rId49"/>
    </p:embeddedFont>
    <p:embeddedFont>
      <p:font typeface="CMR8" pitchFamily="34" charset="0"/>
      <p:regular r:id="rId50"/>
    </p:embeddedFont>
    <p:embeddedFont>
      <p:font typeface="CMBX8" pitchFamily="34" charset="0"/>
      <p:regular r:id="rId51"/>
    </p:embeddedFont>
    <p:embeddedFont>
      <p:font typeface="CMBX10" pitchFamily="34" charset="0"/>
      <p:regular r:id="rId52"/>
    </p:embeddedFont>
    <p:embeddedFont>
      <p:font typeface="CMTI10" pitchFamily="34" charset="0"/>
      <p:regular r:id="rId53"/>
    </p:embeddedFont>
    <p:embeddedFont>
      <p:font typeface="CMTI12" pitchFamily="34" charset="0"/>
      <p:regular r:id="rId54"/>
    </p:embeddedFont>
    <p:embeddedFont>
      <p:font typeface="CMBSY10" pitchFamily="34" charset="0"/>
      <p:regular r:id="rId55"/>
    </p:embeddedFont>
    <p:embeddedFont>
      <p:font typeface="Wingdings 2" pitchFamily="18" charset="2"/>
      <p:regular r:id="rId56"/>
    </p:embeddedFont>
    <p:embeddedFont>
      <p:font typeface="Calibri" pitchFamily="34" charset="0"/>
      <p:regular r:id="rId57"/>
      <p:bold r:id="rId58"/>
      <p:italic r:id="rId59"/>
      <p:boldItalic r:id="rId60"/>
    </p:embeddedFont>
  </p:embeddedFontLst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C4952"/>
    <a:srgbClr val="253C43"/>
    <a:srgbClr val="1E3036"/>
    <a:srgbClr val="2E4B54"/>
    <a:srgbClr val="406874"/>
    <a:srgbClr val="00FF00"/>
    <a:srgbClr val="F9E98E"/>
    <a:srgbClr val="00FF99"/>
    <a:srgbClr val="33CCCC"/>
    <a:srgbClr val="6EA0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06799F8-075E-4A3A-A7F6-7FBC6576F1A4}" styleName="Themed Style 9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638B1855-1B75-4FBE-930C-398BA8C253C6}" styleName="Themed Style 12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AF606853-7671-496A-8E4F-DF71F8EC918B}" styleName="Dark Style 7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76406" autoAdjust="0"/>
  </p:normalViewPr>
  <p:slideViewPr>
    <p:cSldViewPr>
      <p:cViewPr varScale="1">
        <p:scale>
          <a:sx n="73" d="100"/>
          <a:sy n="73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3" d="100"/>
          <a:sy n="53" d="100"/>
        </p:scale>
        <p:origin x="-19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1FA4A-9D21-4B0A-9EE3-4801FD402532}" type="datetimeFigureOut">
              <a:rPr lang="en-US" smtClean="0"/>
              <a:pPr/>
              <a:t>3/22/2011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13F0-FD5F-46D0-B8E7-EA1EDE09CC4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2494FD8-C90C-4BD1-85FF-3EC64554C723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7E27E98-08A1-4EC9-BEEE-10E80F7BC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Lack</a:t>
            </a:r>
            <a:r>
              <a:rPr lang="en-CA" baseline="0" dirty="0" smtClean="0"/>
              <a:t> of research – the semantics can change in a new release from </a:t>
            </a:r>
            <a:r>
              <a:rPr lang="en-CA" baseline="0" dirty="0" err="1" smtClean="0"/>
              <a:t>Mathworks</a:t>
            </a:r>
            <a:endParaRPr lang="en-CA" baseline="0" dirty="0" smtClean="0"/>
          </a:p>
          <a:p>
            <a:r>
              <a:rPr lang="en-CA" baseline="0" dirty="0" smtClean="0"/>
              <a:t>Part of defining typing aspects is to give a clear definition of </a:t>
            </a:r>
            <a:r>
              <a:rPr lang="en-CA" baseline="0" dirty="0" err="1" smtClean="0"/>
              <a:t>Matlab</a:t>
            </a:r>
            <a:r>
              <a:rPr lang="en-CA" baseline="0" dirty="0" smtClean="0"/>
              <a:t> types.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Talk about front-end</a:t>
            </a:r>
            <a:r>
              <a:rPr lang="en-CA" baseline="0" dirty="0" smtClean="0"/>
              <a:t> and back-ends.  Focus on why types are important,  for both program reliability and efficiency.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Array, homogeneous rectangular array with n dimensions and a </a:t>
            </a:r>
            <a:r>
              <a:rPr lang="en-CA" dirty="0" err="1" smtClean="0"/>
              <a:t>basetype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Cellarray</a:t>
            </a:r>
            <a:r>
              <a:rPr lang="en-CA" dirty="0" smtClean="0"/>
              <a:t>, rectangular array with n dimensions,</a:t>
            </a:r>
            <a:r>
              <a:rPr lang="en-CA" baseline="0" dirty="0" smtClean="0"/>
              <a:t>  each element is a cell which can contain any type.</a:t>
            </a:r>
          </a:p>
          <a:p>
            <a:r>
              <a:rPr lang="en-CA" baseline="0" dirty="0" err="1" smtClean="0"/>
              <a:t>Struct</a:t>
            </a:r>
            <a:r>
              <a:rPr lang="en-CA" baseline="0" dirty="0" smtClean="0"/>
              <a:t>, a heterogeneous structure with fieldnames associated with values.</a:t>
            </a:r>
          </a:p>
          <a:p>
            <a:endParaRPr lang="en-CA" baseline="0" dirty="0" smtClean="0"/>
          </a:p>
          <a:p>
            <a:r>
              <a:rPr lang="en-CA" baseline="0" dirty="0" smtClean="0"/>
              <a:t>Focus mostly on arrays.  Let’s look at the </a:t>
            </a:r>
            <a:r>
              <a:rPr lang="en-CA" baseline="0" dirty="0" err="1" smtClean="0"/>
              <a:t>basetype</a:t>
            </a:r>
            <a:r>
              <a:rPr lang="en-CA" baseline="0" dirty="0" smtClean="0"/>
              <a:t> of arrays.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Leaves on the right are all of the concrete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basetypes</a:t>
            </a:r>
            <a:r>
              <a:rPr lang="en-CA" baseline="0" dirty="0" smtClean="0"/>
              <a:t>.  For example int32, uint64.  </a:t>
            </a:r>
          </a:p>
          <a:p>
            <a:r>
              <a:rPr lang="en-CA" baseline="0" dirty="0" smtClean="0"/>
              <a:t>By defaults types are double,  but other </a:t>
            </a:r>
            <a:r>
              <a:rPr lang="en-CA" baseline="0" dirty="0" err="1" smtClean="0"/>
              <a:t>basetypes</a:t>
            </a:r>
            <a:r>
              <a:rPr lang="en-CA" baseline="0" dirty="0" smtClean="0"/>
              <a:t> can be created explicitly.    Note all the </a:t>
            </a:r>
            <a:r>
              <a:rPr lang="en-CA" baseline="0" dirty="0" err="1" smtClean="0"/>
              <a:t>basetypes</a:t>
            </a:r>
            <a:r>
              <a:rPr lang="en-CA" baseline="0" dirty="0" smtClean="0"/>
              <a:t> have a real version and a complex version.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Let’s look at the </a:t>
            </a:r>
            <a:r>
              <a:rPr lang="en-CA" dirty="0" err="1" smtClean="0"/>
              <a:t>basetypes</a:t>
            </a:r>
            <a:r>
              <a:rPr lang="en-CA" dirty="0" smtClean="0"/>
              <a:t> …  </a:t>
            </a:r>
            <a:r>
              <a:rPr lang="en-CA" dirty="0" err="1" smtClean="0"/>
              <a:t>int</a:t>
            </a:r>
            <a:r>
              <a:rPr lang="en-CA" dirty="0" smtClean="0"/>
              <a:t>, complex, uint32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Check run-time,  can use MATLAB built-ins.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October</a:t>
            </a:r>
            <a:r>
              <a:rPr lang="en-CA" baseline="0" dirty="0" smtClean="0"/>
              <a:t> 2010 article in Nature, by </a:t>
            </a:r>
            <a:r>
              <a:rPr lang="en-CA" baseline="0" dirty="0" err="1" smtClean="0"/>
              <a:t>Zeeya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Merali</a:t>
            </a:r>
            <a:r>
              <a:rPr lang="en-CA" baseline="0" dirty="0" smtClean="0"/>
              <a:t>.    Survey of 2000 scientists.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Scientist in upper right ... Many different applications to program,</a:t>
            </a:r>
            <a:r>
              <a:rPr lang="en-CA" baseline="0" dirty="0" smtClean="0"/>
              <a:t>  which language to pick.   Increasingly picking dynamic or scripting languages.   Many scientific and engineering computations use MATLAB.</a:t>
            </a:r>
          </a:p>
          <a:p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Computer Scientist,  Compiler writer, lower left.   Has worked on compilers and tools for object-oriented and aspect-oriented languages ... But scientists are not interested in these languages.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Number and</a:t>
            </a:r>
            <a:r>
              <a:rPr lang="en-CA" baseline="0" dirty="0" smtClean="0"/>
              <a:t> variety of disciplines ….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Why</a:t>
            </a:r>
            <a:r>
              <a:rPr lang="en-CA" baseline="0" dirty="0" smtClean="0"/>
              <a:t> do scientists choose MATLAB?</a:t>
            </a:r>
          </a:p>
          <a:p>
            <a:endParaRPr lang="en-CA" baseline="0" dirty="0" smtClean="0"/>
          </a:p>
          <a:p>
            <a:r>
              <a:rPr lang="en-CA" baseline="0" dirty="0" smtClean="0"/>
              <a:t>Why not something like FORTRAN?  -  advantages are good compilers,  efficient execution.    </a:t>
            </a:r>
          </a:p>
          <a:p>
            <a:endParaRPr lang="en-CA" baseline="0" dirty="0" smtClean="0"/>
          </a:p>
          <a:p>
            <a:r>
              <a:rPr lang="en-CA" baseline="0" dirty="0" smtClean="0"/>
              <a:t>But programmers are choosing MATAB – faster prototyping – no types,  lots of toolboxes,  interactive development style...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3337560"/>
            <a:ext cx="6480048" cy="2377440"/>
          </a:xfrm>
        </p:spPr>
        <p:txBody>
          <a:bodyPr rIns="45720" anchor="t"/>
          <a:lstStyle>
            <a:lvl1pPr algn="r">
              <a:defRPr sz="4200">
                <a:effectLst>
                  <a:outerShdw blurRad="50800" dist="38100" dir="5400000" algn="tl" rotWithShape="0">
                    <a:srgbClr val="000000">
                      <a:alpha val="4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25552" y="1587016"/>
            <a:ext cx="6480048" cy="1752600"/>
          </a:xfrm>
        </p:spPr>
        <p:txBody>
          <a:bodyPr tIns="0" rIns="45720" bIns="0" anchor="b"/>
          <a:lstStyle>
            <a:lvl1pPr marL="0" indent="0" algn="r">
              <a:buNone/>
              <a:defRPr sz="2300">
                <a:solidFill>
                  <a:schemeClr val="accent1">
                    <a:tint val="100000"/>
                    <a:satMod val="18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D853FFD1-C01B-415F-B9A7-EDFFC687518F}" type="datetime7">
              <a:rPr lang="en-US" sz="1100" b="1" smtClean="0"/>
              <a:pPr/>
              <a:t>Mar-11</a:t>
            </a:fld>
            <a:endParaRPr lang="en-US" sz="10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/>
            </a:lvl1pPr>
          </a:lstStyle>
          <a:p>
            <a:pPr algn="ctr"/>
            <a:endParaRPr lang="en-US" sz="11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787A-3478-47EB-8FED-1D8AE0529625}" type="datetime7">
              <a:rPr lang="en-US" smtClean="0"/>
              <a:pPr/>
              <a:t>Mar-11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1ACA1A9-5D0D-4912-8B92-F352DF3654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971675"/>
          </a:xfrm>
        </p:spPr>
        <p:txBody>
          <a:bodyPr tIns="0" bIns="0" anchor="t"/>
          <a:lstStyle>
            <a:lvl1pPr algn="r">
              <a:buNone/>
              <a:defRPr sz="42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6629400" cy="1066688"/>
          </a:xfrm>
        </p:spPr>
        <p:txBody>
          <a:bodyPr lIns="45720" tIns="0" rIns="45720" bIns="0" anchor="b"/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EDE9-6FE7-44A0-B330-D8D860750CA8}" type="datetime7">
              <a:rPr lang="en-US" smtClean="0"/>
              <a:pPr/>
              <a:t>Mar-11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7584" y="6422064"/>
            <a:ext cx="1763216" cy="365125"/>
          </a:xfrm>
        </p:spPr>
        <p:txBody>
          <a:bodyPr/>
          <a:lstStyle/>
          <a:p>
            <a:fld id="{DAFEC473-ACEB-4901-B454-8495AC9E4AD0}" type="datetime7">
              <a:rPr lang="en-US" smtClean="0"/>
              <a:pPr/>
              <a:t>Mar-11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mclab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83620"/>
            <a:ext cx="576064" cy="57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639762"/>
          </a:xfrm>
        </p:spPr>
        <p:txBody>
          <a:bodyPr anchor="t"/>
          <a:lstStyle>
            <a:lvl1pPr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5486400"/>
            <a:ext cx="4041775" cy="639762"/>
          </a:xfrm>
        </p:spPr>
        <p:txBody>
          <a:bodyPr anchor="t"/>
          <a:lstStyle>
            <a:lvl1pPr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576" y="6422064"/>
            <a:ext cx="1835224" cy="365125"/>
          </a:xfrm>
        </p:spPr>
        <p:txBody>
          <a:bodyPr/>
          <a:lstStyle/>
          <a:p>
            <a:fld id="{8DE13737-92A0-421B-BDD4-E0AD790E66A5}" type="datetime7">
              <a:rPr lang="en-US" smtClean="0"/>
              <a:pPr/>
              <a:t>Mar-11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0" name="Picture 9" descr="mclab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83620"/>
            <a:ext cx="576064" cy="57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576" y="6422064"/>
            <a:ext cx="1835224" cy="365125"/>
          </a:xfrm>
        </p:spPr>
        <p:txBody>
          <a:bodyPr/>
          <a:lstStyle/>
          <a:p>
            <a:fld id="{F78D7AEB-7AD9-4092-9926-A5A4F3A74B38}" type="datetime7">
              <a:rPr lang="en-US" smtClean="0"/>
              <a:pPr/>
              <a:t>Mar-11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5" name="Picture 4" descr="mclabbi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6283620"/>
            <a:ext cx="576064" cy="57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7584" y="6422064"/>
            <a:ext cx="1763216" cy="365125"/>
          </a:xfrm>
        </p:spPr>
        <p:txBody>
          <a:bodyPr/>
          <a:lstStyle/>
          <a:p>
            <a:fld id="{85492031-FD74-4D67-9315-6395261CA66C}" type="datetime7">
              <a:rPr lang="en-US" smtClean="0"/>
              <a:pPr/>
              <a:t>Mar-11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mclab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83620"/>
            <a:ext cx="576064" cy="57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56"/>
            <a:ext cx="3200400" cy="903288"/>
          </a:xfrm>
        </p:spPr>
        <p:txBody>
          <a:bodyPr anchor="b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8648" y="1447800"/>
            <a:ext cx="4206240" cy="4206240"/>
          </a:xfrm>
          <a:prstGeom prst="ellipse">
            <a:avLst/>
          </a:prstGeom>
          <a:solidFill>
            <a:schemeClr val="bg2">
              <a:shade val="50000"/>
            </a:schemeClr>
          </a:solidFill>
          <a:ln w="9525" cap="flat">
            <a:solidFill>
              <a:schemeClr val="accent1"/>
            </a:solidFill>
            <a:miter lim="800000"/>
          </a:ln>
          <a:effectLst/>
        </p:spPr>
        <p:txBody>
          <a:bodyPr/>
          <a:lstStyle>
            <a:lvl1pPr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2133600" cy="4800600"/>
          </a:xfrm>
        </p:spPr>
        <p:txBody>
          <a:bodyPr lIns="45720" rIns="45720"/>
          <a:lstStyle>
            <a:lvl1pPr marL="0" indent="0">
              <a:buFontTx/>
              <a:buNone/>
              <a:defRPr sz="14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7584" y="6422064"/>
            <a:ext cx="1763216" cy="365125"/>
          </a:xfrm>
        </p:spPr>
        <p:txBody>
          <a:bodyPr/>
          <a:lstStyle/>
          <a:p>
            <a:fld id="{695C30EF-9337-42D9-AB65-2640645F9A64}" type="datetime7">
              <a:rPr lang="en-US" smtClean="0"/>
              <a:pPr/>
              <a:t>Mar-11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mclab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83620"/>
            <a:ext cx="576064" cy="57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6" name="Shape 15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914" y="9"/>
              </a:cxn>
              <a:cxn ang="0">
                <a:pos x="1914" y="4329"/>
              </a:cxn>
              <a:cxn ang="0">
                <a:pos x="204" y="4327"/>
              </a:cxn>
              <a:cxn ang="0">
                <a:pos x="0" y="0"/>
              </a:cxn>
              <a:cxn ang="0">
                <a:pos x="1914" y="9"/>
              </a:cxn>
            </a:cxnLst>
            <a:rect l="0" t="0" r="0" b="0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320" y="1782"/>
                  <a:pt x="0" y="0"/>
                </a:cubicBezTo>
                <a:lnTo>
                  <a:pt x="1914" y="9"/>
                </a:lnTo>
                <a:close/>
              </a:path>
            </a:pathLst>
          </a:custGeom>
          <a:noFill/>
        </p:spPr>
        <p:txBody>
          <a:bodyPr vert="horz" lIns="0" tIns="0" rIns="0" bIns="0" anchor="b"/>
          <a:lstStyle/>
          <a:p>
            <a:pPr marL="0" algn="r" defTabSz="914400" rtl="0" eaLnBrk="1" latinLnBrk="0" hangingPunct="1"/>
            <a:endParaRPr lang="en-US" sz="1400" b="1" kern="1200" dirty="0">
              <a:solidFill>
                <a:schemeClr val="tx2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r>
              <a:rPr lang="en-US" dirty="0" smtClean="0"/>
              <a:t>Ninth level	</a:t>
            </a:r>
          </a:p>
          <a:p>
            <a:pPr lvl="6"/>
            <a:endParaRPr lang="en-US" dirty="0" smtClean="0"/>
          </a:p>
          <a:p>
            <a:pPr lvl="6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9592" y="6422064"/>
            <a:ext cx="1691208" cy="365125"/>
          </a:xfrm>
          <a:prstGeom prst="rect">
            <a:avLst/>
          </a:prstGeom>
        </p:spPr>
        <p:txBody>
          <a:bodyPr vert="horz" bIns="0" anchor="b"/>
          <a:lstStyle>
            <a:lvl1pPr algn="l">
              <a:defRPr sz="14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396D04-ED7B-4BEB-BC5F-43E8536EFE7D}" type="datetime7">
              <a:rPr lang="en-US" sz="1400" b="1" smtClean="0"/>
              <a:pPr/>
              <a:t>Mar-11</a:t>
            </a:fld>
            <a:endParaRPr lang="en-US" sz="14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>
              <a:defRPr sz="14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endParaRPr lang="en-US" sz="14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422064"/>
            <a:ext cx="762000" cy="36512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algn="r">
              <a:defRPr sz="18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ACA1A9-5D0D-4912-8B92-F352DF3654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clabbig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07504" y="6283620"/>
            <a:ext cx="576064" cy="57437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latinLnBrk="0">
        <a:spcBef>
          <a:spcPct val="0"/>
        </a:spcBef>
        <a:buNone/>
        <a:defRPr lang="en-US" sz="4600" b="1" kern="120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60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420624" indent="-384048" algn="l" rtl="0" latinLnBrk="0">
        <a:spcBef>
          <a:spcPct val="20000"/>
        </a:spcBef>
        <a:buClr>
          <a:schemeClr val="accent1"/>
        </a:buClr>
        <a:buSzPct val="80000"/>
        <a:buFont typeface="Wingdings 2"/>
        <a:buChar char=""/>
        <a:defRPr lang="en-US" sz="3000" b="1" kern="120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1pPr>
      <a:lvl2pPr marL="722376" indent="-274320" algn="l" rtl="0" latinLnBrk="0">
        <a:spcBef>
          <a:spcPct val="20000"/>
        </a:spcBef>
        <a:buClr>
          <a:schemeClr val="accent1"/>
        </a:buClr>
        <a:buSzPct val="90000"/>
        <a:buFont typeface="Wingdings 2"/>
        <a:buChar char=""/>
        <a:defRPr lang="en-US" sz="2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2pPr>
      <a:lvl3pPr marL="1005840" indent="-256032" algn="l" rtl="0" latinLnBrk="0">
        <a:spcBef>
          <a:spcPct val="20000"/>
        </a:spcBef>
        <a:buClr>
          <a:schemeClr val="accent2"/>
        </a:buClr>
        <a:buSzPct val="85000"/>
        <a:buFont typeface="Arial"/>
        <a:buChar char="○"/>
        <a:defRPr lang="en-US" sz="24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3pPr>
      <a:lvl4pPr marL="1280160" indent="-237744" algn="l" rtl="0" latinLnBrk="0">
        <a:spcBef>
          <a:spcPct val="20000"/>
        </a:spcBef>
        <a:buClr>
          <a:schemeClr val="accent3"/>
        </a:buClr>
        <a:buSzPct val="90000"/>
        <a:buFont typeface="Wingdings 2"/>
        <a:buChar char=""/>
        <a:defRPr lang="en-US" sz="20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4pPr>
      <a:lvl5pPr marL="1490472" indent="-182880" algn="l" rtl="0" latinLnBrk="0">
        <a:spcBef>
          <a:spcPct val="20000"/>
        </a:spcBef>
        <a:buClr>
          <a:schemeClr val="accent4"/>
        </a:buClr>
        <a:buSzPct val="100000"/>
        <a:buFont typeface="Arial"/>
        <a:buChar char="-"/>
        <a:defRPr lang="en-US" sz="20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5pPr>
      <a:lvl6pPr marL="1700784" indent="-182880" algn="l" rtl="0" latinLnBrk="0">
        <a:spcBef>
          <a:spcPct val="20000"/>
        </a:spcBef>
        <a:buClr>
          <a:schemeClr val="accent5"/>
        </a:buClr>
        <a:buFont typeface="Arial"/>
        <a:buChar char="-"/>
        <a:defRPr lang="en-US" sz="2000" b="1" kern="1200" baseline="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6pPr>
      <a:lvl7pPr marL="1920240" indent="-182880" algn="l" rtl="0" latinLnBrk="0">
        <a:spcBef>
          <a:spcPct val="20000"/>
        </a:spcBef>
        <a:buClr>
          <a:schemeClr val="accent6"/>
        </a:buClr>
        <a:buSzPct val="100000"/>
        <a:buFont typeface="Arial"/>
        <a:buChar char="▪"/>
        <a:defRPr lang="en-US" sz="1800" b="1" kern="1200" baseline="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7pPr>
      <a:lvl8pPr marL="2139696" indent="-182880" algn="l" rtl="0" latinLnBrk="0">
        <a:spcBef>
          <a:spcPct val="20000"/>
        </a:spcBef>
        <a:buClr>
          <a:schemeClr val="accent6"/>
        </a:buClr>
        <a:buFont typeface="Arial"/>
        <a:buChar char="▪"/>
        <a:defRPr lang="en-US" sz="1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8pPr>
      <a:lvl9pPr marL="2331720" indent="-182880" algn="l" rtl="0" latinLnBrk="0">
        <a:spcBef>
          <a:spcPct val="20000"/>
        </a:spcBef>
        <a:buClr>
          <a:schemeClr val="accent6"/>
        </a:buClr>
        <a:buFont typeface="Arial"/>
        <a:buChar char="▪"/>
        <a:defRPr lang="en-US" sz="1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5184031" cy="1656184"/>
          </a:xfrm>
        </p:spPr>
        <p:txBody>
          <a:bodyPr>
            <a:noAutofit/>
          </a:bodyPr>
          <a:lstStyle/>
          <a:p>
            <a:r>
              <a:rPr sz="4000" i="1" dirty="0" smtClean="0"/>
              <a:t>Typing Aspects for MATLAB</a:t>
            </a:r>
            <a:endParaRPr sz="4000" dirty="0"/>
          </a:p>
        </p:txBody>
      </p:sp>
      <p:sp>
        <p:nvSpPr>
          <p:cNvPr id="6" name="Rectangle 5"/>
          <p:cNvSpPr/>
          <p:nvPr/>
        </p:nvSpPr>
        <p:spPr>
          <a:xfrm>
            <a:off x="3779912" y="4581128"/>
            <a:ext cx="47025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</a:rPr>
              <a:t>Laurie </a:t>
            </a:r>
            <a:r>
              <a:rPr lang="en-US" sz="28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</a:rPr>
              <a:t>Hendren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en-US" sz="21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McGill University</a:t>
            </a:r>
          </a:p>
          <a:p>
            <a:pPr lvl="0"/>
            <a:endParaRPr lang="en-US" sz="21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54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lvl="0"/>
            <a:r>
              <a:rPr lang="en-US" sz="21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Leverhulme</a:t>
            </a:r>
            <a:r>
              <a:rPr lang="en-US" sz="21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Visiting Professor Oxford Computing Lab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mclabb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2084660" cy="2078564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mtClean="0"/>
              <a:t>TexPoint fonts used in EMF. </a:t>
            </a:r>
          </a:p>
          <a:p>
            <a:r>
              <a:rPr lang="en-CA" smtClean="0"/>
              <a:t>Read the TexPoint manual before you delete this box.: </a:t>
            </a:r>
            <a:r>
              <a:rPr lang="en-CA" smtClean="0">
                <a:latin typeface="CMMI10"/>
              </a:rPr>
              <a:t>A</a:t>
            </a:r>
            <a:r>
              <a:rPr lang="en-CA" smtClean="0">
                <a:latin typeface="CMR10"/>
              </a:rPr>
              <a:t>A</a:t>
            </a:r>
            <a:r>
              <a:rPr lang="en-CA" smtClean="0">
                <a:latin typeface="CMSY10ORIG"/>
              </a:rPr>
              <a:t>A</a:t>
            </a:r>
            <a:r>
              <a:rPr lang="en-CA" smtClean="0">
                <a:latin typeface="CMCSC10"/>
              </a:rPr>
              <a:t>A</a:t>
            </a:r>
            <a:r>
              <a:rPr lang="en-CA" smtClean="0">
                <a:latin typeface="CMR12"/>
              </a:rPr>
              <a:t>A</a:t>
            </a:r>
            <a:r>
              <a:rPr lang="en-CA" smtClean="0">
                <a:latin typeface="CMMI12"/>
              </a:rPr>
              <a:t>A</a:t>
            </a:r>
            <a:r>
              <a:rPr lang="en-CA" smtClean="0">
                <a:latin typeface="TIMES-ROMAN"/>
              </a:rPr>
              <a:t>A</a:t>
            </a:r>
            <a:r>
              <a:rPr lang="en-CA" smtClean="0">
                <a:latin typeface="TIMES-BOLD"/>
              </a:rPr>
              <a:t>A</a:t>
            </a:r>
            <a:r>
              <a:rPr lang="en-CA" smtClean="0">
                <a:latin typeface="TIMES-BOLDITALIC"/>
              </a:rPr>
              <a:t>A</a:t>
            </a:r>
            <a:r>
              <a:rPr lang="en-CA" smtClean="0">
                <a:latin typeface="COURIER"/>
              </a:rPr>
              <a:t>A</a:t>
            </a:r>
            <a:r>
              <a:rPr lang="en-CA" smtClean="0">
                <a:latin typeface="COURIER-BOLD"/>
              </a:rPr>
              <a:t>A</a:t>
            </a:r>
            <a:r>
              <a:rPr lang="en-CA" smtClean="0">
                <a:latin typeface="CMTT10"/>
              </a:rPr>
              <a:t>A</a:t>
            </a:r>
            <a:r>
              <a:rPr lang="en-CA" smtClean="0">
                <a:latin typeface="CMR5"/>
              </a:rPr>
              <a:t>A</a:t>
            </a:r>
            <a:r>
              <a:rPr lang="en-CA" smtClean="0">
                <a:latin typeface="CMBX12"/>
              </a:rPr>
              <a:t>A</a:t>
            </a:r>
            <a:r>
              <a:rPr lang="en-CA" smtClean="0">
                <a:latin typeface="CMBXTI10"/>
              </a:rPr>
              <a:t>A</a:t>
            </a:r>
            <a:r>
              <a:rPr lang="en-CA" smtClean="0">
                <a:latin typeface="CMR8"/>
              </a:rPr>
              <a:t>A</a:t>
            </a:r>
            <a:r>
              <a:rPr lang="en-CA" smtClean="0">
                <a:latin typeface="CMBX8"/>
              </a:rPr>
              <a:t>A</a:t>
            </a:r>
            <a:r>
              <a:rPr lang="en-CA" smtClean="0">
                <a:latin typeface="CMBX10"/>
              </a:rPr>
              <a:t>A</a:t>
            </a:r>
            <a:r>
              <a:rPr lang="en-CA" smtClean="0">
                <a:latin typeface="CMTI10"/>
              </a:rPr>
              <a:t>A</a:t>
            </a:r>
            <a:r>
              <a:rPr lang="en-CA" smtClean="0">
                <a:latin typeface="CMTI12"/>
              </a:rPr>
              <a:t>A</a:t>
            </a:r>
            <a:r>
              <a:rPr lang="en-CA" smtClean="0">
                <a:latin typeface="CMBSY10"/>
              </a:rPr>
              <a:t>A</a:t>
            </a:r>
            <a:endParaRPr lang="en-CA"/>
          </a:p>
        </p:txBody>
      </p:sp>
    </p:spTree>
  </p:cSld>
  <p:clrMapOvr>
    <a:masterClrMapping/>
  </p:clrMapOvr>
  <p:transition advTm="133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3" name="Picture 2" descr="cartoon_fourier_cat-744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120679" cy="4419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No Types and “Flexible” Syntax ....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1728192" cy="22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23528" y="71414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Lack of a formal standard and open source compilers for MATLAB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564904"/>
            <a:ext cx="201882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76872"/>
            <a:ext cx="3245346" cy="32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564904"/>
            <a:ext cx="1732869" cy="21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clabb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4779436"/>
            <a:ext cx="2084660" cy="2078564"/>
          </a:xfrm>
          <a:prstGeom prst="rect">
            <a:avLst/>
          </a:prstGeom>
        </p:spPr>
      </p:pic>
    </p:spTree>
  </p:cSld>
  <p:clrMapOvr>
    <a:masterClrMapping/>
  </p:clrMapOvr>
  <p:transition advTm="138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3" name="Picture 2" descr="mclabo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018" y="2060848"/>
            <a:ext cx="8765962" cy="4176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2060848"/>
            <a:ext cx="2448272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23528" y="71414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i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Mc</a:t>
            </a:r>
            <a:r>
              <a:rPr lang="en-US" sz="44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LAB</a:t>
            </a: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 – an infrastructure for compilers and VMs for MATLAB</a:t>
            </a:r>
          </a:p>
        </p:txBody>
      </p:sp>
      <p:sp>
        <p:nvSpPr>
          <p:cNvPr id="6" name="Oval 5"/>
          <p:cNvSpPr/>
          <p:nvPr/>
        </p:nvSpPr>
        <p:spPr>
          <a:xfrm>
            <a:off x="0" y="2852936"/>
            <a:ext cx="2160240" cy="252028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loud 8"/>
          <p:cNvSpPr/>
          <p:nvPr/>
        </p:nvSpPr>
        <p:spPr>
          <a:xfrm>
            <a:off x="611560" y="1484784"/>
            <a:ext cx="4464496" cy="1872208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What if we extend the language to include typing aspects? 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576" y="4365104"/>
            <a:ext cx="6120680" cy="2088232"/>
          </a:xfrm>
          <a:prstGeom prst="roundRect">
            <a:avLst/>
          </a:prstGeom>
          <a:solidFill>
            <a:srgbClr val="1E30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1628800"/>
            <a:ext cx="6820607" cy="4344252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Simple Example MATLAB function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692696"/>
            <a:ext cx="6477037" cy="54473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5616" y="1556792"/>
            <a:ext cx="6183188" cy="42338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MATLAB programmers often expect certain types.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9775" y="2211474"/>
            <a:ext cx="8722705" cy="27265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576" y="4365104"/>
            <a:ext cx="7272808" cy="2304256"/>
          </a:xfrm>
          <a:prstGeom prst="roundRect">
            <a:avLst/>
          </a:prstGeom>
          <a:solidFill>
            <a:srgbClr val="1E30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1600" y="4509120"/>
            <a:ext cx="6751937" cy="2093481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92881" y="476672"/>
            <a:ext cx="6827320" cy="31278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High-level types in MATLAB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99592" y="2420888"/>
            <a:ext cx="7077540" cy="24482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8066" y="207702"/>
            <a:ext cx="9035934" cy="66502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Why MATLAB?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Why is it important?</a:t>
            </a:r>
            <a:b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Why are types important?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Adding type checks MATLAB style!</a:t>
            </a: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  <p:transition advTm="12859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1484784"/>
            <a:ext cx="3549080" cy="1143000"/>
          </a:xfrm>
        </p:spPr>
        <p:txBody>
          <a:bodyPr/>
          <a:lstStyle/>
          <a:p>
            <a:r>
              <a:rPr lang="en-CA" dirty="0" err="1" smtClean="0"/>
              <a:t>Atype</a:t>
            </a:r>
            <a:r>
              <a:rPr lang="en-CA" dirty="0" smtClean="0"/>
              <a:t> Syntax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500" y="260648"/>
            <a:ext cx="8854400" cy="5976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908720"/>
            <a:ext cx="3549080" cy="1143000"/>
          </a:xfrm>
        </p:spPr>
        <p:txBody>
          <a:bodyPr/>
          <a:lstStyle/>
          <a:p>
            <a:r>
              <a:rPr lang="en-CA" dirty="0" smtClean="0"/>
              <a:t>Array Syntax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188640"/>
            <a:ext cx="4998028" cy="63382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Simple Example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22</a:t>
            </a:fld>
            <a:endParaRPr lang="en-CA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35222" y="2132856"/>
            <a:ext cx="6184356" cy="34804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84168" y="6093296"/>
            <a:ext cx="1691680" cy="764704"/>
          </a:xfrm>
          <a:prstGeom prst="roundRect">
            <a:avLst/>
          </a:prstGeom>
          <a:solidFill>
            <a:srgbClr val="253C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7452320" y="3717032"/>
            <a:ext cx="1691680" cy="2592288"/>
          </a:xfrm>
          <a:prstGeom prst="roundRect">
            <a:avLst/>
          </a:prstGeom>
          <a:solidFill>
            <a:srgbClr val="253C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7668344" y="2564904"/>
            <a:ext cx="864096" cy="360040"/>
          </a:xfrm>
          <a:prstGeom prst="roundRect">
            <a:avLst/>
          </a:prstGeom>
          <a:solidFill>
            <a:srgbClr val="253C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7668344" y="764704"/>
            <a:ext cx="864096" cy="2592288"/>
          </a:xfrm>
          <a:prstGeom prst="roundRect">
            <a:avLst/>
          </a:prstGeom>
          <a:solidFill>
            <a:srgbClr val="253C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8066" y="207702"/>
            <a:ext cx="9035934" cy="6650298"/>
          </a:xfrm>
          <a:prstGeom prst="rect">
            <a:avLst/>
          </a:prstGeom>
          <a:noFill/>
          <a:ln/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Capturing reflective information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7784" y="1628800"/>
            <a:ext cx="3672021" cy="2418226"/>
          </a:xfrm>
          <a:prstGeom prst="rect">
            <a:avLst/>
          </a:prstGeom>
          <a:noFill/>
          <a:ln/>
          <a:effectLst/>
        </p:spPr>
      </p:pic>
      <p:sp>
        <p:nvSpPr>
          <p:cNvPr id="5" name="TextBox 4"/>
          <p:cNvSpPr txBox="1"/>
          <p:nvPr/>
        </p:nvSpPr>
        <p:spPr>
          <a:xfrm>
            <a:off x="1979712" y="4365104"/>
            <a:ext cx="2160240" cy="1569660"/>
          </a:xfrm>
          <a:prstGeom prst="rect">
            <a:avLst/>
          </a:prstGeom>
          <a:solidFill>
            <a:srgbClr val="2C495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 </a:t>
            </a:r>
            <a:r>
              <a:rPr lang="en-CA" sz="2400" dirty="0" err="1" smtClean="0"/>
              <a:t>a.type</a:t>
            </a: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</a:t>
            </a:r>
            <a:r>
              <a:rPr lang="en-CA" sz="2400" dirty="0" err="1" smtClean="0"/>
              <a:t>a.value</a:t>
            </a: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</a:t>
            </a:r>
            <a:r>
              <a:rPr lang="en-CA" sz="2400" dirty="0" err="1" smtClean="0"/>
              <a:t>a.dims</a:t>
            </a: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</a:t>
            </a:r>
            <a:r>
              <a:rPr lang="en-CA" sz="2400" dirty="0" err="1" smtClean="0"/>
              <a:t>a.basetype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Capturing  dimensions and </a:t>
            </a:r>
            <a:r>
              <a:rPr lang="en-CA" dirty="0" err="1" smtClean="0"/>
              <a:t>basetype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1412776"/>
            <a:ext cx="6260707" cy="2769143"/>
          </a:xfrm>
          <a:prstGeom prst="rect">
            <a:avLst/>
          </a:prstGeom>
          <a:noFill/>
          <a:ln/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4437112"/>
            <a:ext cx="6048672" cy="1938992"/>
          </a:xfrm>
          <a:prstGeom prst="rect">
            <a:avLst/>
          </a:prstGeom>
          <a:solidFill>
            <a:srgbClr val="2C495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 &lt;n&gt; can be used as a dimension spec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value of n is instantiated from the runtime dimension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repeated use in same </a:t>
            </a:r>
            <a:r>
              <a:rPr lang="en-CA" sz="2400" dirty="0" err="1" smtClean="0"/>
              <a:t>atype</a:t>
            </a:r>
            <a:r>
              <a:rPr lang="en-CA" sz="2400" dirty="0" smtClean="0"/>
              <a:t> statement implies 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68344" y="764704"/>
            <a:ext cx="864096" cy="2592288"/>
          </a:xfrm>
          <a:prstGeom prst="roundRect">
            <a:avLst/>
          </a:prstGeom>
          <a:solidFill>
            <a:srgbClr val="253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156176" y="3068960"/>
            <a:ext cx="2376264" cy="792088"/>
          </a:xfrm>
          <a:prstGeom prst="roundRect">
            <a:avLst/>
          </a:prstGeom>
          <a:solidFill>
            <a:srgbClr val="253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8066" y="207702"/>
            <a:ext cx="9035934" cy="66502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with a </a:t>
            </a:r>
            <a:r>
              <a:rPr lang="en-CA" dirty="0" err="1" smtClean="0"/>
              <a:t>cellarray</a:t>
            </a:r>
            <a:r>
              <a:rPr lang="en-CA" dirty="0" smtClean="0"/>
              <a:t> of </a:t>
            </a:r>
            <a:r>
              <a:rPr lang="en-CA" dirty="0" err="1" smtClean="0"/>
              <a:t>structs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27</a:t>
            </a:fld>
            <a:endParaRPr lang="en-CA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87624" y="2060848"/>
            <a:ext cx="7169849" cy="312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Semantics:  </a:t>
            </a:r>
            <a:r>
              <a:rPr lang="en-CA" dirty="0" err="1" smtClean="0"/>
              <a:t>atype</a:t>
            </a:r>
            <a:r>
              <a:rPr lang="en-CA" dirty="0" smtClean="0"/>
              <a:t>(‘name’, ‘type’)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Find matching variables, raise error if none exist.   A conservative </a:t>
            </a:r>
            <a:r>
              <a:rPr lang="en-CA" dirty="0" err="1" smtClean="0"/>
              <a:t>existance</a:t>
            </a:r>
            <a:r>
              <a:rPr lang="en-CA" dirty="0" smtClean="0"/>
              <a:t> check </a:t>
            </a:r>
            <a:r>
              <a:rPr lang="en-CA" dirty="0" smtClean="0"/>
              <a:t>could be done statically by the compiler.</a:t>
            </a:r>
          </a:p>
          <a:p>
            <a:r>
              <a:rPr lang="en-CA" dirty="0" smtClean="0"/>
              <a:t>Check run-time type against static </a:t>
            </a:r>
            <a:r>
              <a:rPr lang="en-CA" dirty="0" smtClean="0"/>
              <a:t>specification, raise error if mismatch.</a:t>
            </a:r>
            <a:endParaRPr lang="en-CA" dirty="0" smtClean="0"/>
          </a:p>
          <a:p>
            <a:r>
              <a:rPr lang="en-CA" dirty="0" smtClean="0"/>
              <a:t>Bind context and specification free variables.    Only bind those which are live after this statement.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be implemented  at different levels:</a:t>
            </a:r>
          </a:p>
          <a:p>
            <a:pPr lvl="1"/>
            <a:r>
              <a:rPr lang="en-CA" dirty="0" smtClean="0"/>
              <a:t>Raise error if type mismatch</a:t>
            </a:r>
          </a:p>
          <a:p>
            <a:pPr lvl="1"/>
            <a:r>
              <a:rPr lang="en-CA" dirty="0" smtClean="0"/>
              <a:t>Log warnings for type mismatches</a:t>
            </a:r>
          </a:p>
          <a:p>
            <a:pPr lvl="1"/>
            <a:r>
              <a:rPr lang="en-CA" dirty="0" smtClean="0"/>
              <a:t>Insert MATLAB comments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Implementation can be via:</a:t>
            </a:r>
          </a:p>
          <a:p>
            <a:pPr lvl="1"/>
            <a:r>
              <a:rPr lang="en-CA" dirty="0" smtClean="0"/>
              <a:t>MATLAB library</a:t>
            </a:r>
          </a:p>
          <a:p>
            <a:pPr lvl="1"/>
            <a:r>
              <a:rPr lang="en-CA" dirty="0" smtClean="0"/>
              <a:t>Matcher/Weaver (add to </a:t>
            </a:r>
            <a:r>
              <a:rPr lang="en-CA" dirty="0" err="1" smtClean="0"/>
              <a:t>AspectMatlab</a:t>
            </a:r>
            <a:r>
              <a:rPr lang="en-CA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Nature Article, “… Why Scientific Computing does not compute”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 45% say scientists spend more time programming than 5 years ago.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 38% of scientists spend at least 1/5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 of their time programming.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 Codes often buggy, sometimes leading to papers being retracted.   Self-taught programmers.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 Monster codes, poorly documented,  poorly tested,  and often used inappropriately.</a:t>
            </a:r>
            <a:endParaRPr lang="en-CA" sz="2800" dirty="0"/>
          </a:p>
        </p:txBody>
      </p:sp>
    </p:spTree>
  </p:cSld>
  <p:clrMapOvr>
    <a:masterClrMapping/>
  </p:clrMapOvr>
  <p:transition advTm="12859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 “Typing Aspects”  AOP?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764903"/>
          </a:xfrm>
        </p:spPr>
        <p:txBody>
          <a:bodyPr/>
          <a:lstStyle/>
          <a:p>
            <a:r>
              <a:rPr lang="en-CA" dirty="0" err="1" smtClean="0"/>
              <a:t>atype</a:t>
            </a:r>
            <a:r>
              <a:rPr lang="en-CA" dirty="0" smtClean="0"/>
              <a:t> statements not in a separate module (could be, but not very useful as documentation)</a:t>
            </a:r>
          </a:p>
          <a:p>
            <a:r>
              <a:rPr lang="en-CA" dirty="0" smtClean="0"/>
              <a:t>has matching/weaving</a:t>
            </a:r>
          </a:p>
          <a:p>
            <a:r>
              <a:rPr lang="en-CA" dirty="0" smtClean="0"/>
              <a:t>observes and captures run-time context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899592" y="1340768"/>
            <a:ext cx="3312368" cy="1512168"/>
          </a:xfrm>
          <a:prstGeom prst="cloudCallout">
            <a:avLst/>
          </a:prstGeom>
          <a:solidFill>
            <a:srgbClr val="2C49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Aspect Ideas</a:t>
            </a:r>
            <a:endParaRPr lang="en-CA" sz="2400" dirty="0"/>
          </a:p>
        </p:txBody>
      </p:sp>
      <p:sp>
        <p:nvSpPr>
          <p:cNvPr id="6" name="Cloud Callout 5"/>
          <p:cNvSpPr/>
          <p:nvPr/>
        </p:nvSpPr>
        <p:spPr>
          <a:xfrm>
            <a:off x="3779912" y="1340768"/>
            <a:ext cx="3312368" cy="1512168"/>
          </a:xfrm>
          <a:prstGeom prst="cloudCallout">
            <a:avLst/>
          </a:prstGeom>
          <a:solidFill>
            <a:srgbClr val="2C49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MATLAB-style</a:t>
            </a:r>
          </a:p>
          <a:p>
            <a:pPr algn="ctr"/>
            <a:r>
              <a:rPr lang="en-CA" sz="2400" dirty="0" smtClean="0"/>
              <a:t>programming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will we use typing aspects?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31</a:t>
            </a:fld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8229600" cy="4464496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CA" sz="3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</a:t>
            </a:r>
            <a:r>
              <a:rPr kumimoji="0" lang="en-CA" sz="30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nnotate</a:t>
            </a:r>
            <a:r>
              <a:rPr kumimoji="0" lang="en-CA" sz="30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library MATLAB code,  determine if the specification is rich enough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CA" sz="3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d</a:t>
            </a:r>
            <a:r>
              <a:rPr lang="en-CA" sz="3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evelop static type analyses which can use the information conveyed by the </a:t>
            </a:r>
            <a:r>
              <a:rPr lang="en-CA" sz="30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atype</a:t>
            </a:r>
            <a:r>
              <a:rPr lang="en-CA" sz="30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statements (useful for MATLAB to FORTRAN compiler)</a:t>
            </a:r>
            <a:r>
              <a:rPr kumimoji="0" lang="en-CA" sz="30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CA" sz="3000" b="1" i="0" u="none" strike="noStrike" kern="1200" cap="none" spc="0" normalizeH="0" baseline="0" noProof="0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Related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Static type analysis (ahead-of-time and JIT compilers).  </a:t>
            </a:r>
            <a:r>
              <a:rPr lang="en-CA" dirty="0" smtClean="0"/>
              <a:t>(</a:t>
            </a:r>
            <a:r>
              <a:rPr lang="en-CA" dirty="0" err="1" smtClean="0"/>
              <a:t>MaJIC</a:t>
            </a:r>
            <a:r>
              <a:rPr lang="en-CA" dirty="0" smtClean="0"/>
              <a:t> and FALCON -Padua’s group,    </a:t>
            </a:r>
            <a:r>
              <a:rPr lang="en-CA" dirty="0" err="1" smtClean="0"/>
              <a:t>McJIT</a:t>
            </a:r>
            <a:r>
              <a:rPr lang="en-CA" dirty="0" smtClean="0"/>
              <a:t> and </a:t>
            </a:r>
            <a:r>
              <a:rPr lang="en-CA" dirty="0" err="1" smtClean="0"/>
              <a:t>McFOR</a:t>
            </a:r>
            <a:r>
              <a:rPr lang="en-CA" dirty="0" smtClean="0"/>
              <a:t>– my group</a:t>
            </a:r>
            <a:r>
              <a:rPr lang="en-CA" dirty="0" smtClean="0"/>
              <a:t>)</a:t>
            </a:r>
            <a:r>
              <a:rPr lang="en-CA" dirty="0" smtClean="0"/>
              <a:t> 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Types for other dynamic scripting languages</a:t>
            </a:r>
            <a:r>
              <a:rPr lang="en-CA" dirty="0" smtClean="0"/>
              <a:t>.  (Ruby – </a:t>
            </a:r>
            <a:r>
              <a:rPr lang="en-CA" dirty="0" err="1" smtClean="0"/>
              <a:t>Furr</a:t>
            </a:r>
            <a:r>
              <a:rPr lang="en-CA" dirty="0" smtClean="0"/>
              <a:t>, An, Foster </a:t>
            </a:r>
            <a:r>
              <a:rPr lang="en-CA" dirty="0" smtClean="0"/>
              <a:t>&amp; </a:t>
            </a:r>
            <a:r>
              <a:rPr lang="en-CA" dirty="0" smtClean="0"/>
              <a:t>Hicks; Pluggable Types – </a:t>
            </a:r>
            <a:r>
              <a:rPr lang="en-CA" dirty="0" err="1" smtClean="0"/>
              <a:t>Papi</a:t>
            </a:r>
            <a:r>
              <a:rPr lang="en-CA" dirty="0" smtClean="0"/>
              <a:t>, Ali, Correa, Perkins &amp; Ernst)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33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79512" y="3326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Ongoing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>
              <a:solidFill>
                <a:srgbClr val="00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 Complete implementation of typing aspects, both as a library and via a weaver – hopefully summer 2011.  (… convince my students they are a good idea …)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 Release of three main tools:  front-end/analysis framework,  </a:t>
            </a:r>
            <a:r>
              <a:rPr lang="en-CA" sz="2400" dirty="0" err="1" smtClean="0"/>
              <a:t>McVM</a:t>
            </a:r>
            <a:r>
              <a:rPr lang="en-CA" sz="2400" dirty="0" smtClean="0"/>
              <a:t> (Virtual Machine) and </a:t>
            </a:r>
            <a:r>
              <a:rPr lang="en-CA" sz="2400" dirty="0" err="1" smtClean="0"/>
              <a:t>McFor</a:t>
            </a:r>
            <a:r>
              <a:rPr lang="en-CA" sz="2400" dirty="0" smtClean="0"/>
              <a:t> (MATLAB to FORTRAN).   </a:t>
            </a:r>
            <a:r>
              <a:rPr lang="en-CA" sz="2400" dirty="0" smtClean="0">
                <a:solidFill>
                  <a:srgbClr val="FFFF00"/>
                </a:solidFill>
              </a:rPr>
              <a:t>PLDI 2011 tutorial.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 Refactoring tools for MATLAB.   How to help programmers convert their programs to better structured, and more efficient codes?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34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23528" y="71414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Conclusions </a:t>
            </a: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83671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  MATLAB is an important language.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 Many challenges, types a key challenge.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83671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  Types are dynamic, but important for program understanding and performance.</a:t>
            </a:r>
          </a:p>
          <a:p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Typing aspects one approach.</a:t>
            </a:r>
          </a:p>
        </p:txBody>
      </p:sp>
      <p:pic>
        <p:nvPicPr>
          <p:cNvPr id="8" name="Picture 7" descr="mclab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2084660" cy="2078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9912" y="42930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www.sable.mcgill.ca/mclab</a:t>
            </a:r>
            <a:endParaRPr lang="en-CA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716016" y="3284984"/>
            <a:ext cx="4248472" cy="3384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Bevel 9"/>
          <p:cNvSpPr/>
          <p:nvPr/>
        </p:nvSpPr>
        <p:spPr>
          <a:xfrm>
            <a:off x="5796136" y="3789040"/>
            <a:ext cx="2016224" cy="576064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076056" y="3789040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MATLAB</a:t>
            </a:r>
          </a:p>
          <a:p>
            <a:pPr algn="ctr"/>
            <a:r>
              <a:rPr lang="en-CA" sz="3200" dirty="0" smtClean="0"/>
              <a:t>PERL</a:t>
            </a:r>
          </a:p>
          <a:p>
            <a:pPr algn="ctr"/>
            <a:r>
              <a:rPr lang="en-CA" sz="3200" dirty="0" smtClean="0"/>
              <a:t>Python</a:t>
            </a:r>
          </a:p>
          <a:p>
            <a:pPr algn="ctr"/>
            <a:r>
              <a:rPr lang="en-CA" sz="3200" dirty="0" smtClean="0"/>
              <a:t>Domain-specific</a:t>
            </a:r>
            <a:endParaRPr lang="en-C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5" name="Cloud 4"/>
          <p:cNvSpPr/>
          <p:nvPr/>
        </p:nvSpPr>
        <p:spPr>
          <a:xfrm>
            <a:off x="395536" y="908720"/>
            <a:ext cx="3672408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55679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FORTRAN</a:t>
            </a:r>
          </a:p>
          <a:p>
            <a:pPr algn="ctr"/>
            <a:r>
              <a:rPr lang="en-CA" sz="3200" dirty="0" smtClean="0"/>
              <a:t>C/C++</a:t>
            </a:r>
            <a:endParaRPr lang="en-CA" sz="3200" dirty="0"/>
          </a:p>
        </p:txBody>
      </p:sp>
      <p:pic>
        <p:nvPicPr>
          <p:cNvPr id="9" name="Picture 8" descr="scientist_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281436" cy="22814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4211960" y="1340768"/>
            <a:ext cx="1800200" cy="43204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660232" y="2780928"/>
            <a:ext cx="864096" cy="43204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85184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loud 10"/>
          <p:cNvSpPr/>
          <p:nvPr/>
        </p:nvSpPr>
        <p:spPr>
          <a:xfrm>
            <a:off x="251520" y="4365104"/>
            <a:ext cx="2232248" cy="14401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Java</a:t>
            </a:r>
          </a:p>
          <a:p>
            <a:pPr algn="ctr"/>
            <a:r>
              <a:rPr lang="en-CA" sz="2400" dirty="0" err="1" smtClean="0">
                <a:solidFill>
                  <a:schemeClr val="bg1"/>
                </a:solidFill>
              </a:rPr>
              <a:t>AspectJ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A lot of MATLAB programmers!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 started as an interface to standard FORTRAN libraries for use by students....  but now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 1 million MATLAB programmers in 2004, number doubling every 1.5 to 2 years.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  over 1200 MATLAB/</a:t>
            </a:r>
            <a:r>
              <a:rPr lang="en-CA" sz="2800" dirty="0" err="1" smtClean="0"/>
              <a:t>Simulink</a:t>
            </a:r>
            <a:r>
              <a:rPr lang="en-CA" sz="2800" dirty="0" smtClean="0"/>
              <a:t> books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  used in many sciences and engineering disciplines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</p:txBody>
      </p:sp>
    </p:spTree>
  </p:cSld>
  <p:clrMapOvr>
    <a:masterClrMapping/>
  </p:clrMapOvr>
  <p:transition advTm="12859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4" name="Picture 3" descr="fin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996952"/>
            <a:ext cx="1968219" cy="2952328"/>
          </a:xfrm>
          <a:prstGeom prst="rect">
            <a:avLst/>
          </a:prstGeom>
        </p:spPr>
      </p:pic>
      <p:pic>
        <p:nvPicPr>
          <p:cNvPr id="5" name="Picture 4" descr="MATLAB-Recipes-for-Earth-Sciences-3540279830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60648"/>
            <a:ext cx="2126754" cy="3386551"/>
          </a:xfrm>
          <a:prstGeom prst="rect">
            <a:avLst/>
          </a:prstGeom>
        </p:spPr>
      </p:pic>
      <p:pic>
        <p:nvPicPr>
          <p:cNvPr id="6" name="Picture 5" descr="imager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852936"/>
            <a:ext cx="2314947" cy="3307067"/>
          </a:xfrm>
          <a:prstGeom prst="rect">
            <a:avLst/>
          </a:prstGeom>
        </p:spPr>
      </p:pic>
      <p:pic>
        <p:nvPicPr>
          <p:cNvPr id="7" name="Picture 6" descr="Neuroscie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4920" y="692696"/>
            <a:ext cx="2173919" cy="2790056"/>
          </a:xfrm>
          <a:prstGeom prst="rect">
            <a:avLst/>
          </a:prstGeom>
        </p:spPr>
      </p:pic>
      <p:pic>
        <p:nvPicPr>
          <p:cNvPr id="8" name="Picture 7" descr="MIMO-OFDM-Wireless-Communications-with-MATLAB-3346534-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212976"/>
            <a:ext cx="2016224" cy="3024336"/>
          </a:xfrm>
          <a:prstGeom prst="rect">
            <a:avLst/>
          </a:prstGeom>
        </p:spPr>
      </p:pic>
      <p:pic>
        <p:nvPicPr>
          <p:cNvPr id="3" name="Picture 2" descr="behaviouralboo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260648"/>
            <a:ext cx="3508555" cy="2492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pe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6624736" cy="54747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4716016" y="1628800"/>
            <a:ext cx="2232248" cy="2304256"/>
          </a:xfrm>
          <a:prstGeom prst="ellipse">
            <a:avLst/>
          </a:prstGeom>
          <a:solidFill>
            <a:srgbClr val="6EA0B0">
              <a:alpha val="3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1196752"/>
            <a:ext cx="139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MATLAB</a:t>
            </a:r>
            <a:endParaRPr lang="en-CA" sz="2400" dirty="0"/>
          </a:p>
        </p:txBody>
      </p:sp>
      <p:sp>
        <p:nvSpPr>
          <p:cNvPr id="6" name="Bent Arrow 5"/>
          <p:cNvSpPr/>
          <p:nvPr/>
        </p:nvSpPr>
        <p:spPr>
          <a:xfrm rot="10800000">
            <a:off x="7236296" y="1772816"/>
            <a:ext cx="720080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32040" y="3789040"/>
            <a:ext cx="2232248" cy="2304256"/>
          </a:xfrm>
          <a:prstGeom prst="ellipse">
            <a:avLst/>
          </a:prstGeom>
          <a:solidFill>
            <a:srgbClr val="6EA0B0">
              <a:alpha val="3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3789040"/>
            <a:ext cx="166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FORTRAN</a:t>
            </a:r>
            <a:endParaRPr lang="en-CA" sz="2400" dirty="0"/>
          </a:p>
        </p:txBody>
      </p:sp>
      <p:sp>
        <p:nvSpPr>
          <p:cNvPr id="9" name="Bent Arrow 8"/>
          <p:cNvSpPr/>
          <p:nvPr/>
        </p:nvSpPr>
        <p:spPr>
          <a:xfrm rot="10800000">
            <a:off x="7308304" y="4293096"/>
            <a:ext cx="720080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2373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FF00"/>
                </a:solidFill>
              </a:rPr>
              <a:t>Why do scientists choose MATLAB?</a:t>
            </a:r>
            <a:endParaRPr lang="en-CA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20" y="1842679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Implications of choosing a dynamic, “scripting” language like MATLAB, which has dynamic types….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  <p:transition advTm="12859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760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929190" y="-357214"/>
            <a:ext cx="4286280" cy="80010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004048" y="692696"/>
            <a:ext cx="4000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Interpreted …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Potentially large</a:t>
            </a:r>
            <a:b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runtime overhead in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both time and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space</a:t>
            </a: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937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ENDREN@8VYCJONTDKWZY553" val="3998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\begin{footnotesize}&#10;\white{&#10;\textbf{&#10;\begin{tikzpicture}&#10;\tikzset{grow'=right,level distance=60pt, sibling distance=-4pt}&#10;\tikzset{execute at begin node=\strut}&#10;\tikzset{every tree node/.style={anchor=base west}}&#10;\Tree [.*  &#10;   [.char ]&#10;   [.logical ]&#10;   [.numeric &#10;       [.real &#10;           [.int&#10;               [.signed&#10;                   [.int8 ] [.int16 ] [.int32 ]  [.int64 ]&#10;               ]&#10;               [.unsigned&#10;                   [.uint8 ] [.uint16 ] [.uint32 ] [.uint64 ]&#10;               ]&#10;            ]&#10;          [.float&#10;             [.single ] [.double ]&#10;          ]&#10;        ]&#10;       [.complex &#10;           [.int:comp&#10;               [.signed:comp&#10;                   [.int8:comp ] [.int16:comp ] [.int32:comp ] [.int64:comp ]&#10;               ]&#10;               [.unsign:comp&#10;                   [.uint8:comp ] [.uint16:comp ] [.uint32:comp ] [.uint64:comp ]&#10;               ]&#10;            ]&#10;          [.float:comp&#10;             [.single:comp ] [.double:comp ]&#10;          ]&#10;        ]&#10;     ]&#10;  ]&#10;\end{tikzpicture}&#10;}}&#10;\end{footnotes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4"/>
  <p:tag name="PICTUREFILESIZE" val="328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white{\bf{&#10;\begin{grammar}&#10;&lt;atype-stmt&gt; ::= &#10;   atype `(' `\'' &lt;varname&gt; `\'' `,' `\'' &lt;type-spec&gt; `\'' `)'&#10;&#10;&lt;varname&gt; :== &lt;identifier&gt;&#10;  \alt &lt;identifier-pattern&gt; &#10;&#10;&lt;identifier-pattern&gt; :== `*' &#10;  \alt `*' `[a-zA-Z0-9]+' &#10;  \alt  `[a-zA-Z][a-zA-Z0-9]*' `*'&#10;&#10;&lt;type-spec&gt; ::= any &#10;  \alt &lt;data&gt; &#10;  \alt fnhandle&#10;  \alt &lt;identifier&gt; . type&#10;&#10;&lt;data&gt; ::= data &#10;  \alt &lt;array-type&gt; &#10;  \alt &lt;cellarray-type&gt; &#10;  \alt &lt;struct-type&gt;&#10;\end{grammar}&#10;}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5"/>
  <p:tag name="PICTUREFILESIZE" val="614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white{\bf{&#10;\begin{grammar}&#10;&lt;array-type&gt; ::= scalar [of &lt;base-type&gt;] &#10;  \alt  array [&lt;dims&gt;] [of &lt;base-type&gt;] &#10;&#10;&lt;base-type&gt; ::= `*'&#10;  \alt char&#10;  \alt logical&#10;  \alt &lt;numeric&gt;&#10;  \alt &lt;identifier&gt; `.' basetype&#10;&#10;&lt;dims&gt; ::=  `[' &lt;dim-list&gt; `]' &#10;  \alt `[' `...' `]'&#10;  \alt `[' `...' `,' &lt;dim-list&gt; `]' &#10;  \alt `[' &lt;dim-list&gt; `,' `...' `]' &#10;  \alt `[' &lt;dim-list&gt; `,' `...' `,' &lt;dim-list&gt; `]' &#10;  \alt `[' &lt;identifier&gt; `.' dims `]'&#10;&#10;&lt;dim&gt; ::= `*' &#10;  \alt &lt;integer-literal&gt; &#10;  \alt `&lt;' &lt;identifier&gt; `&gt;' &#10;  \alt &lt;identifier&gt; `.' value&#10;  \alt &lt;identifier&gt; `.' &lt;identifier&gt;&#10;\end{grammar}&#10;}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6"/>
  <p:tag name="PICTUREFILESIZE" val="989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lstlisting}&#10;function [ r ] = foo( a, b, c, d )&#10;  atype('a', 'array [...] of int');&#10;  atype('b', 'array[*,*]');&#10;  atype('c', 'array[*,*,...]) of complex'); &#10;  atype('d', 'scalar of uint32');&#10;  % ...&#10;  % body of foo&#10;  % ...&#10;  atype('r','array[a.dims] of int');&#10;end&#10;\end{lstlisting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3"/>
  <p:tag name="PICTUREFILESIZE" val="31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\begin{footnotesize}&#10;\white{&#10;\textbf{&#10;\begin{tikzpicture}&#10;\tikzset{grow'=right,level distance=60pt, sibling distance=-4pt}&#10;\tikzset{execute at begin node=\strut}&#10;\tikzset{every tree node/.style={anchor=base west}}&#10;\Tree [.*  &#10;   [.char ]&#10;   [.logical ]&#10;   [.numeric &#10;       [.real &#10;           [.int&#10;               [.signed&#10;                   [.int8 ] [.int16 ] [.int32 ]  [.int64 ]&#10;               ]&#10;               [.unsigned&#10;                   [.uint8 ] [.uint16 ] [.uint32 ] [.uint64 ]&#10;               ]&#10;            ]&#10;          [.float&#10;             [.single ] [.double ]&#10;          ]&#10;        ]&#10;       [.complex &#10;           [.int:comp&#10;               [.signed:comp&#10;                   [.int8:comp ] [.int16:comp ] [.int32:comp ] [.int64:comp ]&#10;               ]&#10;               [.unsign:comp&#10;                   [.uint8:comp ] [.uint16:comp ] [.uint32:comp ] [.uint64:comp ]&#10;               ]&#10;            ]&#10;          [.float:comp&#10;             [.single:comp ] [.double:comp ]&#10;          ]&#10;        ]&#10;     ]&#10;  ]&#10;\end{tikzpicture}&#10;}}&#10;\end{footnotes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4"/>
  <p:tag name="PICTUREFILESIZE" val="328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\begin{lstlisting}&#10;function [ r ] = foo( a )&#10;  atype('a','any');&#10;  % ...&#10;  % body of foo&#10;  % ...&#10;  atype('r','a.type');&#10;end&#10;\end{lstlisting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4"/>
  <p:tag name="PICTUREFILESIZE" val="139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lstlisting}&#10;function [ r ] = foo( a, b )&#10;  atype('a','array[&lt;n&gt;,&lt;m&gt;] of real');&#10;  atype('b','array[a.m,&lt;p&gt;] of a.basetype');&#10;  % ...&#10;  % body of foo&#10;  % ...&#10;  atype('r','array[a.m,b.p] of a.basetype');&#10;end&#10;\end{lstlisting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6"/>
  <p:tag name="PICTUREFILESIZE" val="272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\begin{footnotesize}&#10;\white{&#10;\textbf{&#10;\begin{tikzpicture}&#10;\tikzset{grow'=right,level distance=60pt, sibling distance=-4pt}&#10;\tikzset{execute at begin node=\strut}&#10;\tikzset{every tree node/.style={anchor=base west}}&#10;\Tree [.*  &#10;   [.char ]&#10;   [.logical ]&#10;   [.numeric &#10;       [.real &#10;           [.int&#10;               [.signed&#10;                   [.int8 ] [.int16 ] [.int32 ]  [.int64 ]&#10;               ]&#10;               [.unsigned&#10;                   [.uint8 ] [.uint16 ] [.uint32 ] [.uint64 ]&#10;               ]&#10;            ]&#10;          [.float&#10;             [.single ] [.double ]&#10;          ]&#10;        ]&#10;       [.complex &#10;           [.int:comp&#10;               [.signed:comp&#10;                   [.int8:comp ] [.int16:comp ] [.int32:comp ] [.int64:comp ]&#10;               ]&#10;               [.unsign:comp&#10;                   [.uint8:comp ] [.uint16:comp ] [.uint32:comp ] [.uint64:comp ]&#10;               ]&#10;            ]&#10;          [.float:comp&#10;             [.single:comp ] [.double:comp ]&#10;          ]&#10;        ]&#10;     ]&#10;  ]&#10;\end{tikzpicture}&#10;}}&#10;\end{footnotes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4"/>
  <p:tag name="PICTUREFILESIZE" val="328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lstlisting}&#10;function [ r ] = foo( ca, f )&#10;  atype('ca', 'cellarray [&lt;n&gt;,&lt;m&gt;] of &#10;      struct with { x: double, y: double }');&#10;  atype('f','fnhandle');&#10;  % ...&#10;  % body of foo&#10;  % ...&#10;  atype('r','cellarray[ca.m,ca.n] of ca.basetype');&#10;end&#10;\end{lstlisting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2"/>
  <p:tag name="PICTUREFILESIZE" val="300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lstlisting}&#10;function [ r ] = Ex1( n )&#10;% Ex1(n) creates a vector of n values containing &#10;%   the values [sin(1), sin(2), ..., sin(n)]&#10;  for i=1:n&#10;    r(i) = sin(i);&#10;  end&#10;end&#10;\end{lstlisting}&#10;&#10;&#10;\begin{alltt}&#10;\textbf{\white{&gt;&gt; Ex1(3)}}&#10;\green{ans = 0.8415    0.9093    0.1411}&#10;&#10;\textbf{\white{&gt;&gt; Ex1(2.3)}}&#10;\green{ans = 0.8415    0.9093}&#10;\end{alltt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8"/>
  <p:tag name="PICTUREFILESIZE" val="25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alltt}&#10;\textbf{\white{&gt;&gt; Ex1(int32(3))}}&#10;\red{??? Undefined function or method 'sin' for input &#10;    arguments of type 'int32'.&#10;Error in ==&gt; Ex1 at 5&#10;  r(i) = sin(i);}&#10;&#10;\textbf{\white{&gt;&gt; Ex1('c')}}&#10;\red{??? For colon operator with char operands, first &#10;    and last operands must be char.&#10;Error in ==&gt; Ex1 at 4&#10;  for i=1:n&#10;}&#10; &#10;\textbf{\white{&gt;&gt; Ex1(@sin)}}&#10;\red{??? Undefined function or method '_colonobj' for &#10;    input arguments of type 'function_handle'.&#10;Error in ==&gt; Ex1 at 4&#10;  for i=1:n&#10;}&#10;\end{alltt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4"/>
  <p:tag name="PICTUREFILESIZE" val="316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alltt}&#10;\textbf{\white{&gt;&gt; Ex1(complex(1,2))}}&#10;\yellow{Warning: Colon operands must be real scalars. &#10;&gt; In Ex1 at 4&#10;ans = 0.8415&#10;}&#10;&#10;\textbf{\white{&gt;&gt; Ex1(true)}}&#10;\yellow{Warning: Colon operands should not be logical. &#10;&gt; In Ex1 at 4&#10;ans = 0.8415&#10;}&#10;&#10;\textbf{\white{&gt;&gt; Ex1([3,4,5])}}&#10;\yellow{ans = 0.8415    0.9093    0.1411}&#10;\end{alltt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2"/>
  <p:tag name="PICTUREFILESIZE" val="182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lstlisting}&#10;function y = sturm(X,BC,F,G,R)&#10;% STURM  Solve the Sturm-Liouville equation:&#10;%   d( F*dY/dX )/dX - G*Y = R using linear finite elements.&#10;% INPUT:&#10;%   X  - a one-dimensional grid-point array of length N.&#10;%   BC - is a 2 by 3 matrix [A1, B1, C1 ; An, Bn, Cn]&#10;...&#10;% Alex Pletzer: pletzer@pppl.gov (Aug. 97/July 99).&#10;...&#10;\end{lstlisting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96"/>
  <p:tag name="PICTUREFILESIZE" val="386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]{atyp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\begin{alltt}&#10;\textbf{\white{&gt;&gt; Ex1(3)}}&#10;\green{ans = 0.8415    0.9093    0.1411}&#10;&#10;\textbf{\white{&gt;&gt; Ex1('c')}}&#10;\red{Type error in Ex1.m, Line 4: Expecting 'n' to have &#10;type 'scalar of float', but got the type &#10;'scalar of char'. }&#10;\end{alltt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4"/>
  <p:tag name="PICTUREFILESIZE" val="130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]{atyp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\begin{lstlisting}&#10;function [ r ] = Ex1( n )&#10;% Ex1(n) creates a vector of n values containing &#10;%   the values [sin(1), sin(2), ..., sin(n)]&#10;  atype('n','scalar of Float');&#10;  for i=1:n&#10;    r(i) = sin(i);&#10;  end&#10;  atype('r','array [n.value] of n.basetype'); &#10;end&#10;\end{lstlisting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8"/>
  <p:tag name="PICTUREFILESIZE" val="26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&#10;%\usepackage{times}&#10;\usepackage{epsfig}&#10;\usepackage{syntax}&#10;\usepackage{comment}&#10;\usepackage{url}&#10;\usepackage{pstricks}&#10;\usepackage{xspace}&#10;\usepackage{listings}&#10;\usepackage{alltt}&#10;\usepackage{tikz}&#10;\usepackage{tikz-qtree}&#10;&#10;\lstset{&#10;    language=Matlab, &#10;    morekeywords=[17]{atype,scalar,float,of,array,value,basetype,real,&#10;      type,any,dims,int,cellarray,struct,double,with,fnhandle},&#10;    basicstyle=\large\color{white}\bfseries,&#10;    keywordstyle=\color{yellow}\bfseries,&#10;    numberstyle=\tiny,&#10;    numbers=left,&#10;    numberstyle=\tiny,&#10;    stepnumber=1,&#10;    numbersep=5pt,&#10;    tabsize=2,&#10;    showstringspaces=false,&#10;    %aboveskip=\smallskipamount,&#10;    %belowskip=\smallskipamount&#10;    aboveskip=\medskipamount,&#10;    belowskip=\medskipamount,&#10;    captionpos=b&#10;}&#10;&#10;\lstset{columns=flexible}&#10;&#10;\newcommand{\atype}{\textbf{atype}\xspace}&#10;&#10;\newcommand{\abc}{\textsl{abc}\xspace}&#10;\newcommand{\amc}{\textsl{amc}\xspace}&#10;\newcommand{\matlab}{{\sc Matlab}\xspace}&#10;\newcommand{\smatlab}{{\sc Matlab}}&#10;&#10;\begin{document}&#10;&#10;&#10;\begin{tabular}{c}&#10;\large{&#10;\white{\textbf{&#10;\begin{tikzpicture}&#10;\Tree [.any  [.data [.array ]&#10;                    [.cellarray ]&#10;                    [.struct ]&#10;             ] &#10;             [.fnhandle ]  ]&#10;\end{tikzpicture}&#10;}}}&#10;\end{tabular}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2"/>
  <p:tag name="PICTUREFILESIZE" val="4820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E2DC"/>
      </a:hlink>
      <a:folHlink>
        <a:srgbClr val="00918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黑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楷体_GB2312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  <a:satMod val="150000"/>
              </a:schemeClr>
            </a:gs>
            <a:gs pos="23000">
              <a:schemeClr val="phClr">
                <a:tint val="98000"/>
                <a:shade val="87000"/>
                <a:satMod val="105000"/>
              </a:schemeClr>
            </a:gs>
            <a:gs pos="35000">
              <a:schemeClr val="phClr">
                <a:shade val="70000"/>
              </a:schemeClr>
            </a:gs>
            <a:gs pos="58000">
              <a:schemeClr val="phClr">
                <a:shade val="49000"/>
                <a:satMod val="120000"/>
              </a:schemeClr>
            </a:gs>
            <a:gs pos="80000">
              <a:schemeClr val="phClr">
                <a:shade val="50000"/>
                <a:satMod val="120000"/>
              </a:schemeClr>
            </a:gs>
            <a:gs pos="90000">
              <a:schemeClr val="phClr">
                <a:shade val="57000"/>
                <a:satMod val="130000"/>
              </a:schemeClr>
            </a:gs>
            <a:gs pos="100000">
              <a:schemeClr val="phClr">
                <a:shade val="76000"/>
                <a:satMod val="150000"/>
              </a:schemeClr>
            </a:gs>
          </a:gsLst>
          <a:lin ang="5400000" scaled="1"/>
        </a:gradFill>
      </a:fillStyleLst>
      <a:lnStyleLst>
        <a:ln w="317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120000" t="10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E2DC"/>
    </a:hlink>
    <a:folHlink>
      <a:srgbClr val="0091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996</Words>
  <Application>Microsoft Office PowerPoint</Application>
  <PresentationFormat>On-screen Show (4:3)</PresentationFormat>
  <Paragraphs>181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60" baseType="lpstr">
      <vt:lpstr>Arial</vt:lpstr>
      <vt:lpstr>Franklin Gothic Book</vt:lpstr>
      <vt:lpstr>CMMI10</vt:lpstr>
      <vt:lpstr>CMR10</vt:lpstr>
      <vt:lpstr>CMSY10ORIG</vt:lpstr>
      <vt:lpstr>CMCSC10</vt:lpstr>
      <vt:lpstr>CMR12</vt:lpstr>
      <vt:lpstr>CMMI12</vt:lpstr>
      <vt:lpstr>TIMES-ROMAN</vt:lpstr>
      <vt:lpstr>TIMES-BOLD</vt:lpstr>
      <vt:lpstr>TIMES-BOLDITALIC</vt:lpstr>
      <vt:lpstr>COURIER</vt:lpstr>
      <vt:lpstr>COURIER-BOLD</vt:lpstr>
      <vt:lpstr>CMTT10</vt:lpstr>
      <vt:lpstr>CMR5</vt:lpstr>
      <vt:lpstr>CMBX12</vt:lpstr>
      <vt:lpstr>CMBXTI10</vt:lpstr>
      <vt:lpstr>CMR8</vt:lpstr>
      <vt:lpstr>CMBX8</vt:lpstr>
      <vt:lpstr>CMBX10</vt:lpstr>
      <vt:lpstr>CMTI10</vt:lpstr>
      <vt:lpstr>CMTI12</vt:lpstr>
      <vt:lpstr>CMBSY10</vt:lpstr>
      <vt:lpstr>Wingdings 2</vt:lpstr>
      <vt:lpstr>Calibri</vt:lpstr>
      <vt:lpstr>Technic</vt:lpstr>
      <vt:lpstr>Typing Aspects for MATLAB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Simple Example MATLAB function</vt:lpstr>
      <vt:lpstr>Slide 14</vt:lpstr>
      <vt:lpstr>Slide 15</vt:lpstr>
      <vt:lpstr>MATLAB programmers often expect certain types.</vt:lpstr>
      <vt:lpstr>Slide 17</vt:lpstr>
      <vt:lpstr>High-level types in MATLAB</vt:lpstr>
      <vt:lpstr>Slide 19</vt:lpstr>
      <vt:lpstr>Atype Syntax</vt:lpstr>
      <vt:lpstr>Array Syntax</vt:lpstr>
      <vt:lpstr>Simple Example</vt:lpstr>
      <vt:lpstr>Slide 23</vt:lpstr>
      <vt:lpstr>Capturing reflective information</vt:lpstr>
      <vt:lpstr>Capturing  dimensions and basetype</vt:lpstr>
      <vt:lpstr>Slide 26</vt:lpstr>
      <vt:lpstr>Example with a cellarray of structs</vt:lpstr>
      <vt:lpstr>Semantics:  atype(‘name’, ‘type’)</vt:lpstr>
      <vt:lpstr>Implementation</vt:lpstr>
      <vt:lpstr>Are “Typing Aspects”  AOP?</vt:lpstr>
      <vt:lpstr>How will we use typing aspects?</vt:lpstr>
      <vt:lpstr>Related Work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2007-12-12T17:00:29Z</dcterms:created>
  <dcterms:modified xsi:type="dcterms:W3CDTF">2011-03-22T09:40:15Z</dcterms:modified>
</cp:coreProperties>
</file>