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30" r:id="rId2"/>
    <p:sldId id="339" r:id="rId3"/>
    <p:sldId id="331" r:id="rId4"/>
    <p:sldId id="332" r:id="rId5"/>
    <p:sldId id="336" r:id="rId6"/>
    <p:sldId id="334" r:id="rId7"/>
    <p:sldId id="263" r:id="rId8"/>
    <p:sldId id="264" r:id="rId9"/>
    <p:sldId id="340" r:id="rId10"/>
    <p:sldId id="294" r:id="rId11"/>
    <p:sldId id="341" r:id="rId12"/>
    <p:sldId id="297" r:id="rId13"/>
    <p:sldId id="306" r:id="rId14"/>
    <p:sldId id="308" r:id="rId15"/>
    <p:sldId id="307" r:id="rId16"/>
    <p:sldId id="349" r:id="rId17"/>
    <p:sldId id="271" r:id="rId18"/>
    <p:sldId id="342" r:id="rId19"/>
    <p:sldId id="343" r:id="rId20"/>
    <p:sldId id="337" r:id="rId21"/>
    <p:sldId id="280" r:id="rId22"/>
    <p:sldId id="287" r:id="rId23"/>
    <p:sldId id="314" r:id="rId24"/>
    <p:sldId id="344" r:id="rId25"/>
    <p:sldId id="338" r:id="rId26"/>
    <p:sldId id="345" r:id="rId27"/>
    <p:sldId id="318" r:id="rId28"/>
    <p:sldId id="333" r:id="rId29"/>
    <p:sldId id="346" r:id="rId30"/>
    <p:sldId id="293" r:id="rId31"/>
    <p:sldId id="295" r:id="rId32"/>
    <p:sldId id="274" r:id="rId33"/>
    <p:sldId id="301" r:id="rId34"/>
    <p:sldId id="279" r:id="rId35"/>
    <p:sldId id="347" r:id="rId36"/>
    <p:sldId id="286" r:id="rId37"/>
    <p:sldId id="289" r:id="rId38"/>
    <p:sldId id="290" r:id="rId39"/>
    <p:sldId id="34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9E98E"/>
    <a:srgbClr val="33CCCC"/>
    <a:srgbClr val="990000"/>
    <a:srgbClr val="B0DD7F"/>
    <a:srgbClr val="AF4F4F"/>
    <a:srgbClr val="0066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06799F8-075E-4A3A-A7F6-7FBC6576F1A4}" styleName="Themed Style 9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638B1855-1B75-4FBE-930C-398BA8C253C6}" styleName="Themed Style 12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AF606853-7671-496A-8E4F-DF71F8EC918B}" styleName="Dark Style 7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Themed Styl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6" autoAdjust="0"/>
    <p:restoredTop sz="80633" autoAdjust="0"/>
  </p:normalViewPr>
  <p:slideViewPr>
    <p:cSldViewPr>
      <p:cViewPr>
        <p:scale>
          <a:sx n="50" d="100"/>
          <a:sy n="50" d="100"/>
        </p:scale>
        <p:origin x="-54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spaces\general\ECOOP-talk\numbers-ecoop-reru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summary!$B$2</c:f>
              <c:strCache>
                <c:ptCount val="1"/>
                <c:pt idx="0">
                  <c:v>noopt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summary!$C$1:$S$1</c:f>
              <c:strCache>
                <c:ptCount val="17"/>
                <c:pt idx="0">
                  <c:v>antlr/Reader</c:v>
                </c:pt>
                <c:pt idx="1">
                  <c:v>antlr/Writer</c:v>
                </c:pt>
                <c:pt idx="2">
                  <c:v>bloat/ASyncIteration</c:v>
                </c:pt>
                <c:pt idx="3">
                  <c:v>bloat/FailSafeIter</c:v>
                </c:pt>
                <c:pt idx="4">
                  <c:v>bloat/HashMap</c:v>
                </c:pt>
                <c:pt idx="5">
                  <c:v>bloat/HasNext</c:v>
                </c:pt>
                <c:pt idx="6">
                  <c:v>bloat/LeakingSync</c:v>
                </c:pt>
                <c:pt idx="7">
                  <c:v>bloat/Writer</c:v>
                </c:pt>
                <c:pt idx="8">
                  <c:v>chart/LeakingSync</c:v>
                </c:pt>
                <c:pt idx="9">
                  <c:v>fop/LeakingSync</c:v>
                </c:pt>
                <c:pt idx="10">
                  <c:v>lucene/FailSafeEnum</c:v>
                </c:pt>
                <c:pt idx="11">
                  <c:v>lucene/FailSafeIter</c:v>
                </c:pt>
                <c:pt idx="12">
                  <c:v>lucene/LeakingSync</c:v>
                </c:pt>
                <c:pt idx="13">
                  <c:v>lucene/Reader</c:v>
                </c:pt>
                <c:pt idx="14">
                  <c:v>pmd/FailSafeIter</c:v>
                </c:pt>
                <c:pt idx="15">
                  <c:v>pmd/HasNext</c:v>
                </c:pt>
                <c:pt idx="16">
                  <c:v>pmd/LeakingSync</c:v>
                </c:pt>
              </c:strCache>
            </c:strRef>
          </c:cat>
          <c:val>
            <c:numRef>
              <c:f>summary!$C$2:$S$2</c:f>
              <c:numCache>
                <c:formatCode>0.00</c:formatCode>
                <c:ptCount val="17"/>
                <c:pt idx="0">
                  <c:v>9.7792585413132986</c:v>
                </c:pt>
                <c:pt idx="1">
                  <c:v>1.4104676520474855</c:v>
                </c:pt>
                <c:pt idx="2">
                  <c:v>1.3503718445585031</c:v>
                </c:pt>
                <c:pt idx="3">
                  <c:v>16</c:v>
                </c:pt>
                <c:pt idx="4">
                  <c:v>1.3381166858699058</c:v>
                </c:pt>
                <c:pt idx="5">
                  <c:v>14.827799308683376</c:v>
                </c:pt>
                <c:pt idx="6">
                  <c:v>2.3595893998114588</c:v>
                </c:pt>
                <c:pt idx="7">
                  <c:v>1.3164344820362417</c:v>
                </c:pt>
                <c:pt idx="8">
                  <c:v>1.8836548223350253</c:v>
                </c:pt>
                <c:pt idx="9">
                  <c:v>2.5648932565232152</c:v>
                </c:pt>
                <c:pt idx="10">
                  <c:v>1.1634430972271848</c:v>
                </c:pt>
                <c:pt idx="11">
                  <c:v>1.1324968306081982</c:v>
                </c:pt>
                <c:pt idx="12">
                  <c:v>2.8180931638656777</c:v>
                </c:pt>
                <c:pt idx="13">
                  <c:v>1.5372687969313779</c:v>
                </c:pt>
                <c:pt idx="14">
                  <c:v>2.1177571551119092</c:v>
                </c:pt>
                <c:pt idx="15">
                  <c:v>1.6176401778055061</c:v>
                </c:pt>
                <c:pt idx="16">
                  <c:v>1.1016142868283554</c:v>
                </c:pt>
              </c:numCache>
            </c:numRef>
          </c:val>
        </c:ser>
        <c:ser>
          <c:idx val="1"/>
          <c:order val="1"/>
          <c:tx>
            <c:strRef>
              <c:f>summary!$B$3</c:f>
              <c:strCache>
                <c:ptCount val="1"/>
                <c:pt idx="0">
                  <c:v>quick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summary!$C$1:$S$1</c:f>
              <c:strCache>
                <c:ptCount val="17"/>
                <c:pt idx="0">
                  <c:v>antlr/Reader</c:v>
                </c:pt>
                <c:pt idx="1">
                  <c:v>antlr/Writer</c:v>
                </c:pt>
                <c:pt idx="2">
                  <c:v>bloat/ASyncIteration</c:v>
                </c:pt>
                <c:pt idx="3">
                  <c:v>bloat/FailSafeIter</c:v>
                </c:pt>
                <c:pt idx="4">
                  <c:v>bloat/HashMap</c:v>
                </c:pt>
                <c:pt idx="5">
                  <c:v>bloat/HasNext</c:v>
                </c:pt>
                <c:pt idx="6">
                  <c:v>bloat/LeakingSync</c:v>
                </c:pt>
                <c:pt idx="7">
                  <c:v>bloat/Writer</c:v>
                </c:pt>
                <c:pt idx="8">
                  <c:v>chart/LeakingSync</c:v>
                </c:pt>
                <c:pt idx="9">
                  <c:v>fop/LeakingSync</c:v>
                </c:pt>
                <c:pt idx="10">
                  <c:v>lucene/FailSafeEnum</c:v>
                </c:pt>
                <c:pt idx="11">
                  <c:v>lucene/FailSafeIter</c:v>
                </c:pt>
                <c:pt idx="12">
                  <c:v>lucene/LeakingSync</c:v>
                </c:pt>
                <c:pt idx="13">
                  <c:v>lucene/Reader</c:v>
                </c:pt>
                <c:pt idx="14">
                  <c:v>pmd/FailSafeIter</c:v>
                </c:pt>
                <c:pt idx="15">
                  <c:v>pmd/HasNext</c:v>
                </c:pt>
                <c:pt idx="16">
                  <c:v>pmd/LeakingSync</c:v>
                </c:pt>
              </c:strCache>
            </c:strRef>
          </c:cat>
          <c:val>
            <c:numRef>
              <c:f>summary!$C$3:$S$3</c:f>
              <c:numCache>
                <c:formatCode>0.00</c:formatCode>
                <c:ptCount val="17"/>
                <c:pt idx="0">
                  <c:v>9.7414586866973334</c:v>
                </c:pt>
                <c:pt idx="1">
                  <c:v>0.96365398594620644</c:v>
                </c:pt>
                <c:pt idx="2">
                  <c:v>0.97727034670577151</c:v>
                </c:pt>
                <c:pt idx="3">
                  <c:v>16</c:v>
                </c:pt>
                <c:pt idx="4">
                  <c:v>1.2977898816382121</c:v>
                </c:pt>
                <c:pt idx="5">
                  <c:v>15.089242694040022</c:v>
                </c:pt>
                <c:pt idx="6">
                  <c:v>0.95820676652351666</c:v>
                </c:pt>
                <c:pt idx="7">
                  <c:v>1.3633602178694815</c:v>
                </c:pt>
                <c:pt idx="8">
                  <c:v>0.99736040609137055</c:v>
                </c:pt>
                <c:pt idx="9">
                  <c:v>1.0057607590647208</c:v>
                </c:pt>
                <c:pt idx="10">
                  <c:v>1.1558690634853557</c:v>
                </c:pt>
                <c:pt idx="11">
                  <c:v>1.1283684946201606</c:v>
                </c:pt>
                <c:pt idx="12">
                  <c:v>2.9744498260897747</c:v>
                </c:pt>
                <c:pt idx="13">
                  <c:v>1.5521568117543803</c:v>
                </c:pt>
                <c:pt idx="14">
                  <c:v>2.1082430008578341</c:v>
                </c:pt>
                <c:pt idx="15">
                  <c:v>1.7169149185058101</c:v>
                </c:pt>
                <c:pt idx="16">
                  <c:v>1.0235514310223817</c:v>
                </c:pt>
              </c:numCache>
            </c:numRef>
          </c:val>
        </c:ser>
        <c:ser>
          <c:idx val="2"/>
          <c:order val="2"/>
          <c:tx>
            <c:strRef>
              <c:f>summary!$B$4</c:f>
              <c:strCache>
                <c:ptCount val="1"/>
                <c:pt idx="0">
                  <c:v>fi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summary!$C$1:$S$1</c:f>
              <c:strCache>
                <c:ptCount val="17"/>
                <c:pt idx="0">
                  <c:v>antlr/Reader</c:v>
                </c:pt>
                <c:pt idx="1">
                  <c:v>antlr/Writer</c:v>
                </c:pt>
                <c:pt idx="2">
                  <c:v>bloat/ASyncIteration</c:v>
                </c:pt>
                <c:pt idx="3">
                  <c:v>bloat/FailSafeIter</c:v>
                </c:pt>
                <c:pt idx="4">
                  <c:v>bloat/HashMap</c:v>
                </c:pt>
                <c:pt idx="5">
                  <c:v>bloat/HasNext</c:v>
                </c:pt>
                <c:pt idx="6">
                  <c:v>bloat/LeakingSync</c:v>
                </c:pt>
                <c:pt idx="7">
                  <c:v>bloat/Writer</c:v>
                </c:pt>
                <c:pt idx="8">
                  <c:v>chart/LeakingSync</c:v>
                </c:pt>
                <c:pt idx="9">
                  <c:v>fop/LeakingSync</c:v>
                </c:pt>
                <c:pt idx="10">
                  <c:v>lucene/FailSafeEnum</c:v>
                </c:pt>
                <c:pt idx="11">
                  <c:v>lucene/FailSafeIter</c:v>
                </c:pt>
                <c:pt idx="12">
                  <c:v>lucene/LeakingSync</c:v>
                </c:pt>
                <c:pt idx="13">
                  <c:v>lucene/Reader</c:v>
                </c:pt>
                <c:pt idx="14">
                  <c:v>pmd/FailSafeIter</c:v>
                </c:pt>
                <c:pt idx="15">
                  <c:v>pmd/HasNext</c:v>
                </c:pt>
                <c:pt idx="16">
                  <c:v>pmd/LeakingSync</c:v>
                </c:pt>
              </c:strCache>
            </c:strRef>
          </c:cat>
          <c:val>
            <c:numRef>
              <c:f>summary!$C$4:$S$4</c:f>
              <c:numCache>
                <c:formatCode>0.00</c:formatCode>
                <c:ptCount val="17"/>
                <c:pt idx="0">
                  <c:v>1.0285921977223158</c:v>
                </c:pt>
                <c:pt idx="1">
                  <c:v>0.96922704143445604</c:v>
                </c:pt>
                <c:pt idx="2">
                  <c:v>0.95946370587619056</c:v>
                </c:pt>
                <c:pt idx="3">
                  <c:v>16</c:v>
                </c:pt>
                <c:pt idx="4">
                  <c:v>0.9564261024405577</c:v>
                </c:pt>
                <c:pt idx="5">
                  <c:v>14.896616738242415</c:v>
                </c:pt>
                <c:pt idx="6">
                  <c:v>0.95883523619985656</c:v>
                </c:pt>
                <c:pt idx="7">
                  <c:v>1.0120456687964805</c:v>
                </c:pt>
                <c:pt idx="8">
                  <c:v>0.99681895093062556</c:v>
                </c:pt>
                <c:pt idx="9">
                  <c:v>0.92951541850220254</c:v>
                </c:pt>
                <c:pt idx="10">
                  <c:v>1.0009101843123231</c:v>
                </c:pt>
                <c:pt idx="11">
                  <c:v>1.004973507135192</c:v>
                </c:pt>
                <c:pt idx="12">
                  <c:v>1.0067938757598414</c:v>
                </c:pt>
                <c:pt idx="13">
                  <c:v>1.0041608425706199</c:v>
                </c:pt>
                <c:pt idx="14">
                  <c:v>1.9058722607814078</c:v>
                </c:pt>
                <c:pt idx="15">
                  <c:v>1.6098416907119988</c:v>
                </c:pt>
                <c:pt idx="16">
                  <c:v>1.0198861420884338</c:v>
                </c:pt>
              </c:numCache>
            </c:numRef>
          </c:val>
        </c:ser>
        <c:axId val="69557248"/>
        <c:axId val="57721984"/>
      </c:barChart>
      <c:catAx>
        <c:axId val="6955724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7721984"/>
        <c:crosses val="autoZero"/>
        <c:auto val="1"/>
        <c:lblAlgn val="ctr"/>
        <c:lblOffset val="100"/>
      </c:catAx>
      <c:valAx>
        <c:axId val="57721984"/>
        <c:scaling>
          <c:orientation val="minMax"/>
          <c:max val="6"/>
          <c:min val="1"/>
        </c:scaling>
        <c:axPos val="l"/>
        <c:majorGridlines/>
        <c:numFmt formatCode="0.00" sourceLinked="1"/>
        <c:tickLblPos val="nextTo"/>
        <c:crossAx val="69557248"/>
        <c:crosses val="autoZero"/>
        <c:crossBetween val="between"/>
        <c:majorUnit val="1"/>
      </c:valAx>
    </c:plotArea>
    <c:legend>
      <c:legendPos val="t"/>
      <c:layout>
        <c:manualLayout>
          <c:xMode val="edge"/>
          <c:yMode val="edge"/>
          <c:x val="0.46596139192278474"/>
          <c:y val="1.2121212121212119E-2"/>
          <c:w val="0.26455803911607828"/>
          <c:h val="5.2341207349081542E-2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0FCB50-30B0-4D98-90BA-7BCFD7A2260D}" type="doc">
      <dgm:prSet loTypeId="urn:microsoft.com/office/officeart/2005/8/layout/process4" loCatId="process" qsTypeId="urn:microsoft.com/office/officeart/2005/8/quickstyle/3d4#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FE07F0-D774-4093-A82F-107A7A93F8A2}">
      <dgm:prSet phldrT="[Text]" custT="1"/>
      <dgm:spPr/>
      <dgm:t>
        <a:bodyPr/>
        <a:lstStyle/>
        <a:p>
          <a:r>
            <a:rPr lang="en-US" sz="2800" b="1" dirty="0" smtClean="0"/>
            <a:t>Disable all shadows</a:t>
          </a:r>
          <a:endParaRPr lang="en-US" sz="2800" b="1" dirty="0"/>
        </a:p>
      </dgm:t>
    </dgm:pt>
    <dgm:pt modelId="{4D2C8957-3B20-4663-A622-F63CBB61303C}" type="parTrans" cxnId="{0F8594A3-CA4F-444D-9BFA-99408C5DC993}">
      <dgm:prSet/>
      <dgm:spPr/>
      <dgm:t>
        <a:bodyPr/>
        <a:lstStyle/>
        <a:p>
          <a:endParaRPr lang="en-CA" sz="3600"/>
        </a:p>
      </dgm:t>
    </dgm:pt>
    <dgm:pt modelId="{47B5E0FD-BDFF-4C6A-B0C5-D11BF3F592B6}" type="sibTrans" cxnId="{0F8594A3-CA4F-444D-9BFA-99408C5DC993}">
      <dgm:prSet/>
      <dgm:spPr/>
      <dgm:t>
        <a:bodyPr/>
        <a:lstStyle/>
        <a:p>
          <a:endParaRPr lang="en-US" sz="3600"/>
        </a:p>
      </dgm:t>
    </dgm:pt>
    <dgm:pt modelId="{C8B786D3-D4D0-4976-B8D8-9109EED1D7FB}">
      <dgm:prSet phldrT="[Text]" custT="1"/>
      <dgm:spPr>
        <a:solidFill>
          <a:schemeClr val="accent2">
            <a:shade val="75000"/>
          </a:schemeClr>
        </a:solidFill>
        <a:ln>
          <a:solidFill>
            <a:schemeClr val="accent2">
              <a:shade val="75000"/>
            </a:schemeClr>
          </a:solidFill>
        </a:ln>
      </dgm:spPr>
      <dgm:t>
        <a:bodyPr/>
        <a:lstStyle/>
        <a:p>
          <a:r>
            <a:rPr lang="en-US" sz="2800" b="1" dirty="0" smtClean="0"/>
            <a:t>Static Analysis</a:t>
          </a:r>
          <a:endParaRPr lang="en-US" sz="2800" b="1" dirty="0"/>
        </a:p>
      </dgm:t>
    </dgm:pt>
    <dgm:pt modelId="{B1797567-6F4D-4BF9-820C-4E286E3B762C}" type="parTrans" cxnId="{4B019A64-8063-42FA-B946-AC29D2381DD5}">
      <dgm:prSet/>
      <dgm:spPr/>
      <dgm:t>
        <a:bodyPr/>
        <a:lstStyle/>
        <a:p>
          <a:endParaRPr lang="en-CA" sz="3600"/>
        </a:p>
      </dgm:t>
    </dgm:pt>
    <dgm:pt modelId="{BFCD7DEB-EC36-41C7-892E-9FBE9AD8632C}" type="sibTrans" cxnId="{4B019A64-8063-42FA-B946-AC29D2381DD5}">
      <dgm:prSet/>
      <dgm:spPr/>
      <dgm:t>
        <a:bodyPr/>
        <a:lstStyle/>
        <a:p>
          <a:endParaRPr lang="en-US" sz="3600"/>
        </a:p>
      </dgm:t>
    </dgm:pt>
    <dgm:pt modelId="{60619C40-1063-453D-8A65-E0B2FF355E1B}">
      <dgm:prSet phldrT="[Text]" custT="1"/>
      <dgm:spPr/>
      <dgm:t>
        <a:bodyPr/>
        <a:lstStyle/>
        <a:p>
          <a:r>
            <a:rPr lang="en-US" sz="2800" b="1" dirty="0" smtClean="0"/>
            <a:t>Re-weave</a:t>
          </a:r>
          <a:endParaRPr lang="en-US" sz="2800" b="1" dirty="0"/>
        </a:p>
      </dgm:t>
    </dgm:pt>
    <dgm:pt modelId="{9EF78EBE-66BE-4D8C-93BB-769172DA32D6}" type="parTrans" cxnId="{4539DED9-DAD5-4763-B2A1-62B1856C0E5C}">
      <dgm:prSet/>
      <dgm:spPr/>
      <dgm:t>
        <a:bodyPr/>
        <a:lstStyle/>
        <a:p>
          <a:endParaRPr lang="en-CA" sz="3600"/>
        </a:p>
      </dgm:t>
    </dgm:pt>
    <dgm:pt modelId="{D107FFDC-0674-4A1B-9C92-FE4634FCA026}" type="sibTrans" cxnId="{4539DED9-DAD5-4763-B2A1-62B1856C0E5C}">
      <dgm:prSet/>
      <dgm:spPr/>
      <dgm:t>
        <a:bodyPr/>
        <a:lstStyle/>
        <a:p>
          <a:endParaRPr lang="en-CA" sz="3600"/>
        </a:p>
      </dgm:t>
    </dgm:pt>
    <dgm:pt modelId="{E11BD4FA-C4BA-408D-9C04-A97A74CDF19F}" type="pres">
      <dgm:prSet presAssocID="{6A0FCB50-30B0-4D98-90BA-7BCFD7A226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253B4C15-B4D1-4E82-B136-9D2F50B47D3B}" type="pres">
      <dgm:prSet presAssocID="{60619C40-1063-453D-8A65-E0B2FF355E1B}" presName="boxAndChildren" presStyleCnt="0"/>
      <dgm:spPr/>
    </dgm:pt>
    <dgm:pt modelId="{7AE72C9B-2EBC-488B-9E22-09E22016221D}" type="pres">
      <dgm:prSet presAssocID="{60619C40-1063-453D-8A65-E0B2FF355E1B}" presName="parentTextBox" presStyleLbl="node1" presStyleIdx="0" presStyleCnt="3"/>
      <dgm:spPr/>
      <dgm:t>
        <a:bodyPr/>
        <a:lstStyle/>
        <a:p>
          <a:endParaRPr lang="en-CA"/>
        </a:p>
      </dgm:t>
    </dgm:pt>
    <dgm:pt modelId="{AEE41F47-C8CA-403C-A6AB-B8EF134E7B74}" type="pres">
      <dgm:prSet presAssocID="{47B5E0FD-BDFF-4C6A-B0C5-D11BF3F592B6}" presName="sp" presStyleCnt="0"/>
      <dgm:spPr/>
    </dgm:pt>
    <dgm:pt modelId="{F286B1EB-4E1D-4354-B8F4-413E3A5061CC}" type="pres">
      <dgm:prSet presAssocID="{69FE07F0-D774-4093-A82F-107A7A93F8A2}" presName="arrowAndChildren" presStyleCnt="0"/>
      <dgm:spPr/>
    </dgm:pt>
    <dgm:pt modelId="{733B6499-56CB-4052-8476-571AB64B5408}" type="pres">
      <dgm:prSet presAssocID="{69FE07F0-D774-4093-A82F-107A7A93F8A2}" presName="parentTextArrow" presStyleLbl="node1" presStyleIdx="1" presStyleCnt="3"/>
      <dgm:spPr/>
      <dgm:t>
        <a:bodyPr/>
        <a:lstStyle/>
        <a:p>
          <a:endParaRPr lang="en-CA"/>
        </a:p>
      </dgm:t>
    </dgm:pt>
    <dgm:pt modelId="{5C21ECB0-48AE-4596-9489-86C407DD3109}" type="pres">
      <dgm:prSet presAssocID="{BFCD7DEB-EC36-41C7-892E-9FBE9AD8632C}" presName="sp" presStyleCnt="0"/>
      <dgm:spPr/>
    </dgm:pt>
    <dgm:pt modelId="{A1ED9273-05B7-44F5-BF38-A994B2ABB7CC}" type="pres">
      <dgm:prSet presAssocID="{C8B786D3-D4D0-4976-B8D8-9109EED1D7FB}" presName="arrowAndChildren" presStyleCnt="0"/>
      <dgm:spPr/>
    </dgm:pt>
    <dgm:pt modelId="{2A5DDC8A-E9E7-4A50-824F-0B2EC160B13F}" type="pres">
      <dgm:prSet presAssocID="{C8B786D3-D4D0-4976-B8D8-9109EED1D7FB}" presName="parentTextArrow" presStyleLbl="node1" presStyleIdx="2" presStyleCnt="3" custLinFactNeighborX="278"/>
      <dgm:spPr/>
      <dgm:t>
        <a:bodyPr/>
        <a:lstStyle/>
        <a:p>
          <a:endParaRPr lang="en-CA"/>
        </a:p>
      </dgm:t>
    </dgm:pt>
  </dgm:ptLst>
  <dgm:cxnLst>
    <dgm:cxn modelId="{0F8594A3-CA4F-444D-9BFA-99408C5DC993}" srcId="{6A0FCB50-30B0-4D98-90BA-7BCFD7A2260D}" destId="{69FE07F0-D774-4093-A82F-107A7A93F8A2}" srcOrd="1" destOrd="0" parTransId="{4D2C8957-3B20-4663-A622-F63CBB61303C}" sibTransId="{47B5E0FD-BDFF-4C6A-B0C5-D11BF3F592B6}"/>
    <dgm:cxn modelId="{16F709C5-BB4B-4205-9C49-0B8AE85AAA86}" type="presOf" srcId="{60619C40-1063-453D-8A65-E0B2FF355E1B}" destId="{7AE72C9B-2EBC-488B-9E22-09E22016221D}" srcOrd="0" destOrd="0" presId="urn:microsoft.com/office/officeart/2005/8/layout/process4"/>
    <dgm:cxn modelId="{DBC1D011-590A-408B-B37B-EFB51999AF3C}" type="presOf" srcId="{C8B786D3-D4D0-4976-B8D8-9109EED1D7FB}" destId="{2A5DDC8A-E9E7-4A50-824F-0B2EC160B13F}" srcOrd="0" destOrd="0" presId="urn:microsoft.com/office/officeart/2005/8/layout/process4"/>
    <dgm:cxn modelId="{FCC9A1BC-70AB-41ED-9DC2-529248272A98}" type="presOf" srcId="{6A0FCB50-30B0-4D98-90BA-7BCFD7A2260D}" destId="{E11BD4FA-C4BA-408D-9C04-A97A74CDF19F}" srcOrd="0" destOrd="0" presId="urn:microsoft.com/office/officeart/2005/8/layout/process4"/>
    <dgm:cxn modelId="{0E2EB60B-D9FC-4C8A-ACA4-DE0B7229CE03}" type="presOf" srcId="{69FE07F0-D774-4093-A82F-107A7A93F8A2}" destId="{733B6499-56CB-4052-8476-571AB64B5408}" srcOrd="0" destOrd="0" presId="urn:microsoft.com/office/officeart/2005/8/layout/process4"/>
    <dgm:cxn modelId="{4539DED9-DAD5-4763-B2A1-62B1856C0E5C}" srcId="{6A0FCB50-30B0-4D98-90BA-7BCFD7A2260D}" destId="{60619C40-1063-453D-8A65-E0B2FF355E1B}" srcOrd="2" destOrd="0" parTransId="{9EF78EBE-66BE-4D8C-93BB-769172DA32D6}" sibTransId="{D107FFDC-0674-4A1B-9C92-FE4634FCA026}"/>
    <dgm:cxn modelId="{4B019A64-8063-42FA-B946-AC29D2381DD5}" srcId="{6A0FCB50-30B0-4D98-90BA-7BCFD7A2260D}" destId="{C8B786D3-D4D0-4976-B8D8-9109EED1D7FB}" srcOrd="0" destOrd="0" parTransId="{B1797567-6F4D-4BF9-820C-4E286E3B762C}" sibTransId="{BFCD7DEB-EC36-41C7-892E-9FBE9AD8632C}"/>
    <dgm:cxn modelId="{4DE1414B-02FF-432E-9872-0EB1891AFA44}" type="presParOf" srcId="{E11BD4FA-C4BA-408D-9C04-A97A74CDF19F}" destId="{253B4C15-B4D1-4E82-B136-9D2F50B47D3B}" srcOrd="0" destOrd="0" presId="urn:microsoft.com/office/officeart/2005/8/layout/process4"/>
    <dgm:cxn modelId="{25E3DE1A-8725-4D68-AD26-F9431D0A6421}" type="presParOf" srcId="{253B4C15-B4D1-4E82-B136-9D2F50B47D3B}" destId="{7AE72C9B-2EBC-488B-9E22-09E22016221D}" srcOrd="0" destOrd="0" presId="urn:microsoft.com/office/officeart/2005/8/layout/process4"/>
    <dgm:cxn modelId="{E87D7143-524A-431E-AC8C-64C4C4A4DDED}" type="presParOf" srcId="{E11BD4FA-C4BA-408D-9C04-A97A74CDF19F}" destId="{AEE41F47-C8CA-403C-A6AB-B8EF134E7B74}" srcOrd="1" destOrd="0" presId="urn:microsoft.com/office/officeart/2005/8/layout/process4"/>
    <dgm:cxn modelId="{3CB1126F-B0C0-48AE-949B-7348F4F404A7}" type="presParOf" srcId="{E11BD4FA-C4BA-408D-9C04-A97A74CDF19F}" destId="{F286B1EB-4E1D-4354-B8F4-413E3A5061CC}" srcOrd="2" destOrd="0" presId="urn:microsoft.com/office/officeart/2005/8/layout/process4"/>
    <dgm:cxn modelId="{508DE464-0734-452E-99EE-A6A7CB6B3608}" type="presParOf" srcId="{F286B1EB-4E1D-4354-B8F4-413E3A5061CC}" destId="{733B6499-56CB-4052-8476-571AB64B5408}" srcOrd="0" destOrd="0" presId="urn:microsoft.com/office/officeart/2005/8/layout/process4"/>
    <dgm:cxn modelId="{3B6725D6-5E6B-4D89-89D8-555308E4D9E3}" type="presParOf" srcId="{E11BD4FA-C4BA-408D-9C04-A97A74CDF19F}" destId="{5C21ECB0-48AE-4596-9489-86C407DD3109}" srcOrd="3" destOrd="0" presId="urn:microsoft.com/office/officeart/2005/8/layout/process4"/>
    <dgm:cxn modelId="{D1CCBF46-9D2D-4CB9-8812-B98122C247D5}" type="presParOf" srcId="{E11BD4FA-C4BA-408D-9C04-A97A74CDF19F}" destId="{A1ED9273-05B7-44F5-BF38-A994B2ABB7CC}" srcOrd="4" destOrd="0" presId="urn:microsoft.com/office/officeart/2005/8/layout/process4"/>
    <dgm:cxn modelId="{294E90C6-6F40-4FA4-8AE2-E42E4F6CEEC6}" type="presParOf" srcId="{A1ED9273-05B7-44F5-BF38-A994B2ABB7CC}" destId="{2A5DDC8A-E9E7-4A50-824F-0B2EC160B13F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0FCB50-30B0-4D98-90BA-7BCFD7A2260D}" type="doc">
      <dgm:prSet loTypeId="urn:microsoft.com/office/officeart/2005/8/layout/process4" loCatId="process" qsTypeId="urn:microsoft.com/office/officeart/2005/8/quickstyle/3d4#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FE07F0-D774-4093-A82F-107A7A93F8A2}">
      <dgm:prSet phldrT="[Text]" custT="1"/>
      <dgm:spPr/>
      <dgm:t>
        <a:bodyPr/>
        <a:lstStyle/>
        <a:p>
          <a:r>
            <a:rPr lang="en-US" sz="2800" b="1" dirty="0" smtClean="0"/>
            <a:t>Disable unnecessary shadows</a:t>
          </a:r>
          <a:endParaRPr lang="en-US" sz="2800" b="1" dirty="0"/>
        </a:p>
      </dgm:t>
    </dgm:pt>
    <dgm:pt modelId="{4D2C8957-3B20-4663-A622-F63CBB61303C}" type="parTrans" cxnId="{0F8594A3-CA4F-444D-9BFA-99408C5DC993}">
      <dgm:prSet/>
      <dgm:spPr/>
      <dgm:t>
        <a:bodyPr/>
        <a:lstStyle/>
        <a:p>
          <a:endParaRPr lang="en-CA" sz="3600"/>
        </a:p>
      </dgm:t>
    </dgm:pt>
    <dgm:pt modelId="{47B5E0FD-BDFF-4C6A-B0C5-D11BF3F592B6}" type="sibTrans" cxnId="{0F8594A3-CA4F-444D-9BFA-99408C5DC993}">
      <dgm:prSet/>
      <dgm:spPr/>
      <dgm:t>
        <a:bodyPr/>
        <a:lstStyle/>
        <a:p>
          <a:endParaRPr lang="en-US" sz="3600"/>
        </a:p>
      </dgm:t>
    </dgm:pt>
    <dgm:pt modelId="{C8B786D3-D4D0-4976-B8D8-9109EED1D7FB}">
      <dgm:prSet phldrT="[Text]" custT="1"/>
      <dgm:spPr>
        <a:solidFill>
          <a:schemeClr val="accent2">
            <a:shade val="75000"/>
          </a:schemeClr>
        </a:solidFill>
        <a:ln>
          <a:solidFill>
            <a:schemeClr val="accent2">
              <a:shade val="75000"/>
            </a:schemeClr>
          </a:solidFill>
        </a:ln>
      </dgm:spPr>
      <dgm:t>
        <a:bodyPr/>
        <a:lstStyle/>
        <a:p>
          <a:r>
            <a:rPr lang="en-US" sz="2800" b="1" dirty="0" smtClean="0"/>
            <a:t>Static Analysis</a:t>
          </a:r>
          <a:endParaRPr lang="en-US" sz="2800" b="1" dirty="0"/>
        </a:p>
      </dgm:t>
    </dgm:pt>
    <dgm:pt modelId="{B1797567-6F4D-4BF9-820C-4E286E3B762C}" type="parTrans" cxnId="{4B019A64-8063-42FA-B946-AC29D2381DD5}">
      <dgm:prSet/>
      <dgm:spPr/>
      <dgm:t>
        <a:bodyPr/>
        <a:lstStyle/>
        <a:p>
          <a:endParaRPr lang="en-CA" sz="3600"/>
        </a:p>
      </dgm:t>
    </dgm:pt>
    <dgm:pt modelId="{BFCD7DEB-EC36-41C7-892E-9FBE9AD8632C}" type="sibTrans" cxnId="{4B019A64-8063-42FA-B946-AC29D2381DD5}">
      <dgm:prSet/>
      <dgm:spPr/>
      <dgm:t>
        <a:bodyPr/>
        <a:lstStyle/>
        <a:p>
          <a:endParaRPr lang="en-US" sz="3600"/>
        </a:p>
      </dgm:t>
    </dgm:pt>
    <dgm:pt modelId="{60619C40-1063-453D-8A65-E0B2FF355E1B}">
      <dgm:prSet phldrT="[Text]" custT="1"/>
      <dgm:spPr/>
      <dgm:t>
        <a:bodyPr/>
        <a:lstStyle/>
        <a:p>
          <a:r>
            <a:rPr lang="en-US" sz="2800" b="1" dirty="0" smtClean="0"/>
            <a:t>Re-weave</a:t>
          </a:r>
          <a:endParaRPr lang="en-US" sz="2800" b="1" dirty="0"/>
        </a:p>
      </dgm:t>
    </dgm:pt>
    <dgm:pt modelId="{9EF78EBE-66BE-4D8C-93BB-769172DA32D6}" type="parTrans" cxnId="{4539DED9-DAD5-4763-B2A1-62B1856C0E5C}">
      <dgm:prSet/>
      <dgm:spPr/>
      <dgm:t>
        <a:bodyPr/>
        <a:lstStyle/>
        <a:p>
          <a:endParaRPr lang="en-CA" sz="3600"/>
        </a:p>
      </dgm:t>
    </dgm:pt>
    <dgm:pt modelId="{D107FFDC-0674-4A1B-9C92-FE4634FCA026}" type="sibTrans" cxnId="{4539DED9-DAD5-4763-B2A1-62B1856C0E5C}">
      <dgm:prSet/>
      <dgm:spPr/>
      <dgm:t>
        <a:bodyPr/>
        <a:lstStyle/>
        <a:p>
          <a:endParaRPr lang="en-CA" sz="3600"/>
        </a:p>
      </dgm:t>
    </dgm:pt>
    <dgm:pt modelId="{E11BD4FA-C4BA-408D-9C04-A97A74CDF19F}" type="pres">
      <dgm:prSet presAssocID="{6A0FCB50-30B0-4D98-90BA-7BCFD7A226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253B4C15-B4D1-4E82-B136-9D2F50B47D3B}" type="pres">
      <dgm:prSet presAssocID="{60619C40-1063-453D-8A65-E0B2FF355E1B}" presName="boxAndChildren" presStyleCnt="0"/>
      <dgm:spPr/>
    </dgm:pt>
    <dgm:pt modelId="{7AE72C9B-2EBC-488B-9E22-09E22016221D}" type="pres">
      <dgm:prSet presAssocID="{60619C40-1063-453D-8A65-E0B2FF355E1B}" presName="parentTextBox" presStyleLbl="node1" presStyleIdx="0" presStyleCnt="3"/>
      <dgm:spPr/>
      <dgm:t>
        <a:bodyPr/>
        <a:lstStyle/>
        <a:p>
          <a:endParaRPr lang="en-CA"/>
        </a:p>
      </dgm:t>
    </dgm:pt>
    <dgm:pt modelId="{AEE41F47-C8CA-403C-A6AB-B8EF134E7B74}" type="pres">
      <dgm:prSet presAssocID="{47B5E0FD-BDFF-4C6A-B0C5-D11BF3F592B6}" presName="sp" presStyleCnt="0"/>
      <dgm:spPr/>
    </dgm:pt>
    <dgm:pt modelId="{F286B1EB-4E1D-4354-B8F4-413E3A5061CC}" type="pres">
      <dgm:prSet presAssocID="{69FE07F0-D774-4093-A82F-107A7A93F8A2}" presName="arrowAndChildren" presStyleCnt="0"/>
      <dgm:spPr/>
    </dgm:pt>
    <dgm:pt modelId="{733B6499-56CB-4052-8476-571AB64B5408}" type="pres">
      <dgm:prSet presAssocID="{69FE07F0-D774-4093-A82F-107A7A93F8A2}" presName="parentTextArrow" presStyleLbl="node1" presStyleIdx="1" presStyleCnt="3"/>
      <dgm:spPr/>
      <dgm:t>
        <a:bodyPr/>
        <a:lstStyle/>
        <a:p>
          <a:endParaRPr lang="en-CA"/>
        </a:p>
      </dgm:t>
    </dgm:pt>
    <dgm:pt modelId="{5C21ECB0-48AE-4596-9489-86C407DD3109}" type="pres">
      <dgm:prSet presAssocID="{BFCD7DEB-EC36-41C7-892E-9FBE9AD8632C}" presName="sp" presStyleCnt="0"/>
      <dgm:spPr/>
    </dgm:pt>
    <dgm:pt modelId="{A1ED9273-05B7-44F5-BF38-A994B2ABB7CC}" type="pres">
      <dgm:prSet presAssocID="{C8B786D3-D4D0-4976-B8D8-9109EED1D7FB}" presName="arrowAndChildren" presStyleCnt="0"/>
      <dgm:spPr/>
    </dgm:pt>
    <dgm:pt modelId="{2A5DDC8A-E9E7-4A50-824F-0B2EC160B13F}" type="pres">
      <dgm:prSet presAssocID="{C8B786D3-D4D0-4976-B8D8-9109EED1D7FB}" presName="parentTextArrow" presStyleLbl="node1" presStyleIdx="2" presStyleCnt="3" custLinFactNeighborX="278"/>
      <dgm:spPr/>
      <dgm:t>
        <a:bodyPr/>
        <a:lstStyle/>
        <a:p>
          <a:endParaRPr lang="en-CA"/>
        </a:p>
      </dgm:t>
    </dgm:pt>
  </dgm:ptLst>
  <dgm:cxnLst>
    <dgm:cxn modelId="{0F8594A3-CA4F-444D-9BFA-99408C5DC993}" srcId="{6A0FCB50-30B0-4D98-90BA-7BCFD7A2260D}" destId="{69FE07F0-D774-4093-A82F-107A7A93F8A2}" srcOrd="1" destOrd="0" parTransId="{4D2C8957-3B20-4663-A622-F63CBB61303C}" sibTransId="{47B5E0FD-BDFF-4C6A-B0C5-D11BF3F592B6}"/>
    <dgm:cxn modelId="{15341C7D-F32E-4511-947A-D601C5D3FE02}" type="presOf" srcId="{6A0FCB50-30B0-4D98-90BA-7BCFD7A2260D}" destId="{E11BD4FA-C4BA-408D-9C04-A97A74CDF19F}" srcOrd="0" destOrd="0" presId="urn:microsoft.com/office/officeart/2005/8/layout/process4"/>
    <dgm:cxn modelId="{AEF2B67F-B498-46CB-99C4-E746CAB02575}" type="presOf" srcId="{69FE07F0-D774-4093-A82F-107A7A93F8A2}" destId="{733B6499-56CB-4052-8476-571AB64B5408}" srcOrd="0" destOrd="0" presId="urn:microsoft.com/office/officeart/2005/8/layout/process4"/>
    <dgm:cxn modelId="{4539DED9-DAD5-4763-B2A1-62B1856C0E5C}" srcId="{6A0FCB50-30B0-4D98-90BA-7BCFD7A2260D}" destId="{60619C40-1063-453D-8A65-E0B2FF355E1B}" srcOrd="2" destOrd="0" parTransId="{9EF78EBE-66BE-4D8C-93BB-769172DA32D6}" sibTransId="{D107FFDC-0674-4A1B-9C92-FE4634FCA026}"/>
    <dgm:cxn modelId="{4B019A64-8063-42FA-B946-AC29D2381DD5}" srcId="{6A0FCB50-30B0-4D98-90BA-7BCFD7A2260D}" destId="{C8B786D3-D4D0-4976-B8D8-9109EED1D7FB}" srcOrd="0" destOrd="0" parTransId="{B1797567-6F4D-4BF9-820C-4E286E3B762C}" sibTransId="{BFCD7DEB-EC36-41C7-892E-9FBE9AD8632C}"/>
    <dgm:cxn modelId="{F97302C0-5E04-4296-AEF9-454ADFA275D1}" type="presOf" srcId="{C8B786D3-D4D0-4976-B8D8-9109EED1D7FB}" destId="{2A5DDC8A-E9E7-4A50-824F-0B2EC160B13F}" srcOrd="0" destOrd="0" presId="urn:microsoft.com/office/officeart/2005/8/layout/process4"/>
    <dgm:cxn modelId="{17A983B1-D058-4546-A934-137CDF77883A}" type="presOf" srcId="{60619C40-1063-453D-8A65-E0B2FF355E1B}" destId="{7AE72C9B-2EBC-488B-9E22-09E22016221D}" srcOrd="0" destOrd="0" presId="urn:microsoft.com/office/officeart/2005/8/layout/process4"/>
    <dgm:cxn modelId="{6AE855DA-9CA8-458F-B7DB-F70702B60A6A}" type="presParOf" srcId="{E11BD4FA-C4BA-408D-9C04-A97A74CDF19F}" destId="{253B4C15-B4D1-4E82-B136-9D2F50B47D3B}" srcOrd="0" destOrd="0" presId="urn:microsoft.com/office/officeart/2005/8/layout/process4"/>
    <dgm:cxn modelId="{3CB7968F-EA3C-43CF-BC96-6890CE0FC1E6}" type="presParOf" srcId="{253B4C15-B4D1-4E82-B136-9D2F50B47D3B}" destId="{7AE72C9B-2EBC-488B-9E22-09E22016221D}" srcOrd="0" destOrd="0" presId="urn:microsoft.com/office/officeart/2005/8/layout/process4"/>
    <dgm:cxn modelId="{B9D1FA9E-94D2-4EB5-B36A-6A9B8BDD3441}" type="presParOf" srcId="{E11BD4FA-C4BA-408D-9C04-A97A74CDF19F}" destId="{AEE41F47-C8CA-403C-A6AB-B8EF134E7B74}" srcOrd="1" destOrd="0" presId="urn:microsoft.com/office/officeart/2005/8/layout/process4"/>
    <dgm:cxn modelId="{4ED554A2-7FA5-452C-9606-000098BC55A3}" type="presParOf" srcId="{E11BD4FA-C4BA-408D-9C04-A97A74CDF19F}" destId="{F286B1EB-4E1D-4354-B8F4-413E3A5061CC}" srcOrd="2" destOrd="0" presId="urn:microsoft.com/office/officeart/2005/8/layout/process4"/>
    <dgm:cxn modelId="{5F6AABF6-B544-47B4-952C-849AB2A47008}" type="presParOf" srcId="{F286B1EB-4E1D-4354-B8F4-413E3A5061CC}" destId="{733B6499-56CB-4052-8476-571AB64B5408}" srcOrd="0" destOrd="0" presId="urn:microsoft.com/office/officeart/2005/8/layout/process4"/>
    <dgm:cxn modelId="{E9256F8D-BE88-4E00-A42C-315983BC56FF}" type="presParOf" srcId="{E11BD4FA-C4BA-408D-9C04-A97A74CDF19F}" destId="{5C21ECB0-48AE-4596-9489-86C407DD3109}" srcOrd="3" destOrd="0" presId="urn:microsoft.com/office/officeart/2005/8/layout/process4"/>
    <dgm:cxn modelId="{EB79651C-D953-4FBE-860C-7B242A4318C4}" type="presParOf" srcId="{E11BD4FA-C4BA-408D-9C04-A97A74CDF19F}" destId="{A1ED9273-05B7-44F5-BF38-A994B2ABB7CC}" srcOrd="4" destOrd="0" presId="urn:microsoft.com/office/officeart/2005/8/layout/process4"/>
    <dgm:cxn modelId="{B1134B26-1027-452F-B775-E5104DBA6B6F}" type="presParOf" srcId="{A1ED9273-05B7-44F5-BF38-A994B2ABB7CC}" destId="{2A5DDC8A-E9E7-4A50-824F-0B2EC160B13F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0FCB50-30B0-4D98-90BA-7BCFD7A2260D}" type="doc">
      <dgm:prSet loTypeId="urn:microsoft.com/office/officeart/2005/8/layout/process4" loCatId="process" qsTypeId="urn:microsoft.com/office/officeart/2005/8/quickstyle/3d4#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76FF56-E4E2-453F-B42B-43086163E155}">
      <dgm:prSet phldrT="[Text]" custT="1"/>
      <dgm:spPr/>
      <dgm:t>
        <a:bodyPr/>
        <a:lstStyle/>
        <a:p>
          <a:r>
            <a:rPr lang="en-US" sz="2800" b="1" dirty="0" smtClean="0"/>
            <a:t>Match patterns against program</a:t>
          </a:r>
          <a:endParaRPr lang="en-US" sz="2800" b="1" dirty="0"/>
        </a:p>
      </dgm:t>
    </dgm:pt>
    <dgm:pt modelId="{1FF257AD-F78D-461D-A6F4-2ED628D6CFF3}" type="parTrans" cxnId="{0F69B442-715E-4CD2-B6CB-9A6F02F1C590}">
      <dgm:prSet/>
      <dgm:spPr/>
      <dgm:t>
        <a:bodyPr/>
        <a:lstStyle/>
        <a:p>
          <a:endParaRPr lang="en-CA" sz="3600"/>
        </a:p>
      </dgm:t>
    </dgm:pt>
    <dgm:pt modelId="{F1963A0E-4680-4816-8A68-46A2D1D6613B}" type="sibTrans" cxnId="{0F69B442-715E-4CD2-B6CB-9A6F02F1C590}">
      <dgm:prSet/>
      <dgm:spPr/>
      <dgm:t>
        <a:bodyPr/>
        <a:lstStyle/>
        <a:p>
          <a:endParaRPr lang="en-US" sz="3600"/>
        </a:p>
      </dgm:t>
    </dgm:pt>
    <dgm:pt modelId="{77B04E9E-F5A9-4715-AA85-37983742AEE9}">
      <dgm:prSet phldrT="[Text]" custT="1"/>
      <dgm:spPr/>
      <dgm:t>
        <a:bodyPr/>
        <a:lstStyle/>
        <a:p>
          <a:r>
            <a:rPr lang="en-US" sz="2800" b="1" dirty="0" smtClean="0"/>
            <a:t>Weave</a:t>
          </a:r>
          <a:endParaRPr lang="en-US" sz="2800" b="1" dirty="0"/>
        </a:p>
      </dgm:t>
    </dgm:pt>
    <dgm:pt modelId="{27975E5E-8225-4CBB-8923-91E0606F3E81}" type="parTrans" cxnId="{2FEF6ADC-DFE3-4047-B01B-AB4E1A146CDC}">
      <dgm:prSet/>
      <dgm:spPr/>
      <dgm:t>
        <a:bodyPr/>
        <a:lstStyle/>
        <a:p>
          <a:endParaRPr lang="en-CA" sz="3600"/>
        </a:p>
      </dgm:t>
    </dgm:pt>
    <dgm:pt modelId="{2C333F9C-9E62-4AE0-9424-9F581531ACF2}" type="sibTrans" cxnId="{2FEF6ADC-DFE3-4047-B01B-AB4E1A146CDC}">
      <dgm:prSet/>
      <dgm:spPr/>
      <dgm:t>
        <a:bodyPr/>
        <a:lstStyle/>
        <a:p>
          <a:endParaRPr lang="en-US" sz="3600"/>
        </a:p>
      </dgm:t>
    </dgm:pt>
    <dgm:pt modelId="{E11BD4FA-C4BA-408D-9C04-A97A74CDF19F}" type="pres">
      <dgm:prSet presAssocID="{6A0FCB50-30B0-4D98-90BA-7BCFD7A226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E205D702-F1E7-4001-B7B9-02E17FF48BCB}" type="pres">
      <dgm:prSet presAssocID="{77B04E9E-F5A9-4715-AA85-37983742AEE9}" presName="boxAndChildren" presStyleCnt="0"/>
      <dgm:spPr/>
    </dgm:pt>
    <dgm:pt modelId="{B68F163B-83E4-438F-AB2C-7B1475487082}" type="pres">
      <dgm:prSet presAssocID="{77B04E9E-F5A9-4715-AA85-37983742AEE9}" presName="parentTextBox" presStyleLbl="node1" presStyleIdx="0" presStyleCnt="2"/>
      <dgm:spPr/>
      <dgm:t>
        <a:bodyPr/>
        <a:lstStyle/>
        <a:p>
          <a:endParaRPr lang="en-CA"/>
        </a:p>
      </dgm:t>
    </dgm:pt>
    <dgm:pt modelId="{FF65689E-3778-4BF9-82C6-E243E97D8711}" type="pres">
      <dgm:prSet presAssocID="{F1963A0E-4680-4816-8A68-46A2D1D6613B}" presName="sp" presStyleCnt="0"/>
      <dgm:spPr/>
    </dgm:pt>
    <dgm:pt modelId="{B266ABF9-04E8-49B1-8B03-9F8CB7B6FE0D}" type="pres">
      <dgm:prSet presAssocID="{A876FF56-E4E2-453F-B42B-43086163E155}" presName="arrowAndChildren" presStyleCnt="0"/>
      <dgm:spPr/>
    </dgm:pt>
    <dgm:pt modelId="{C5B5B79F-14DD-44BB-A269-25E047D7F6AE}" type="pres">
      <dgm:prSet presAssocID="{A876FF56-E4E2-453F-B42B-43086163E155}" presName="parentTextArrow" presStyleLbl="node1" presStyleIdx="1" presStyleCnt="2" custLinFactNeighborY="-2137"/>
      <dgm:spPr/>
      <dgm:t>
        <a:bodyPr/>
        <a:lstStyle/>
        <a:p>
          <a:endParaRPr lang="en-CA"/>
        </a:p>
      </dgm:t>
    </dgm:pt>
  </dgm:ptLst>
  <dgm:cxnLst>
    <dgm:cxn modelId="{2FEF6ADC-DFE3-4047-B01B-AB4E1A146CDC}" srcId="{6A0FCB50-30B0-4D98-90BA-7BCFD7A2260D}" destId="{77B04E9E-F5A9-4715-AA85-37983742AEE9}" srcOrd="1" destOrd="0" parTransId="{27975E5E-8225-4CBB-8923-91E0606F3E81}" sibTransId="{2C333F9C-9E62-4AE0-9424-9F581531ACF2}"/>
    <dgm:cxn modelId="{85E020F4-327B-4CF3-AC26-BD3D9A061F4B}" type="presOf" srcId="{6A0FCB50-30B0-4D98-90BA-7BCFD7A2260D}" destId="{E11BD4FA-C4BA-408D-9C04-A97A74CDF19F}" srcOrd="0" destOrd="0" presId="urn:microsoft.com/office/officeart/2005/8/layout/process4"/>
    <dgm:cxn modelId="{0F69B442-715E-4CD2-B6CB-9A6F02F1C590}" srcId="{6A0FCB50-30B0-4D98-90BA-7BCFD7A2260D}" destId="{A876FF56-E4E2-453F-B42B-43086163E155}" srcOrd="0" destOrd="0" parTransId="{1FF257AD-F78D-461D-A6F4-2ED628D6CFF3}" sibTransId="{F1963A0E-4680-4816-8A68-46A2D1D6613B}"/>
    <dgm:cxn modelId="{B4379CD8-27FD-473B-88BA-B7135C8BC1DC}" type="presOf" srcId="{A876FF56-E4E2-453F-B42B-43086163E155}" destId="{C5B5B79F-14DD-44BB-A269-25E047D7F6AE}" srcOrd="0" destOrd="0" presId="urn:microsoft.com/office/officeart/2005/8/layout/process4"/>
    <dgm:cxn modelId="{91FAFCEC-A026-4CEE-BA9B-C9C17BB9C702}" type="presOf" srcId="{77B04E9E-F5A9-4715-AA85-37983742AEE9}" destId="{B68F163B-83E4-438F-AB2C-7B1475487082}" srcOrd="0" destOrd="0" presId="urn:microsoft.com/office/officeart/2005/8/layout/process4"/>
    <dgm:cxn modelId="{AA469B79-2735-4BCE-9CFB-7B22CD96FB59}" type="presParOf" srcId="{E11BD4FA-C4BA-408D-9C04-A97A74CDF19F}" destId="{E205D702-F1E7-4001-B7B9-02E17FF48BCB}" srcOrd="0" destOrd="0" presId="urn:microsoft.com/office/officeart/2005/8/layout/process4"/>
    <dgm:cxn modelId="{44BE193A-5029-4FF9-B43F-676D07D9FB50}" type="presParOf" srcId="{E205D702-F1E7-4001-B7B9-02E17FF48BCB}" destId="{B68F163B-83E4-438F-AB2C-7B1475487082}" srcOrd="0" destOrd="0" presId="urn:microsoft.com/office/officeart/2005/8/layout/process4"/>
    <dgm:cxn modelId="{15232093-8076-44A9-9F26-3E7206ABDAC7}" type="presParOf" srcId="{E11BD4FA-C4BA-408D-9C04-A97A74CDF19F}" destId="{FF65689E-3778-4BF9-82C6-E243E97D8711}" srcOrd="1" destOrd="0" presId="urn:microsoft.com/office/officeart/2005/8/layout/process4"/>
    <dgm:cxn modelId="{A8FDBBF2-4288-410B-BE5A-3F49359F6E22}" type="presParOf" srcId="{E11BD4FA-C4BA-408D-9C04-A97A74CDF19F}" destId="{B266ABF9-04E8-49B1-8B03-9F8CB7B6FE0D}" srcOrd="2" destOrd="0" presId="urn:microsoft.com/office/officeart/2005/8/layout/process4"/>
    <dgm:cxn modelId="{62CFFE6D-594B-42E2-AB80-C6FC64FF4AE5}" type="presParOf" srcId="{B266ABF9-04E8-49B1-8B03-9F8CB7B6FE0D}" destId="{C5B5B79F-14DD-44BB-A269-25E047D7F6AE}" srcOrd="0" destOrd="0" presId="urn:microsoft.com/office/officeart/2005/8/layout/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8E81D5-CD4A-4BB8-96EB-0558545C56A0}" type="doc">
      <dgm:prSet loTypeId="urn:microsoft.com/office/officeart/2005/8/layout/chevron1#1" loCatId="process" qsTypeId="urn:microsoft.com/office/officeart/2005/8/quickstyle/3d4#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60219B-59CB-4406-BCF1-BAD026831AB1}">
      <dgm:prSet phldrT="[Text]" custT="1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sz="2000" b="1" dirty="0" smtClean="0"/>
            <a:t>Quick</a:t>
          </a:r>
          <a:endParaRPr lang="en-US" sz="1400" b="1" dirty="0"/>
        </a:p>
      </dgm:t>
    </dgm:pt>
    <dgm:pt modelId="{9D0EB1C9-BE55-45C8-8329-87AB4F7AD3D4}" type="parTrans" cxnId="{FA67683C-A778-4748-99AA-2D853741DB41}">
      <dgm:prSet/>
      <dgm:spPr/>
      <dgm:t>
        <a:bodyPr/>
        <a:lstStyle/>
        <a:p>
          <a:endParaRPr lang="en-US"/>
        </a:p>
      </dgm:t>
    </dgm:pt>
    <dgm:pt modelId="{4B9735F5-D039-4F78-8716-8183A10FEE7D}" type="sibTrans" cxnId="{FA67683C-A778-4748-99AA-2D853741DB41}">
      <dgm:prSet/>
      <dgm:spPr/>
      <dgm:t>
        <a:bodyPr/>
        <a:lstStyle/>
        <a:p>
          <a:endParaRPr lang="en-US"/>
        </a:p>
      </dgm:t>
    </dgm:pt>
    <dgm:pt modelId="{5A613FA6-103A-4423-8627-8AF5E59574D0}">
      <dgm:prSet phldrT="[Text]" custT="1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sz="1800" b="1" dirty="0" smtClean="0"/>
            <a:t>Flow-ins</a:t>
          </a:r>
          <a:r>
            <a:rPr lang="en-US" sz="1400" b="1" dirty="0" smtClean="0"/>
            <a:t>.</a:t>
          </a:r>
          <a:endParaRPr lang="en-US" sz="1400" b="1" dirty="0"/>
        </a:p>
      </dgm:t>
    </dgm:pt>
    <dgm:pt modelId="{14719561-952D-43C6-81D6-2F16255E7F09}" type="parTrans" cxnId="{A2A7A705-61A1-4F02-9B7A-3D1CFC9F2C12}">
      <dgm:prSet/>
      <dgm:spPr/>
      <dgm:t>
        <a:bodyPr/>
        <a:lstStyle/>
        <a:p>
          <a:endParaRPr lang="en-US"/>
        </a:p>
      </dgm:t>
    </dgm:pt>
    <dgm:pt modelId="{1EA1884A-4F8C-4BC1-BCF4-9AFD3B1E7AF7}" type="sibTrans" cxnId="{A2A7A705-61A1-4F02-9B7A-3D1CFC9F2C12}">
      <dgm:prSet/>
      <dgm:spPr/>
      <dgm:t>
        <a:bodyPr/>
        <a:lstStyle/>
        <a:p>
          <a:endParaRPr lang="en-US"/>
        </a:p>
      </dgm:t>
    </dgm:pt>
    <dgm:pt modelId="{CE23014F-29B1-452D-8B35-BDE64F9DFE5B}">
      <dgm:prSet phldrT="[Text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1400" b="1" dirty="0" smtClean="0"/>
            <a:t>Flow-</a:t>
          </a:r>
          <a:r>
            <a:rPr lang="en-US" sz="1400" b="1" dirty="0" err="1" smtClean="0"/>
            <a:t>sens.</a:t>
          </a:r>
          <a:endParaRPr lang="en-US" sz="1400" b="1" dirty="0"/>
        </a:p>
      </dgm:t>
    </dgm:pt>
    <dgm:pt modelId="{F6D41EF4-C35A-4835-8430-F8C52DC9656D}" type="parTrans" cxnId="{8336566B-2887-45FC-839A-2D9C6D6F2A81}">
      <dgm:prSet/>
      <dgm:spPr/>
      <dgm:t>
        <a:bodyPr/>
        <a:lstStyle/>
        <a:p>
          <a:endParaRPr lang="en-US"/>
        </a:p>
      </dgm:t>
    </dgm:pt>
    <dgm:pt modelId="{6BE6D9F5-4BBD-40EB-847C-7B5C42DA282A}" type="sibTrans" cxnId="{8336566B-2887-45FC-839A-2D9C6D6F2A81}">
      <dgm:prSet/>
      <dgm:spPr/>
      <dgm:t>
        <a:bodyPr/>
        <a:lstStyle/>
        <a:p>
          <a:endParaRPr lang="en-US"/>
        </a:p>
      </dgm:t>
    </dgm:pt>
    <dgm:pt modelId="{196C08A0-9B5D-420D-A910-053A92FFA6C0}" type="pres">
      <dgm:prSet presAssocID="{D08E81D5-CD4A-4BB8-96EB-0558545C56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70903F-01C2-4FAD-8E32-01A8F92F2898}" type="pres">
      <dgm:prSet presAssocID="{F760219B-59CB-4406-BCF1-BAD026831AB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337A2-C98C-40E2-B749-A1022372F152}" type="pres">
      <dgm:prSet presAssocID="{4B9735F5-D039-4F78-8716-8183A10FEE7D}" presName="parTxOnlySpace" presStyleCnt="0"/>
      <dgm:spPr/>
    </dgm:pt>
    <dgm:pt modelId="{8BF6D52F-F2CC-4E22-BF8A-730AEE2C2C85}" type="pres">
      <dgm:prSet presAssocID="{5A613FA6-103A-4423-8627-8AF5E59574D0}" presName="parTxOnly" presStyleLbl="node1" presStyleIdx="1" presStyleCnt="3" custScaleX="83577" custScaleY="882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3D9E1-441B-4655-9A20-CF74E76483DE}" type="pres">
      <dgm:prSet presAssocID="{1EA1884A-4F8C-4BC1-BCF4-9AFD3B1E7AF7}" presName="parTxOnlySpace" presStyleCnt="0"/>
      <dgm:spPr/>
    </dgm:pt>
    <dgm:pt modelId="{107FDB48-B714-4425-A872-B4349C9B0989}" type="pres">
      <dgm:prSet presAssocID="{CE23014F-29B1-452D-8B35-BDE64F9DFE5B}" presName="parTxOnly" presStyleLbl="node1" presStyleIdx="2" presStyleCnt="3" custScaleX="66901" custScaleY="769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0B855A-4A62-4AE7-8B31-F27CCEB86127}" type="presOf" srcId="{D08E81D5-CD4A-4BB8-96EB-0558545C56A0}" destId="{196C08A0-9B5D-420D-A910-053A92FFA6C0}" srcOrd="0" destOrd="0" presId="urn:microsoft.com/office/officeart/2005/8/layout/chevron1#1"/>
    <dgm:cxn modelId="{A2A7A705-61A1-4F02-9B7A-3D1CFC9F2C12}" srcId="{D08E81D5-CD4A-4BB8-96EB-0558545C56A0}" destId="{5A613FA6-103A-4423-8627-8AF5E59574D0}" srcOrd="1" destOrd="0" parTransId="{14719561-952D-43C6-81D6-2F16255E7F09}" sibTransId="{1EA1884A-4F8C-4BC1-BCF4-9AFD3B1E7AF7}"/>
    <dgm:cxn modelId="{71506E64-20BA-4BE0-9A08-0B05CD71FCE8}" type="presOf" srcId="{F760219B-59CB-4406-BCF1-BAD026831AB1}" destId="{E070903F-01C2-4FAD-8E32-01A8F92F2898}" srcOrd="0" destOrd="0" presId="urn:microsoft.com/office/officeart/2005/8/layout/chevron1#1"/>
    <dgm:cxn modelId="{8336566B-2887-45FC-839A-2D9C6D6F2A81}" srcId="{D08E81D5-CD4A-4BB8-96EB-0558545C56A0}" destId="{CE23014F-29B1-452D-8B35-BDE64F9DFE5B}" srcOrd="2" destOrd="0" parTransId="{F6D41EF4-C35A-4835-8430-F8C52DC9656D}" sibTransId="{6BE6D9F5-4BBD-40EB-847C-7B5C42DA282A}"/>
    <dgm:cxn modelId="{FDD6BFA6-1C40-4C6F-822D-83A1941FD621}" type="presOf" srcId="{CE23014F-29B1-452D-8B35-BDE64F9DFE5B}" destId="{107FDB48-B714-4425-A872-B4349C9B0989}" srcOrd="0" destOrd="0" presId="urn:microsoft.com/office/officeart/2005/8/layout/chevron1#1"/>
    <dgm:cxn modelId="{FA67683C-A778-4748-99AA-2D853741DB41}" srcId="{D08E81D5-CD4A-4BB8-96EB-0558545C56A0}" destId="{F760219B-59CB-4406-BCF1-BAD026831AB1}" srcOrd="0" destOrd="0" parTransId="{9D0EB1C9-BE55-45C8-8329-87AB4F7AD3D4}" sibTransId="{4B9735F5-D039-4F78-8716-8183A10FEE7D}"/>
    <dgm:cxn modelId="{616DF5C3-7672-4BAF-A816-E9DA608F4859}" type="presOf" srcId="{5A613FA6-103A-4423-8627-8AF5E59574D0}" destId="{8BF6D52F-F2CC-4E22-BF8A-730AEE2C2C85}" srcOrd="0" destOrd="0" presId="urn:microsoft.com/office/officeart/2005/8/layout/chevron1#1"/>
    <dgm:cxn modelId="{316A17A2-9029-4243-8106-977E5E19C603}" type="presParOf" srcId="{196C08A0-9B5D-420D-A910-053A92FFA6C0}" destId="{E070903F-01C2-4FAD-8E32-01A8F92F2898}" srcOrd="0" destOrd="0" presId="urn:microsoft.com/office/officeart/2005/8/layout/chevron1#1"/>
    <dgm:cxn modelId="{34DE0147-2761-4157-9F46-9F21959F7300}" type="presParOf" srcId="{196C08A0-9B5D-420D-A910-053A92FFA6C0}" destId="{2C6337A2-C98C-40E2-B749-A1022372F152}" srcOrd="1" destOrd="0" presId="urn:microsoft.com/office/officeart/2005/8/layout/chevron1#1"/>
    <dgm:cxn modelId="{8B5422FE-E470-48AE-87FD-4F4AED9A3225}" type="presParOf" srcId="{196C08A0-9B5D-420D-A910-053A92FFA6C0}" destId="{8BF6D52F-F2CC-4E22-BF8A-730AEE2C2C85}" srcOrd="2" destOrd="0" presId="urn:microsoft.com/office/officeart/2005/8/layout/chevron1#1"/>
    <dgm:cxn modelId="{1E3A5533-1505-4063-AFBB-E6258F5061A1}" type="presParOf" srcId="{196C08A0-9B5D-420D-A910-053A92FFA6C0}" destId="{CAF3D9E1-441B-4655-9A20-CF74E76483DE}" srcOrd="3" destOrd="0" presId="urn:microsoft.com/office/officeart/2005/8/layout/chevron1#1"/>
    <dgm:cxn modelId="{1D2C96F2-920E-41CF-9E11-5654F0151924}" type="presParOf" srcId="{196C08A0-9B5D-420D-A910-053A92FFA6C0}" destId="{107FDB48-B714-4425-A872-B4349C9B0989}" srcOrd="4" destOrd="0" presId="urn:microsoft.com/office/officeart/2005/8/layout/chevron1#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#1" minVer="12.0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100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2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val="100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6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</dgm:layoutNode>
          </dgm:forEach>
        </dgm:forEach>
      </dgm:if>
      <dgm:else name="Name17">
        <dgm:constrLst>
          <dgm:constr type="w" for="ch" forName="parTxOnly" refType="w"/>
          <dgm:constr type="h" for="des" forName="parTxOnly" op="equ"/>
          <dgm:constr type="primFontSz" for="des" forName="parTxOnly" val="100"/>
          <dgm:constr type="primFontSz" for="des" forName="parTxOnly" op="equ"/>
          <dgm:constr type="w" for="ch" forName="parTxOnlySpace" refType="w" refFor="ch" refForName="parTxOnly" fact="-0.1"/>
        </dgm:constrLst>
        <dgm:ruleLst/>
        <dgm:forEach name="Name18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19">
              <dgm:if name="Name20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1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2">
              <dgm:if name="Name23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4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2" fact="NaN" max="NaN"/>
            </dgm:ruleLst>
          </dgm:layoutNode>
          <dgm:forEach name="Name25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#2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#2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#2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#3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2494FD8-C90C-4BD1-85FF-3EC64554C723}" type="datetimeFigureOut">
              <a:rPr lang="en-US" smtClean="0"/>
              <a:pPr/>
              <a:t>8/3/2007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97E27E98-08A1-4EC9-BEEE-10E80F7BC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look at an example specification.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Hands up!</a:t>
            </a:r>
            <a:r>
              <a:rPr lang="en-US" baseline="0" dirty="0" smtClean="0"/>
              <a:t> </a:t>
            </a:r>
            <a:r>
              <a:rPr lang="en-US" dirty="0" smtClean="0"/>
              <a:t>Who of</a:t>
            </a:r>
            <a:r>
              <a:rPr lang="en-US" baseline="0" dirty="0" smtClean="0"/>
              <a:t> you has ever used the Java collection classes?</a:t>
            </a:r>
          </a:p>
          <a:p>
            <a:endParaRPr lang="en-US" dirty="0" smtClean="0"/>
          </a:p>
          <a:p>
            <a:r>
              <a:rPr lang="en-US" dirty="0" smtClean="0"/>
              <a:t>Who of you has used synchronized collections… like this?</a:t>
            </a:r>
          </a:p>
          <a:p>
            <a:endParaRPr lang="en-US" dirty="0" smtClean="0"/>
          </a:p>
          <a:p>
            <a:r>
              <a:rPr lang="en-US" dirty="0" smtClean="0"/>
              <a:t>Ok so I am sure you can all tell me what is wrong with this snippet of code.</a:t>
            </a:r>
            <a:r>
              <a:rPr lang="en-US" baseline="0" dirty="0" smtClean="0"/>
              <a:t> Anyone?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delete</a:t>
            </a:r>
            <a:r>
              <a:rPr lang="en-US" baseline="0" dirty="0" smtClean="0"/>
              <a:t> all SCCs with more than one state and then all non-skip loops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baseline="0" dirty="0" smtClean="0"/>
              <a:t>compute path </a:t>
            </a:r>
            <a:r>
              <a:rPr lang="en-US" baseline="0" dirty="0" err="1" smtClean="0"/>
              <a:t>infos</a:t>
            </a:r>
            <a:r>
              <a:rPr lang="en-US" baseline="0" dirty="0" smtClean="0"/>
              <a:t>, record labels of edges and skip loops separately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TODO WHY intersections?</a:t>
            </a:r>
            <a:r>
              <a:rPr lang="en-US" baseline="0" dirty="0" smtClean="0"/>
              <a:t> Get rid of skip-shadows.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for each single path info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for</a:t>
            </a:r>
            <a:r>
              <a:rPr lang="en-US" baseline="0" dirty="0" smtClean="0"/>
              <a:t> all labels get their shadows and perform a cross product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immediately</a:t>
            </a:r>
            <a:r>
              <a:rPr lang="en-US" baseline="0" dirty="0" smtClean="0"/>
              <a:t> eliminate results with non-intersecting points-to sets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for why we disable</a:t>
            </a:r>
            <a:r>
              <a:rPr lang="en-US" baseline="0" dirty="0" smtClean="0"/>
              <a:t> unreachable shadows:</a:t>
            </a:r>
          </a:p>
          <a:p>
            <a:r>
              <a:rPr lang="en-US" dirty="0" smtClean="0"/>
              <a:t>1.)</a:t>
            </a:r>
            <a:r>
              <a:rPr lang="en-US" baseline="0" dirty="0" smtClean="0"/>
              <a:t> speeds up subsequent reweaving process</a:t>
            </a:r>
          </a:p>
          <a:p>
            <a:r>
              <a:rPr lang="en-US" dirty="0" smtClean="0"/>
              <a:t>2.)</a:t>
            </a:r>
            <a:r>
              <a:rPr lang="en-US" baseline="0" dirty="0" smtClean="0"/>
              <a:t> results in smaller code size, hence possibly faster class loading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Benchmarks are available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 “red”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 “red”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 “red”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TODO what’s a points-to set? What can you do with it?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baseline="0" dirty="0" smtClean="0"/>
              <a:t>Need three things to match:</a:t>
            </a:r>
          </a:p>
          <a:p>
            <a:pPr>
              <a:buFont typeface="Arial" pitchFamily="34" charset="0"/>
              <a:buChar char="•"/>
            </a:pPr>
            <a:r>
              <a:rPr lang="en-CA" baseline="0" dirty="0" smtClean="0"/>
              <a:t>All symbols</a:t>
            </a:r>
          </a:p>
          <a:p>
            <a:pPr>
              <a:buFont typeface="Arial" pitchFamily="34" charset="0"/>
              <a:buChar char="•"/>
            </a:pPr>
            <a:r>
              <a:rPr lang="en-CA" baseline="0" dirty="0" smtClean="0"/>
              <a:t>With consistent variable binding</a:t>
            </a:r>
          </a:p>
          <a:p>
            <a:pPr>
              <a:buFont typeface="Arial" pitchFamily="34" charset="0"/>
              <a:buChar char="•"/>
            </a:pPr>
            <a:r>
              <a:rPr lang="en-CA" baseline="0" dirty="0" smtClean="0"/>
              <a:t>In right order</a:t>
            </a:r>
          </a:p>
          <a:p>
            <a:endParaRPr lang="en-CA" baseline="0" dirty="0" smtClean="0"/>
          </a:p>
          <a:p>
            <a:r>
              <a:rPr lang="en-CA" baseline="0" dirty="0" smtClean="0"/>
              <a:t>TODO explain “object bindings” clearly; look at Patrick’s slides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Interesting application of points-to</a:t>
            </a:r>
            <a:r>
              <a:rPr lang="en-CA" baseline="0" dirty="0" smtClean="0"/>
              <a:t> analysis; refinement-based/demand-driven makes sense here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graph for one benchmark with speedups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“Shadow”, explain SKIP EDGE!!!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abort</a:t>
            </a:r>
            <a:r>
              <a:rPr lang="en-US" baseline="0" dirty="0" smtClean="0"/>
              <a:t> after each step if no shadows left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a program that</a:t>
            </a:r>
            <a:r>
              <a:rPr lang="en-US" baseline="0" dirty="0" smtClean="0"/>
              <a:t> uses collections and </a:t>
            </a:r>
            <a:r>
              <a:rPr lang="en-US" baseline="0" dirty="0" err="1" smtClean="0"/>
              <a:t>iterators</a:t>
            </a:r>
            <a:r>
              <a:rPr lang="en-US" baseline="0" dirty="0" smtClean="0"/>
              <a:t> but never synchronizes a collection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EXPLAIN SKIP EDGE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points-to sets and shadows before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28600" y="3337560"/>
            <a:ext cx="6480048" cy="2377440"/>
          </a:xfrm>
        </p:spPr>
        <p:txBody>
          <a:bodyPr rIns="45720" anchor="t"/>
          <a:lstStyle>
            <a:lvl1pPr algn="r">
              <a:defRPr sz="4200">
                <a:effectLst>
                  <a:outerShdw blurRad="50800" dist="38100" dir="5400000" algn="tl" rotWithShape="0">
                    <a:srgbClr val="000000">
                      <a:alpha val="4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25552" y="1587016"/>
            <a:ext cx="6480048" cy="1752600"/>
          </a:xfrm>
        </p:spPr>
        <p:txBody>
          <a:bodyPr tIns="0" rIns="45720" bIns="0" anchor="b"/>
          <a:lstStyle>
            <a:lvl1pPr marL="0" indent="0" algn="r">
              <a:buNone/>
              <a:defRPr sz="2300">
                <a:solidFill>
                  <a:schemeClr val="accent1">
                    <a:tint val="100000"/>
                    <a:satMod val="18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1"/>
            </a:lvl1pPr>
          </a:lstStyle>
          <a:p>
            <a:fld id="{809DA584-46BA-4741-86BD-C399764242A2}" type="datetime8">
              <a:rPr lang="en-US" sz="1100" b="1" smtClean="0"/>
              <a:pPr/>
              <a:t>8/3/2007 8:55 AM</a:t>
            </a:fld>
            <a:endParaRPr lang="en-US" sz="1000" b="1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/>
            </a:lvl1pPr>
          </a:lstStyle>
          <a:p>
            <a:pPr algn="ctr"/>
            <a:endParaRPr lang="en-US" sz="1100" b="1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0" tIns="0" rIns="0" bIns="0" anchor="b"/>
          <a:lstStyle>
            <a:lvl1pPr marL="0" algn="r" defTabSz="914400" rtl="0" eaLnBrk="1" latinLnBrk="0" hangingPunct="1">
              <a:defRPr lang="en-US" sz="1800" b="1" kern="12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ACA1A9-5D0D-4912-8B92-F352DF36540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8/3/2007 8:55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E1ACA1A9-5D0D-4912-8B92-F352DF3654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971675"/>
          </a:xfrm>
        </p:spPr>
        <p:txBody>
          <a:bodyPr tIns="0" bIns="0" anchor="t"/>
          <a:lstStyle>
            <a:lvl1pPr algn="r">
              <a:buNone/>
              <a:defRPr sz="42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14600"/>
            <a:ext cx="6629400" cy="1066688"/>
          </a:xfrm>
        </p:spPr>
        <p:txBody>
          <a:bodyPr lIns="45720" tIns="0" rIns="45720" bIns="0" anchor="b"/>
          <a:lstStyle>
            <a:lvl1pPr algn="r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8/3/2007 8:55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0" tIns="0" rIns="0" bIns="0" anchor="b"/>
          <a:lstStyle>
            <a:lvl1pPr marL="0" algn="r" defTabSz="914400" rtl="0" eaLnBrk="1" latinLnBrk="0" hangingPunct="1">
              <a:defRPr lang="en-US" sz="1800" b="1" kern="12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ACA1A9-5D0D-4912-8B92-F352DF36540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0" tIns="0" rIns="0" bIns="0" anchor="b"/>
          <a:lstStyle>
            <a:lvl1pPr marL="0" algn="r" defTabSz="914400" rtl="0" eaLnBrk="1" latinLnBrk="0" hangingPunct="1">
              <a:defRPr lang="en-US" sz="1800" b="1" kern="12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ACA1A9-5D0D-4912-8B92-F352DF36540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8/3/2007 8:55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0" tIns="0" rIns="0" bIns="0" anchor="b"/>
          <a:lstStyle>
            <a:lvl1pPr marL="0" algn="r" defTabSz="914400" rtl="0" eaLnBrk="1" latinLnBrk="0" hangingPunct="1">
              <a:defRPr lang="en-US" sz="1800" b="1" kern="12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ACA1A9-5D0D-4912-8B92-F352DF36540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639762"/>
          </a:xfrm>
        </p:spPr>
        <p:txBody>
          <a:bodyPr anchor="t"/>
          <a:lstStyle>
            <a:lvl1pPr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5486400"/>
            <a:ext cx="4041775" cy="639762"/>
          </a:xfrm>
        </p:spPr>
        <p:txBody>
          <a:bodyPr anchor="t"/>
          <a:lstStyle>
            <a:lvl1pPr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8/3/2007 8:55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0" tIns="0" rIns="0" bIns="0" anchor="b"/>
          <a:lstStyle>
            <a:lvl1pPr marL="0" algn="r" defTabSz="914400" rtl="0" eaLnBrk="1" latinLnBrk="0" hangingPunct="1">
              <a:defRPr lang="en-US" sz="1800" b="1" kern="12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ACA1A9-5D0D-4912-8B92-F352DF36540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 flip="none" rotWithShape="1">
          <a:gsLst>
            <a:gs pos="0">
              <a:schemeClr val="bg1">
                <a:tint val="95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120000" t="10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8/3/2007 8:55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0" tIns="0" rIns="0" bIns="0" anchor="b"/>
          <a:lstStyle>
            <a:lvl1pPr marL="0" algn="r" defTabSz="914400" rtl="0" eaLnBrk="1" latinLnBrk="0" hangingPunct="1">
              <a:defRPr lang="en-US" sz="1800" b="1" kern="12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ACA1A9-5D0D-4912-8B92-F352DF36540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8229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8/3/2007 8:55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0" tIns="0" rIns="0" bIns="0" anchor="b"/>
          <a:lstStyle>
            <a:lvl1pPr marL="0" algn="r" defTabSz="914400" rtl="0" eaLnBrk="1" latinLnBrk="0" hangingPunct="1">
              <a:defRPr lang="en-US" sz="1800" b="1" kern="12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ACA1A9-5D0D-4912-8B92-F352DF36540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456"/>
            <a:ext cx="3200400" cy="903288"/>
          </a:xfrm>
        </p:spPr>
        <p:txBody>
          <a:bodyPr anchor="b"/>
          <a:lstStyle>
            <a:lvl1pPr algn="l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38648" y="1447800"/>
            <a:ext cx="4206240" cy="4206240"/>
          </a:xfrm>
          <a:prstGeom prst="ellipse">
            <a:avLst/>
          </a:prstGeom>
          <a:solidFill>
            <a:schemeClr val="bg2">
              <a:shade val="50000"/>
            </a:schemeClr>
          </a:solidFill>
          <a:ln w="9525" cap="flat">
            <a:solidFill>
              <a:schemeClr val="accent1"/>
            </a:solidFill>
            <a:miter lim="800000"/>
          </a:ln>
          <a:effectLst/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43000"/>
            <a:ext cx="2133600" cy="4800600"/>
          </a:xfrm>
        </p:spPr>
        <p:txBody>
          <a:bodyPr lIns="45720" rIns="45720"/>
          <a:lstStyle>
            <a:lvl1pPr marL="0" indent="0">
              <a:buFontTx/>
              <a:buNone/>
              <a:defRPr sz="14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8/3/2007 8:55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vert="horz" lIns="0" tIns="0" rIns="0" bIns="0" anchor="b"/>
          <a:lstStyle>
            <a:lvl1pPr marL="0" algn="r" defTabSz="914400" rtl="0" eaLnBrk="1" latinLnBrk="0" hangingPunct="1">
              <a:defRPr lang="en-US" sz="1800" b="1" kern="12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1ACA1A9-5D0D-4912-8B92-F352DF36540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5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120000" t="10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6" name="Shape 15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914" y="9"/>
              </a:cxn>
              <a:cxn ang="0">
                <a:pos x="1914" y="4329"/>
              </a:cxn>
              <a:cxn ang="0">
                <a:pos x="204" y="4327"/>
              </a:cxn>
              <a:cxn ang="0">
                <a:pos x="0" y="0"/>
              </a:cxn>
              <a:cxn ang="0">
                <a:pos x="1914" y="9"/>
              </a:cxn>
            </a:cxnLst>
            <a:rect l="0" t="0" r="0" b="0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320" y="1782"/>
                  <a:pt x="0" y="0"/>
                </a:cubicBezTo>
                <a:lnTo>
                  <a:pt x="1914" y="9"/>
                </a:lnTo>
                <a:close/>
              </a:path>
            </a:pathLst>
          </a:custGeom>
          <a:noFill/>
        </p:spPr>
        <p:txBody>
          <a:bodyPr vert="horz" lIns="0" tIns="0" rIns="0" bIns="0" anchor="b"/>
          <a:lstStyle/>
          <a:p>
            <a:pPr marL="0" algn="r" defTabSz="914400" rtl="0" eaLnBrk="1" latinLnBrk="0" hangingPunct="1"/>
            <a:endParaRPr lang="en-US" sz="1400" b="1" kern="1200">
              <a:solidFill>
                <a:schemeClr val="tx2">
                  <a:shade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  <a:p>
            <a:pPr lvl="8"/>
            <a:r>
              <a:rPr lang="en-US" dirty="0" smtClean="0"/>
              <a:t>Ninth level	</a:t>
            </a:r>
          </a:p>
          <a:p>
            <a:pPr lvl="6"/>
            <a:endParaRPr lang="en-US" dirty="0" smtClean="0"/>
          </a:p>
          <a:p>
            <a:pPr lvl="6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>
              <a:defRPr sz="1400" b="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09DA584-46BA-4741-86BD-C399764242A2}" type="datetime8">
              <a:rPr lang="en-US" sz="1400" b="1" smtClean="0"/>
              <a:pPr/>
              <a:t>8/3/2007 8:55 AM</a:t>
            </a:fld>
            <a:endParaRPr lang="en-US" sz="1400" b="1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>
              <a:defRPr sz="1400" b="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endParaRPr lang="en-US" sz="1400" b="1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422064"/>
            <a:ext cx="762000" cy="365125"/>
          </a:xfrm>
          <a:prstGeom prst="rect">
            <a:avLst/>
          </a:prstGeom>
          <a:noFill/>
        </p:spPr>
        <p:txBody>
          <a:bodyPr vert="horz" lIns="0" tIns="0" rIns="0" bIns="0" anchor="b"/>
          <a:lstStyle>
            <a:lvl1pPr algn="r">
              <a:defRPr sz="1800" b="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ACA1A9-5D0D-4912-8B92-F352DF3654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latinLnBrk="0">
        <a:spcBef>
          <a:spcPct val="0"/>
        </a:spcBef>
        <a:buNone/>
        <a:defRPr lang="en-US" sz="4600" b="1" kern="1200" dirty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60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j-lt"/>
          <a:ea typeface="+mj-ea"/>
          <a:cs typeface="+mj-cs"/>
        </a:defRPr>
      </a:lvl1pPr>
    </p:titleStyle>
    <p:bodyStyle>
      <a:lvl1pPr marL="420624" indent="-384048" algn="l" rtl="0" latinLnBrk="0">
        <a:spcBef>
          <a:spcPct val="20000"/>
        </a:spcBef>
        <a:buClr>
          <a:schemeClr val="accent1"/>
        </a:buClr>
        <a:buSzPct val="80000"/>
        <a:buFont typeface="Wingdings 2"/>
        <a:buChar char=""/>
        <a:defRPr lang="en-US" sz="3000" b="1" kern="1200" dirty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1pPr>
      <a:lvl2pPr marL="722376" indent="-274320" algn="l" rtl="0" latinLnBrk="0">
        <a:spcBef>
          <a:spcPct val="20000"/>
        </a:spcBef>
        <a:buClr>
          <a:schemeClr val="accent1"/>
        </a:buClr>
        <a:buSzPct val="90000"/>
        <a:buFont typeface="Wingdings 2"/>
        <a:buChar char=""/>
        <a:defRPr lang="en-US" sz="26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2pPr>
      <a:lvl3pPr marL="1005840" indent="-256032" algn="l" rtl="0" latinLnBrk="0">
        <a:spcBef>
          <a:spcPct val="20000"/>
        </a:spcBef>
        <a:buClr>
          <a:schemeClr val="accent2"/>
        </a:buClr>
        <a:buSzPct val="85000"/>
        <a:buFont typeface="Arial"/>
        <a:buChar char="○"/>
        <a:defRPr lang="en-US" sz="24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3pPr>
      <a:lvl4pPr marL="1280160" indent="-237744" algn="l" rtl="0" latinLnBrk="0">
        <a:spcBef>
          <a:spcPct val="20000"/>
        </a:spcBef>
        <a:buClr>
          <a:schemeClr val="accent3"/>
        </a:buClr>
        <a:buSzPct val="90000"/>
        <a:buFont typeface="Wingdings 2"/>
        <a:buChar char=""/>
        <a:defRPr lang="en-US" sz="20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4pPr>
      <a:lvl5pPr marL="1490472" indent="-182880" algn="l" rtl="0" latinLnBrk="0">
        <a:spcBef>
          <a:spcPct val="20000"/>
        </a:spcBef>
        <a:buClr>
          <a:schemeClr val="accent4"/>
        </a:buClr>
        <a:buSzPct val="100000"/>
        <a:buFont typeface="Arial"/>
        <a:buChar char="-"/>
        <a:defRPr lang="en-US" sz="20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5pPr>
      <a:lvl6pPr marL="1700784" indent="-182880" algn="l" rtl="0" latinLnBrk="0">
        <a:spcBef>
          <a:spcPct val="20000"/>
        </a:spcBef>
        <a:buClr>
          <a:schemeClr val="accent5"/>
        </a:buClr>
        <a:buFont typeface="Arial"/>
        <a:buChar char="-"/>
        <a:defRPr lang="en-US" sz="2000" b="1" kern="1200" baseline="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6pPr>
      <a:lvl7pPr marL="1920240" indent="-182880" algn="l" rtl="0" latinLnBrk="0">
        <a:spcBef>
          <a:spcPct val="20000"/>
        </a:spcBef>
        <a:buClr>
          <a:schemeClr val="accent6"/>
        </a:buClr>
        <a:buSzPct val="100000"/>
        <a:buFont typeface="Arial"/>
        <a:buChar char="▪"/>
        <a:defRPr lang="en-US" sz="1800" b="1" kern="1200" baseline="0" dirty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7pPr>
      <a:lvl8pPr marL="2139696" indent="-182880" algn="l" rtl="0" latinLnBrk="0">
        <a:spcBef>
          <a:spcPct val="20000"/>
        </a:spcBef>
        <a:buClr>
          <a:schemeClr val="accent6"/>
        </a:buClr>
        <a:buFont typeface="Arial"/>
        <a:buChar char="▪"/>
        <a:defRPr lang="en-US" sz="16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8pPr>
      <a:lvl9pPr marL="2331720" indent="-182880" algn="l" rtl="0" latinLnBrk="0">
        <a:spcBef>
          <a:spcPct val="20000"/>
        </a:spcBef>
        <a:buClr>
          <a:schemeClr val="accent6"/>
        </a:buClr>
        <a:buFont typeface="Arial"/>
        <a:buChar char="▪"/>
        <a:defRPr lang="en-US" sz="16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chart" Target="../charts/char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pectbench.org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Layout" Target="../diagrams/layout3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.xml"/><Relationship Id="rId12" Type="http://schemas.openxmlformats.org/officeDocument/2006/relationships/diagramData" Target="../diagrams/data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5" Type="http://schemas.openxmlformats.org/officeDocument/2006/relationships/diagramColors" Target="../diagrams/colors3.xml"/><Relationship Id="rId10" Type="http://schemas.openxmlformats.org/officeDocument/2006/relationships/diagramQuickStyle" Target="../diagrams/quickStyle2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Relationship Id="rId1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-642974" y="3336925"/>
            <a:ext cx="6480175" cy="2378075"/>
          </a:xfrm>
        </p:spPr>
        <p:txBody>
          <a:bodyPr>
            <a:noAutofit/>
          </a:bodyPr>
          <a:lstStyle/>
          <a:p>
            <a:r>
              <a:rPr sz="4000" smtClean="0"/>
              <a:t>A staged</a:t>
            </a:r>
            <a:br>
              <a:rPr sz="4000" smtClean="0"/>
            </a:br>
            <a:r>
              <a:rPr sz="4000" smtClean="0"/>
              <a:t>static program analysis to</a:t>
            </a:r>
            <a:br>
              <a:rPr sz="4000" smtClean="0"/>
            </a:br>
            <a:r>
              <a:rPr sz="4000" smtClean="0"/>
              <a:t>improve the performance</a:t>
            </a:r>
            <a:br>
              <a:rPr sz="4000" smtClean="0"/>
            </a:br>
            <a:r>
              <a:rPr sz="4000" smtClean="0"/>
              <a:t>of runtime monitoring</a:t>
            </a:r>
            <a:endParaRPr sz="4000"/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524097" y="1362073"/>
            <a:ext cx="5303440" cy="175260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300" b="1" i="0" u="sng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Eric Bodden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Laurie </a:t>
            </a:r>
            <a:r>
              <a:rPr kumimoji="0" lang="en-US" sz="2300" b="1" i="0" u="none" strike="noStrike" kern="1200" cap="none" spc="0" normalizeH="0" baseline="0" noProof="0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Hendren</a:t>
            </a:r>
            <a:endParaRPr kumimoji="0" lang="en-US" sz="2300" b="1" i="0" u="none" strike="noStrike" kern="1200" cap="none" spc="0" normalizeH="0" baseline="0" noProof="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54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100000"/>
                    <a:satMod val="18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Ondrej</a:t>
            </a:r>
            <a:r>
              <a:rPr kumimoji="0" lang="en-US" sz="23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100000"/>
                    <a:satMod val="18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300" b="1" i="0" u="none" strike="noStrike" kern="1200" cap="none" spc="0" normalizeH="0" baseline="0" noProof="0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100000"/>
                    <a:satMod val="18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Lhotak</a:t>
            </a:r>
            <a:endParaRPr kumimoji="0" lang="en-US" sz="2300" b="1" i="0" u="none" strike="noStrike" kern="1200" cap="none" spc="0" normalizeH="0" baseline="0" noProof="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100000"/>
                  <a:satMod val="180000"/>
                </a:schemeClr>
              </a:solidFill>
              <a:effectLst>
                <a:outerShdw blurRad="50800" dist="38100" dir="54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0760" y="2156246"/>
            <a:ext cx="23695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</a:rPr>
              <a:t>McGill University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00760" y="2727750"/>
            <a:ext cx="3032818" cy="415498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r>
              <a:rPr lang="en-US" sz="21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100000"/>
                    <a:satMod val="180000"/>
                  </a:srgb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</a:rPr>
              <a:t>University of Waterloo</a:t>
            </a:r>
            <a:endParaRPr lang="en-US" dirty="0"/>
          </a:p>
        </p:txBody>
      </p:sp>
    </p:spTree>
  </p:cSld>
  <p:clrMapOvr>
    <a:masterClrMapping/>
  </p:clrMapOvr>
  <p:transition advTm="2226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smtClean="0"/>
              <a:t>Quick check - example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804785" y="3871258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Notched Right Arrow 5"/>
          <p:cNvSpPr/>
          <p:nvPr/>
        </p:nvSpPr>
        <p:spPr>
          <a:xfrm>
            <a:off x="2688449" y="3911524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4192209" y="3871258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Notched Right Arrow 7"/>
          <p:cNvSpPr/>
          <p:nvPr/>
        </p:nvSpPr>
        <p:spPr>
          <a:xfrm>
            <a:off x="5075872" y="3911524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6579637" y="3871258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01967" y="3422411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sync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96331" y="3422411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aSyncIter</a:t>
            </a:r>
            <a:endParaRPr lang="en-US" sz="1600" b="1" dirty="0"/>
          </a:p>
        </p:txBody>
      </p:sp>
      <p:sp>
        <p:nvSpPr>
          <p:cNvPr id="14" name="Multiply 13"/>
          <p:cNvSpPr/>
          <p:nvPr/>
        </p:nvSpPr>
        <p:spPr>
          <a:xfrm>
            <a:off x="2876355" y="3714752"/>
            <a:ext cx="642942" cy="785818"/>
          </a:xfrm>
          <a:prstGeom prst="mathMultiply">
            <a:avLst>
              <a:gd name="adj1" fmla="val 23520"/>
            </a:avLst>
          </a:prstGeom>
          <a:solidFill>
            <a:srgbClr val="FF0000"/>
          </a:solidFill>
          <a:ln w="1905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ectangle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10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513519" y="605761"/>
            <a:ext cx="1201885" cy="480754"/>
            <a:chOff x="2379" y="1928287"/>
            <a:chExt cx="3118147" cy="1247259"/>
          </a:xfrm>
          <a:scene3d>
            <a:camera prst="orthographicFront"/>
            <a:lightRig rig="chilly" dir="t"/>
          </a:scene3d>
        </p:grpSpPr>
        <p:sp>
          <p:nvSpPr>
            <p:cNvPr id="16" name="Chevron 15"/>
            <p:cNvSpPr/>
            <p:nvPr/>
          </p:nvSpPr>
          <p:spPr>
            <a:xfrm>
              <a:off x="2379" y="1928287"/>
              <a:ext cx="3118147" cy="1247259"/>
            </a:xfrm>
            <a:prstGeom prst="chevron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Chevron 4"/>
            <p:cNvSpPr/>
            <p:nvPr/>
          </p:nvSpPr>
          <p:spPr>
            <a:xfrm>
              <a:off x="626009" y="1928287"/>
              <a:ext cx="1870888" cy="12472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 smtClean="0"/>
                <a:t>Quick</a:t>
              </a:r>
              <a:endParaRPr lang="en-US" sz="900" b="1" kern="1200" dirty="0"/>
            </a:p>
          </p:txBody>
        </p:sp>
      </p:grpSp>
    </p:spTree>
    <p:custDataLst>
      <p:tags r:id="rId1"/>
    </p:custDataLst>
  </p:cSld>
  <p:clrMapOvr>
    <a:masterClrMapping/>
  </p:clrMapOvr>
  <p:transition advTm="497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  <p:bldP spid="9" grpId="0" animBg="1"/>
      <p:bldP spid="10" grpId="0"/>
      <p:bldP spid="10" grpId="1"/>
      <p:bldP spid="11" grpId="0"/>
      <p:bldP spid="14" grpId="0" animBg="1"/>
      <p:bldP spid="1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Flow-insensitive analysis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 a complete match, need to see </a:t>
            </a:r>
            <a:r>
              <a:rPr lang="en-CA" i="1" dirty="0" smtClean="0">
                <a:solidFill>
                  <a:schemeClr val="tx1"/>
                </a:solidFill>
              </a:rPr>
              <a:t>all necessary symbols </a:t>
            </a:r>
            <a:r>
              <a:rPr lang="en-CA" i="1" dirty="0" smtClean="0">
                <a:solidFill>
                  <a:srgbClr val="FFC000"/>
                </a:solidFill>
              </a:rPr>
              <a:t>with a consistent variable binding</a:t>
            </a:r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/>
              <a:t>Remove groups of shadows for which a consistent variable binding is impossible to achieve</a:t>
            </a:r>
          </a:p>
          <a:p>
            <a:r>
              <a:rPr smtClean="0"/>
              <a:t>Example: even if a program uses synchronized collections, most collections will never be synchronized</a:t>
            </a:r>
          </a:p>
          <a:p>
            <a:endParaRPr lang="en-CA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11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10" name="Chevron 9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</p:spTree>
  </p:cSld>
  <p:clrMapOvr>
    <a:masterClrMapping/>
  </p:clrMapOvr>
  <p:transition advTm="56188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smtClean="0"/>
              <a:t>Flow-insensitive analysis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65226" indent="-628650"/>
            <a:r>
              <a:rPr smtClean="0"/>
              <a:t>First have to determine which shadows are </a:t>
            </a:r>
            <a:r>
              <a:rPr i="1" smtClean="0">
                <a:solidFill>
                  <a:schemeClr val="accent1">
                    <a:tint val="60000"/>
                  </a:schemeClr>
                </a:solidFill>
              </a:rPr>
              <a:t>required </a:t>
            </a:r>
            <a:r>
              <a:rPr smtClean="0"/>
              <a:t>for a complete match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12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7" name="Chevron 6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</p:spTree>
  </p:cSld>
  <p:clrMapOvr>
    <a:masterClrMapping/>
  </p:clrMapOvr>
  <p:transition advTm="9203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/>
          <p:cNvSpPr/>
          <p:nvPr/>
        </p:nvSpPr>
        <p:spPr>
          <a:xfrm>
            <a:off x="1285852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Notched Right Arrow 40"/>
          <p:cNvSpPr/>
          <p:nvPr/>
        </p:nvSpPr>
        <p:spPr>
          <a:xfrm>
            <a:off x="2379912" y="3131205"/>
            <a:ext cx="1401139" cy="533697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4241710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Notched Right Arrow 42"/>
          <p:cNvSpPr/>
          <p:nvPr/>
        </p:nvSpPr>
        <p:spPr>
          <a:xfrm>
            <a:off x="5335769" y="3131205"/>
            <a:ext cx="1401139" cy="533697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197573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644268" y="2525636"/>
            <a:ext cx="142016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register</a:t>
            </a:r>
            <a:endParaRPr lang="en-US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361099" y="2525636"/>
            <a:ext cx="142016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notify</a:t>
            </a:r>
            <a:endParaRPr lang="en-US" sz="1600" b="1" dirty="0"/>
          </a:p>
        </p:txBody>
      </p:sp>
      <p:sp>
        <p:nvSpPr>
          <p:cNvPr id="47" name="Circular Arrow 46"/>
          <p:cNvSpPr/>
          <p:nvPr/>
        </p:nvSpPr>
        <p:spPr>
          <a:xfrm>
            <a:off x="4002684" y="2402144"/>
            <a:ext cx="1049684" cy="1173177"/>
          </a:xfrm>
          <a:prstGeom prst="circularArrow">
            <a:avLst>
              <a:gd name="adj1" fmla="val 12500"/>
              <a:gd name="adj2" fmla="val 1142319"/>
              <a:gd name="adj3" fmla="val 20457683"/>
              <a:gd name="adj4" fmla="val 10800000"/>
              <a:gd name="adj5" fmla="val 12500"/>
            </a:avLst>
          </a:prstGeom>
          <a:solidFill>
            <a:schemeClr val="bg1">
              <a:tint val="75000"/>
            </a:schemeClr>
          </a:solidFill>
          <a:ln w="19050" cap="flat" cmpd="sng" algn="ctr">
            <a:solidFill>
              <a:schemeClr val="tx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85222" y="2003112"/>
            <a:ext cx="23463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b="1" dirty="0" smtClean="0"/>
              <a:t>notify</a:t>
            </a:r>
            <a:endParaRPr lang="en-US" sz="1600" b="1" dirty="0"/>
          </a:p>
        </p:txBody>
      </p:sp>
      <p:sp>
        <p:nvSpPr>
          <p:cNvPr id="13" name="Shape 12"/>
          <p:cNvSpPr txBox="1">
            <a:spLocks/>
          </p:cNvSpPr>
          <p:nvPr/>
        </p:nvSpPr>
        <p:spPr>
          <a:xfrm>
            <a:off x="457200" y="376236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z="44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Example – observer pattern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2428860" y="4286256"/>
            <a:ext cx="45720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register notify</a:t>
            </a:r>
            <a:r>
              <a:rPr lang="en-CA" sz="4800" b="1" baseline="-100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*</a:t>
            </a:r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 notify</a:t>
            </a:r>
            <a:endParaRPr lang="en-US" sz="30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sp>
        <p:nvSpPr>
          <p:cNvPr id="15" name="Multiply 14"/>
          <p:cNvSpPr/>
          <p:nvPr/>
        </p:nvSpPr>
        <p:spPr>
          <a:xfrm>
            <a:off x="4214810" y="2145988"/>
            <a:ext cx="642942" cy="785818"/>
          </a:xfrm>
          <a:prstGeom prst="mathMultiply">
            <a:avLst>
              <a:gd name="adj1" fmla="val 23520"/>
            </a:avLst>
          </a:prstGeom>
          <a:solidFill>
            <a:srgbClr val="FF0000"/>
          </a:solidFill>
          <a:ln w="1905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32" y="5413733"/>
            <a:ext cx="9144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0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Resulting state machine has no cycles,</a:t>
            </a:r>
          </a:p>
          <a:p>
            <a:pPr algn="ctr"/>
            <a:r>
              <a:rPr lang="en-CA" sz="30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can enumerate all paths.</a:t>
            </a:r>
            <a:endParaRPr lang="en-US" sz="3000" b="1" i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18" name="Chevron 17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  <p:sp>
        <p:nvSpPr>
          <p:cNvPr id="20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13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7429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 animBg="1"/>
      <p:bldP spid="47" grpId="1" animBg="1"/>
      <p:bldP spid="48" grpId="0"/>
      <p:bldP spid="48" grpId="1"/>
      <p:bldP spid="15" grpId="0" animBg="1"/>
      <p:bldP spid="15" grpId="1" animBg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/>
          <p:cNvSpPr/>
          <p:nvPr/>
        </p:nvSpPr>
        <p:spPr>
          <a:xfrm>
            <a:off x="1285852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Notched Right Arrow 40"/>
          <p:cNvSpPr/>
          <p:nvPr/>
        </p:nvSpPr>
        <p:spPr>
          <a:xfrm>
            <a:off x="2379912" y="3131205"/>
            <a:ext cx="1401139" cy="533697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4241710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Notched Right Arrow 42"/>
          <p:cNvSpPr/>
          <p:nvPr/>
        </p:nvSpPr>
        <p:spPr>
          <a:xfrm>
            <a:off x="5335769" y="3131205"/>
            <a:ext cx="1401139" cy="533697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197573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644268" y="2525636"/>
            <a:ext cx="142016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register</a:t>
            </a:r>
            <a:endParaRPr lang="en-US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361099" y="2525636"/>
            <a:ext cx="142016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notify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571472" y="4803828"/>
            <a:ext cx="80010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[</a:t>
            </a:r>
            <a:r>
              <a:rPr lang="en-CA" sz="30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register</a:t>
            </a:r>
            <a:r>
              <a:rPr lang="en-CA" sz="30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,</a:t>
            </a:r>
            <a:r>
              <a:rPr lang="en-CA" sz="30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notify</a:t>
            </a:r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]</a:t>
            </a:r>
            <a:endParaRPr lang="en-US" sz="30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2" y="5589646"/>
            <a:ext cx="9144032" cy="5539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CA" sz="30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“path info”</a:t>
            </a:r>
            <a:endParaRPr lang="en-US" sz="3000" b="1" i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17" name="Chevron 16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  <p:sp>
        <p:nvSpPr>
          <p:cNvPr id="19" name="Shape 12"/>
          <p:cNvSpPr txBox="1">
            <a:spLocks/>
          </p:cNvSpPr>
          <p:nvPr/>
        </p:nvSpPr>
        <p:spPr>
          <a:xfrm>
            <a:off x="457200" y="376236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z="44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Example – observer pattern</a:t>
            </a:r>
            <a:endParaRPr lang="en-US" sz="1600" dirty="0"/>
          </a:p>
        </p:txBody>
      </p:sp>
      <p:sp>
        <p:nvSpPr>
          <p:cNvPr id="20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14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4076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Flow-insensitive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mtClean="0"/>
              <a:t>Each path info represents a single complete path to a final state</a:t>
            </a:r>
            <a:endParaRPr lang="en-US" dirty="0"/>
          </a:p>
          <a:p>
            <a:r>
              <a:rPr lang="en-CA" dirty="0" smtClean="0"/>
              <a:t>Now for each path info </a:t>
            </a:r>
            <a:r>
              <a:rPr smtClean="0"/>
              <a:t>find corresponding </a:t>
            </a:r>
            <a:r>
              <a:rPr i="1" smtClean="0"/>
              <a:t>consistent groups of shadows</a:t>
            </a:r>
          </a:p>
          <a:p>
            <a:pPr lvl="1"/>
            <a:r>
              <a:rPr lang="en-CA" i="1" dirty="0"/>
              <a:t>c</a:t>
            </a:r>
            <a:r>
              <a:rPr i="1" smtClean="0"/>
              <a:t>onsistent =</a:t>
            </a:r>
            <a:r>
              <a:rPr smtClean="0"/>
              <a:t> can potentially refer to the same objects at every shadow in the group</a:t>
            </a:r>
          </a:p>
          <a:p>
            <a:r>
              <a:rPr lang="en-CA" dirty="0" smtClean="0"/>
              <a:t>U</a:t>
            </a:r>
            <a:r>
              <a:rPr smtClean="0"/>
              <a:t>ses points-to sets</a:t>
            </a:r>
            <a:endParaRPr/>
          </a:p>
        </p:txBody>
      </p:sp>
      <p:grpSp>
        <p:nvGrpSpPr>
          <p:cNvPr id="5" name="Group 4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6" name="Chevron 5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  <p:sp>
        <p:nvSpPr>
          <p:cNvPr id="8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15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39297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lowchart: Decision 27"/>
          <p:cNvSpPr/>
          <p:nvPr/>
        </p:nvSpPr>
        <p:spPr>
          <a:xfrm>
            <a:off x="3598322" y="4214818"/>
            <a:ext cx="1000132" cy="785818"/>
          </a:xfrm>
          <a:prstGeom prst="flowChartDecisi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c1</a:t>
            </a:r>
          </a:p>
        </p:txBody>
      </p:sp>
      <p:sp>
        <p:nvSpPr>
          <p:cNvPr id="29" name="Flowchart: Decision 28"/>
          <p:cNvSpPr/>
          <p:nvPr/>
        </p:nvSpPr>
        <p:spPr>
          <a:xfrm>
            <a:off x="4564588" y="4094690"/>
            <a:ext cx="1000132" cy="785818"/>
          </a:xfrm>
          <a:prstGeom prst="flowChartDecision">
            <a:avLst/>
          </a:prstGeom>
          <a:solidFill>
            <a:srgbClr val="00B050"/>
          </a:solidFill>
          <a:ln w="19050" cap="flat" cmpd="sng" algn="ctr">
            <a:solidFill>
              <a:srgbClr val="00B05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c2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1604" y="285728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 smtClean="0"/>
              <a:t>[</a:t>
            </a:r>
            <a:r>
              <a:rPr lang="en-US" sz="3200" b="1" dirty="0" err="1" smtClean="0"/>
              <a:t>sync,aSyncIter</a:t>
            </a:r>
            <a:r>
              <a:rPr lang="en-US" sz="3200" b="1" dirty="0" smtClean="0"/>
              <a:t>]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43174" y="1227694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 smtClean="0"/>
              <a:t>{s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}    {a</a:t>
            </a:r>
            <a:r>
              <a:rPr lang="en-US" sz="3200" b="1" baseline="-25000" dirty="0" smtClean="0"/>
              <a:t>1,</a:t>
            </a:r>
            <a:r>
              <a:rPr lang="en-US" sz="3200" b="1" dirty="0" smtClean="0"/>
              <a:t>a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}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57620" y="1247980"/>
            <a:ext cx="120492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 smtClean="0"/>
              <a:t>x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728" y="2643182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 smtClean="0"/>
              <a:t>{s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, a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}</a:t>
            </a:r>
            <a:endParaRPr lang="en-US" sz="3200" b="1" dirty="0"/>
          </a:p>
        </p:txBody>
      </p:sp>
      <p:sp>
        <p:nvSpPr>
          <p:cNvPr id="11" name="Teardrop 10"/>
          <p:cNvSpPr/>
          <p:nvPr/>
        </p:nvSpPr>
        <p:spPr>
          <a:xfrm rot="2651939" flipH="1">
            <a:off x="3500446" y="3937361"/>
            <a:ext cx="1312869" cy="1395855"/>
          </a:xfrm>
          <a:prstGeom prst="teardrop">
            <a:avLst>
              <a:gd name="adj" fmla="val 149741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ardrop 12"/>
          <p:cNvSpPr/>
          <p:nvPr/>
        </p:nvSpPr>
        <p:spPr>
          <a:xfrm rot="3393319" flipH="1">
            <a:off x="3643117" y="3552144"/>
            <a:ext cx="1859788" cy="2114530"/>
          </a:xfrm>
          <a:prstGeom prst="teardrop">
            <a:avLst>
              <a:gd name="adj" fmla="val 102702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72132" y="2643182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buFont typeface="Wingdings"/>
              <a:buChar char="ü"/>
            </a:pPr>
            <a:r>
              <a:rPr lang="en-US" sz="4400" b="1" dirty="0" smtClean="0">
                <a:solidFill>
                  <a:srgbClr val="92D050"/>
                </a:solidFill>
              </a:rPr>
              <a:t> </a:t>
            </a:r>
            <a:endParaRPr lang="en-US" sz="4400" b="1" dirty="0">
              <a:solidFill>
                <a:srgbClr val="92D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81128" y="5857892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 smtClean="0"/>
              <a:t>{s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, a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}</a:t>
            </a:r>
            <a:endParaRPr lang="en-US" sz="3200" b="1" dirty="0"/>
          </a:p>
        </p:txBody>
      </p:sp>
      <p:sp>
        <p:nvSpPr>
          <p:cNvPr id="17" name="Teardrop 16"/>
          <p:cNvSpPr/>
          <p:nvPr/>
        </p:nvSpPr>
        <p:spPr>
          <a:xfrm rot="18918987" flipH="1" flipV="1">
            <a:off x="4454640" y="3921669"/>
            <a:ext cx="1226706" cy="1247593"/>
          </a:xfrm>
          <a:prstGeom prst="teardrop">
            <a:avLst>
              <a:gd name="adj" fmla="val 156814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ardrop 18"/>
          <p:cNvSpPr/>
          <p:nvPr/>
        </p:nvSpPr>
        <p:spPr>
          <a:xfrm rot="18137130" flipH="1" flipV="1">
            <a:off x="3478965" y="4019878"/>
            <a:ext cx="1226706" cy="1129419"/>
          </a:xfrm>
          <a:prstGeom prst="teardrop">
            <a:avLst>
              <a:gd name="adj" fmla="val 167504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ultiply 17"/>
          <p:cNvSpPr/>
          <p:nvPr/>
        </p:nvSpPr>
        <p:spPr>
          <a:xfrm>
            <a:off x="5500694" y="5786454"/>
            <a:ext cx="642942" cy="785818"/>
          </a:xfrm>
          <a:prstGeom prst="mathMultiply">
            <a:avLst>
              <a:gd name="adj1" fmla="val 12405"/>
            </a:avLst>
          </a:prstGeom>
          <a:solidFill>
            <a:srgbClr val="FF0000"/>
          </a:solidFill>
          <a:ln w="1905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2943" y="4786322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 smtClean="0"/>
              <a:t>for this path-info keep s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, a</a:t>
            </a:r>
            <a:r>
              <a:rPr lang="en-US" sz="3200" b="1" baseline="-25000" dirty="0" smtClean="0"/>
              <a:t>1</a:t>
            </a:r>
            <a:endParaRPr lang="en-US" sz="3200" b="1" dirty="0"/>
          </a:p>
        </p:txBody>
      </p:sp>
      <p:grpSp>
        <p:nvGrpSpPr>
          <p:cNvPr id="2" name="Group 33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35" name="Chevron 34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  <p:sp>
        <p:nvSpPr>
          <p:cNvPr id="31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16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3261" y="5715016"/>
            <a:ext cx="78774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“complete &amp; consistent shadow group”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428596" y="2357430"/>
            <a:ext cx="2928958" cy="714380"/>
          </a:xfrm>
          <a:prstGeom prst="wedgeRoundRectCallout">
            <a:avLst>
              <a:gd name="adj1" fmla="val 61891"/>
              <a:gd name="adj2" fmla="val 215685"/>
              <a:gd name="adj3" fmla="val 16667"/>
            </a:avLst>
          </a:prstGeom>
          <a:noFill/>
          <a:ln w="476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CA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 advTm="10682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14652 L -1.94444E-6 0.00232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5" grpId="0" build="allAtOnce"/>
      <p:bldP spid="7" grpId="0"/>
      <p:bldP spid="8" grpId="0"/>
      <p:bldP spid="11" grpId="0" animBg="1"/>
      <p:bldP spid="11" grpId="1" animBg="1"/>
      <p:bldP spid="11" grpId="2" animBg="1"/>
      <p:bldP spid="13" grpId="0" animBg="1"/>
      <p:bldP spid="13" grpId="1" animBg="1"/>
      <p:bldP spid="13" grpId="2" animBg="1"/>
      <p:bldP spid="14" grpId="0"/>
      <p:bldP spid="15" grpId="0"/>
      <p:bldP spid="17" grpId="0" animBg="1"/>
      <p:bldP spid="17" grpId="1" animBg="1"/>
      <p:bldP spid="19" grpId="0" animBg="1"/>
      <p:bldP spid="19" grpId="1" animBg="1"/>
      <p:bldP spid="18" grpId="0" animBg="1"/>
      <p:bldP spid="18" grpId="1" animBg="1"/>
      <p:bldP spid="25" grpId="0"/>
      <p:bldP spid="33" grpId="0"/>
      <p:bldP spid="21" grpId="0" animBg="1"/>
      <p:bldP spid="2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Preparation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000" lnSpcReduction="20000"/>
          </a:bodyPr>
          <a:lstStyle/>
          <a:p>
            <a:r>
              <a:rPr smtClean="0"/>
              <a:t>right before the flow-insensitive stage</a:t>
            </a:r>
            <a:endParaRPr lang="en-US" dirty="0"/>
          </a:p>
          <a:p>
            <a:r>
              <a:rPr smtClean="0"/>
              <a:t>builds context-sensitive points-to sets</a:t>
            </a:r>
          </a:p>
          <a:p>
            <a:pPr lvl="1"/>
            <a:r>
              <a:rPr lang="en-CA" dirty="0" smtClean="0"/>
              <a:t>demand-driven refinement-based analysis</a:t>
            </a:r>
            <a:br>
              <a:rPr lang="en-CA" dirty="0" smtClean="0"/>
            </a:br>
            <a:r>
              <a:rPr lang="en-CA" dirty="0"/>
              <a:t>by </a:t>
            </a:r>
            <a:r>
              <a:rPr lang="en-CA" dirty="0" err="1"/>
              <a:t>Sridharan</a:t>
            </a:r>
            <a:r>
              <a:rPr lang="en-CA" dirty="0"/>
              <a:t> and </a:t>
            </a:r>
            <a:r>
              <a:rPr lang="en-CA" dirty="0" err="1"/>
              <a:t>Bodik</a:t>
            </a:r>
            <a:r>
              <a:rPr lang="en-CA" dirty="0"/>
              <a:t> [SB 06]</a:t>
            </a:r>
          </a:p>
          <a:p>
            <a:r>
              <a:rPr smtClean="0"/>
              <a:t>as a side effect builds a call graph (which can then be used in flow-sensitive stage)</a:t>
            </a:r>
          </a:p>
          <a:p>
            <a:r>
              <a:rPr smtClean="0"/>
              <a:t>relatively expensive</a:t>
            </a:r>
          </a:p>
          <a:p>
            <a:pPr lvl="1"/>
            <a:r>
              <a:rPr smtClean="0"/>
              <a:t>can increase compile time by a few minutes</a:t>
            </a:r>
          </a:p>
          <a:p>
            <a:r>
              <a:rPr lang="en-CA" dirty="0" smtClean="0"/>
              <a:t>a</a:t>
            </a:r>
            <a:r>
              <a:rPr smtClean="0"/>
              <a:t>s of yet, no way to get around it</a:t>
            </a:r>
          </a:p>
          <a:p>
            <a:r>
              <a:rPr lang="en-CA" dirty="0" smtClean="0"/>
              <a:t>flow-insensitive analysis </a:t>
            </a:r>
            <a:r>
              <a:rPr lang="en-CA" i="1" dirty="0" smtClean="0"/>
              <a:t>then</a:t>
            </a:r>
            <a:r>
              <a:rPr lang="en-CA" dirty="0" smtClean="0"/>
              <a:t> usually runs within seconds</a:t>
            </a:r>
            <a:endParaRPr smtClean="0"/>
          </a:p>
          <a:p>
            <a:endParaRPr smtClean="0"/>
          </a:p>
          <a:p>
            <a:pPr>
              <a:buNone/>
            </a:pPr>
            <a:endParaRPr smtClean="0"/>
          </a:p>
        </p:txBody>
      </p:sp>
      <p:grpSp>
        <p:nvGrpSpPr>
          <p:cNvPr id="5" name="Group 4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6" name="Chevron 5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  <p:sp>
        <p:nvSpPr>
          <p:cNvPr id="8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17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74969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Flow-sensitive analysis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 a complete match, need to see </a:t>
            </a:r>
            <a:r>
              <a:rPr lang="en-CA" i="1" dirty="0" smtClean="0">
                <a:solidFill>
                  <a:schemeClr val="tx1"/>
                </a:solidFill>
              </a:rPr>
              <a:t>all necessary symbols with a consistent variable binding </a:t>
            </a:r>
            <a:r>
              <a:rPr lang="en-CA" i="1" dirty="0" smtClean="0">
                <a:solidFill>
                  <a:srgbClr val="FFC000"/>
                </a:solidFill>
              </a:rPr>
              <a:t>in the right order</a:t>
            </a:r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/>
              <a:t>remove groups of shadows for which the shadows can never execute in the order induced by the regular expression</a:t>
            </a:r>
            <a:endParaRPr lang="en-CA" dirty="0"/>
          </a:p>
        </p:txBody>
      </p:sp>
      <p:grpSp>
        <p:nvGrpSpPr>
          <p:cNvPr id="9" name="Group 8"/>
          <p:cNvGrpSpPr/>
          <p:nvPr/>
        </p:nvGrpSpPr>
        <p:grpSpPr>
          <a:xfrm>
            <a:off x="7429520" y="500042"/>
            <a:ext cx="1328788" cy="611638"/>
            <a:chOff x="5102952" y="2071809"/>
            <a:chExt cx="2086072" cy="960214"/>
          </a:xfrm>
          <a:scene3d>
            <a:camera prst="orthographicFront"/>
            <a:lightRig rig="chilly" dir="t"/>
          </a:scene3d>
        </p:grpSpPr>
        <p:sp>
          <p:nvSpPr>
            <p:cNvPr id="10" name="Chevron 9"/>
            <p:cNvSpPr/>
            <p:nvPr/>
          </p:nvSpPr>
          <p:spPr>
            <a:xfrm>
              <a:off x="5102952" y="2071809"/>
              <a:ext cx="2086072" cy="960214"/>
            </a:xfrm>
            <a:prstGeom prst="chevron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hevron 4"/>
            <p:cNvSpPr/>
            <p:nvPr/>
          </p:nvSpPr>
          <p:spPr>
            <a:xfrm>
              <a:off x="5583059" y="2071809"/>
              <a:ext cx="1125858" cy="96021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18669" rIns="18669" bIns="1866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Flow-</a:t>
              </a:r>
              <a:r>
                <a:rPr lang="en-US" sz="1400" b="1" kern="1200" dirty="0" err="1" smtClean="0"/>
                <a:t>sens.</a:t>
              </a:r>
              <a:endParaRPr lang="en-US" sz="1400" b="1" kern="1200" dirty="0"/>
            </a:p>
          </p:txBody>
        </p:sp>
      </p:grpSp>
      <p:sp>
        <p:nvSpPr>
          <p:cNvPr id="8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18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22390"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Flow-sensitive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r>
              <a:rPr smtClean="0"/>
              <a:t>Build a state machine-like abstraction for each method</a:t>
            </a:r>
          </a:p>
          <a:p>
            <a:r>
              <a:rPr smtClean="0"/>
              <a:t>Combine abstractions interprocedurally to one large FSM</a:t>
            </a:r>
          </a:p>
          <a:p>
            <a:r>
              <a:rPr smtClean="0"/>
              <a:t>Build thread information to be thread-safe</a:t>
            </a:r>
          </a:p>
          <a:p>
            <a:r>
              <a:rPr smtClean="0"/>
              <a:t>Perform abstract interpretation of tracematch automaton over the whole-program state machine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429520" y="500042"/>
            <a:ext cx="1328788" cy="611638"/>
            <a:chOff x="5102952" y="2071809"/>
            <a:chExt cx="2086072" cy="960214"/>
          </a:xfrm>
          <a:scene3d>
            <a:camera prst="orthographicFront"/>
            <a:lightRig rig="chilly" dir="t"/>
          </a:scene3d>
        </p:grpSpPr>
        <p:sp>
          <p:nvSpPr>
            <p:cNvPr id="6" name="Chevron 5"/>
            <p:cNvSpPr/>
            <p:nvPr/>
          </p:nvSpPr>
          <p:spPr>
            <a:xfrm>
              <a:off x="5102952" y="2071809"/>
              <a:ext cx="2086072" cy="960214"/>
            </a:xfrm>
            <a:prstGeom prst="chevron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5583059" y="2071809"/>
              <a:ext cx="1125858" cy="96021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18669" rIns="18669" bIns="1866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Flow-</a:t>
              </a:r>
              <a:r>
                <a:rPr lang="en-US" sz="1400" b="1" kern="1200" dirty="0" err="1" smtClean="0"/>
                <a:t>sens.</a:t>
              </a:r>
              <a:endParaRPr lang="en-US" sz="1400" b="1" kern="1200" dirty="0"/>
            </a:p>
          </p:txBody>
        </p:sp>
      </p:grpSp>
      <p:sp>
        <p:nvSpPr>
          <p:cNvPr id="8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19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25672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Tale of the industry programmer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2285985" y="3714776"/>
            <a:ext cx="4857783" cy="3143224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CA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Uses 3</a:t>
            </a:r>
            <a:r>
              <a:rPr kumimoji="0" lang="en-CA" sz="3000" b="1" i="0" u="none" strike="noStrike" kern="1200" cap="none" spc="0" normalizeH="0" baseline="3000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CA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party code with many architectural constraints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Has no time to read all documentation</a:t>
            </a:r>
            <a:endParaRPr kumimoji="0" lang="en-CA" sz="3000" b="1" i="0" u="none" strike="noStrike" kern="1200" cap="none" spc="0" normalizeH="0" baseline="0" noProof="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CA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Writes large programs</a:t>
            </a:r>
            <a:br>
              <a:rPr kumimoji="0" lang="en-CA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CA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with many dependencies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CA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Suffers from bugs</a:t>
            </a:r>
            <a:endParaRPr kumimoji="0" lang="en-CA" sz="3000" b="1" i="0" u="none" strike="noStrike" kern="1200" cap="none" spc="0" normalizeH="0" baseline="0" noProof="0" dirty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 l="60254" t="59480" r="20703" b="17345"/>
          <a:stretch>
            <a:fillRect/>
          </a:stretch>
        </p:blipFill>
        <p:spPr bwMode="auto">
          <a:xfrm>
            <a:off x="3390026" y="1446218"/>
            <a:ext cx="236394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advTm="469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Flow-sensitive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D</a:t>
            </a:r>
            <a:r>
              <a:rPr smtClean="0"/>
              <a:t>id not lead to additional improvements</a:t>
            </a:r>
          </a:p>
          <a:p>
            <a:r>
              <a:rPr smtClean="0"/>
              <a:t>Reasons:</a:t>
            </a:r>
          </a:p>
          <a:p>
            <a:pPr lvl="1"/>
            <a:r>
              <a:rPr lang="en-CA" dirty="0" smtClean="0"/>
              <a:t>Insufficiently precise model of control flow, caused by context-insensitive call graph</a:t>
            </a:r>
          </a:p>
          <a:p>
            <a:pPr lvl="1"/>
            <a:r>
              <a:rPr lang="en-CA" dirty="0" smtClean="0"/>
              <a:t>Lack of must-alias information (for skip-loops)</a:t>
            </a:r>
          </a:p>
          <a:p>
            <a:pPr lvl="1"/>
            <a:r>
              <a:rPr lang="en-CA" dirty="0" smtClean="0"/>
              <a:t>Presence of threads</a:t>
            </a:r>
          </a:p>
          <a:p>
            <a:r>
              <a:rPr lang="en-CA" dirty="0" smtClean="0"/>
              <a:t>Yet, the abstraction we used is very useful, reused large parts of it in later work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429520" y="500042"/>
            <a:ext cx="1328788" cy="611638"/>
            <a:chOff x="5102952" y="2071809"/>
            <a:chExt cx="2086072" cy="960214"/>
          </a:xfrm>
          <a:scene3d>
            <a:camera prst="orthographicFront"/>
            <a:lightRig rig="chilly" dir="t"/>
          </a:scene3d>
        </p:grpSpPr>
        <p:sp>
          <p:nvSpPr>
            <p:cNvPr id="6" name="Chevron 5"/>
            <p:cNvSpPr/>
            <p:nvPr/>
          </p:nvSpPr>
          <p:spPr>
            <a:xfrm>
              <a:off x="5102952" y="2071809"/>
              <a:ext cx="2086072" cy="960214"/>
            </a:xfrm>
            <a:prstGeom prst="chevron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5583059" y="2071809"/>
              <a:ext cx="1125858" cy="96021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18669" rIns="18669" bIns="1866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Flow-</a:t>
              </a:r>
              <a:r>
                <a:rPr lang="en-US" sz="1400" b="1" kern="1200" dirty="0" err="1" smtClean="0"/>
                <a:t>sens.</a:t>
              </a:r>
              <a:endParaRPr lang="en-US" sz="1400" b="1" kern="1200" dirty="0"/>
            </a:p>
          </p:txBody>
        </p:sp>
      </p:grpSp>
      <p:sp>
        <p:nvSpPr>
          <p:cNvPr id="8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20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70593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Benchmarks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smtClean="0"/>
              <a:t>Tested a number of different tracematches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2500306"/>
          <a:ext cx="7643866" cy="3571900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3821933"/>
                <a:gridCol w="3821933"/>
              </a:tblGrid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ASyncIteration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HasNextElem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FailSafeEnum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LeakingSync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FailSafeIter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Reader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HashMap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Writer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HasNext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i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21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40141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smtClean="0"/>
              <a:t>... on the entire DaCapo suite</a:t>
            </a:r>
            <a:endParaRPr lang="en-US"/>
          </a:p>
          <a:p>
            <a:pPr>
              <a:buFontTx/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2500306"/>
          <a:ext cx="7643866" cy="3571900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3821933"/>
                <a:gridCol w="3821933"/>
              </a:tblGrid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antlr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hsqldb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bloat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jython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chart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lucene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eclipse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pmd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fop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kern="1200" dirty="0" err="1" smtClean="0">
                          <a:ln w="127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800" dist="50800" dir="13500000">
                              <a:srgbClr val="000000">
                                <a:alpha val="45000"/>
                              </a:srgbClr>
                            </a:innerShdw>
                          </a:effectLst>
                        </a:rPr>
                        <a:t>xalan</a:t>
                      </a:r>
                      <a:endParaRPr lang="en-US" sz="3200" b="1" kern="1200" dirty="0">
                        <a:ln w="127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800" dist="50800" dir="13500000">
                            <a:srgbClr val="000000">
                              <a:alpha val="4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22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14359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Slowdowns before opt.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4286" y="1714488"/>
          <a:ext cx="8643993" cy="320669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{E8B1032C-EA38-4F05-BA0D-38AFFFC7BED3}</a:tableStyleId>
              </a:tblPr>
              <a:tblGrid>
                <a:gridCol w="831486"/>
                <a:gridCol w="848809"/>
                <a:gridCol w="848809"/>
                <a:gridCol w="1022035"/>
                <a:gridCol w="848809"/>
                <a:gridCol w="848809"/>
                <a:gridCol w="848809"/>
                <a:gridCol w="848809"/>
                <a:gridCol w="848809"/>
                <a:gridCol w="848809"/>
              </a:tblGrid>
              <a:tr h="46937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 smtClean="0"/>
                        <a:t>ASync</a:t>
                      </a:r>
                      <a:r>
                        <a:rPr lang="en-US" sz="1400" b="1" u="none" strike="noStrike" dirty="0" smtClean="0"/>
                        <a:t/>
                      </a:r>
                      <a:br>
                        <a:rPr lang="en-US" sz="1400" b="1" u="none" strike="noStrike" dirty="0" smtClean="0"/>
                      </a:br>
                      <a:r>
                        <a:rPr lang="en-US" sz="1400" b="1" u="none" strike="noStrike" dirty="0" smtClean="0"/>
                        <a:t>Iteration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 smtClean="0"/>
                        <a:t>FailSafe</a:t>
                      </a:r>
                      <a:br>
                        <a:rPr lang="en-US" sz="1400" b="1" u="none" strike="noStrike" dirty="0" err="1" smtClean="0"/>
                      </a:br>
                      <a:r>
                        <a:rPr lang="en-US" sz="1400" b="1" u="none" strike="noStrike" dirty="0" err="1" smtClean="0"/>
                        <a:t>Enum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 smtClean="0"/>
                        <a:t>FailSafe</a:t>
                      </a:r>
                      <a:br>
                        <a:rPr lang="en-US" sz="1400" b="1" u="none" strike="noStrike" dirty="0" err="1" smtClean="0"/>
                      </a:br>
                      <a:r>
                        <a:rPr lang="en-US" sz="1400" b="1" u="none" strike="noStrike" dirty="0" err="1" smtClean="0"/>
                        <a:t>Iter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 smtClean="0"/>
                        <a:t>HashMap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/>
                        <a:t>HasNext</a:t>
                      </a:r>
                      <a:br>
                        <a:rPr lang="en-US" sz="1400" b="1" u="none" strike="noStrike" dirty="0" smtClean="0"/>
                      </a:br>
                      <a:r>
                        <a:rPr lang="en-US" sz="1400" b="1" u="none" strike="noStrike" dirty="0" smtClean="0"/>
                        <a:t>Elem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/>
                        <a:t>HasNext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/>
                        <a:t>Leaking</a:t>
                      </a:r>
                      <a:br>
                        <a:rPr lang="en-US" sz="1400" b="1" u="none" strike="noStrike" dirty="0" smtClean="0"/>
                      </a:br>
                      <a:r>
                        <a:rPr lang="en-US" sz="1400" b="1" u="none" strike="noStrike" dirty="0" smtClean="0"/>
                        <a:t>Sync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/>
                        <a:t>Reader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/>
                        <a:t>Writer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</a:tr>
              <a:tr h="310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/>
                        <a:t>antlr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1.07x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9.78x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1.41x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/>
                        <a:t>bloat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1.35x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Some </a:t>
                      </a:r>
                      <a:r>
                        <a:rPr lang="en-CA" sz="14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hrs.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1.34x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14.83x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2.36x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1.32x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</a:tr>
              <a:tr h="266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/>
                        <a:t>chart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1.08x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1.88x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/>
                        <a:t>eclipse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1.03x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1.05x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/>
                        <a:t>fop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1.04x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2.56x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/>
                        <a:t>hsqldb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1.04x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/>
                        <a:t>jython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1.04x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1.03x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/>
                        <a:t>lucene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1.16x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1.13x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1.07x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2.82x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1.54x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/>
                        <a:t>pmd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2.12x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1.62x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1.10x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1.06x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1.04x</a:t>
                      </a:r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266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/>
                        <a:t>xalan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58" marR="8358" marT="8358" marB="401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71802" y="5572140"/>
            <a:ext cx="3000396" cy="369332"/>
          </a:xfrm>
          <a:prstGeom prst="rect">
            <a:avLst/>
          </a:prstGeom>
          <a:solidFill>
            <a:srgbClr val="99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slowdown &gt;= 10%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72066" y="428604"/>
            <a:ext cx="37147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4600" b="1" i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Franklin Gothic Book"/>
                <a:ea typeface="+mj-ea"/>
                <a:cs typeface="+mj-cs"/>
              </a:rPr>
              <a:t>(updated)</a:t>
            </a:r>
            <a:endParaRPr lang="en-CA" dirty="0"/>
          </a:p>
        </p:txBody>
      </p:sp>
      <p:sp>
        <p:nvSpPr>
          <p:cNvPr id="8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23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53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Shadow removal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Focus on 17 cases with slowdown &gt; 10%</a:t>
            </a:r>
          </a:p>
          <a:p>
            <a:r>
              <a:rPr lang="en-CA" dirty="0" smtClean="0"/>
              <a:t>Quick check removed all shadows in 6 of those cases</a:t>
            </a:r>
          </a:p>
          <a:p>
            <a:r>
              <a:rPr lang="en-CA" dirty="0" smtClean="0"/>
              <a:t>Flow-insensitive stage</a:t>
            </a:r>
          </a:p>
          <a:p>
            <a:pPr lvl="1"/>
            <a:r>
              <a:rPr lang="en-CA" dirty="0" smtClean="0"/>
              <a:t>removed all shadows for </a:t>
            </a:r>
            <a:r>
              <a:rPr lang="en-CA" dirty="0" err="1" smtClean="0"/>
              <a:t>lucene</a:t>
            </a:r>
            <a:r>
              <a:rPr lang="en-CA" dirty="0" smtClean="0"/>
              <a:t>/</a:t>
            </a:r>
            <a:r>
              <a:rPr lang="en-CA" dirty="0" err="1" smtClean="0"/>
              <a:t>LeakingSync</a:t>
            </a:r>
            <a:r>
              <a:rPr lang="en-CA" dirty="0" smtClean="0"/>
              <a:t> and </a:t>
            </a:r>
            <a:r>
              <a:rPr lang="en-CA" dirty="0" err="1" smtClean="0"/>
              <a:t>lucene</a:t>
            </a:r>
            <a:r>
              <a:rPr lang="en-CA" dirty="0" smtClean="0"/>
              <a:t>/Reader</a:t>
            </a:r>
          </a:p>
          <a:p>
            <a:pPr lvl="1"/>
            <a:r>
              <a:rPr lang="en-CA" dirty="0" smtClean="0"/>
              <a:t>significant shadow removal for 5 other benchmarks</a:t>
            </a:r>
          </a:p>
          <a:p>
            <a:r>
              <a:rPr lang="en-CA" dirty="0" smtClean="0"/>
              <a:t>Flow-sensitive stage brought no improvements at all</a:t>
            </a:r>
          </a:p>
          <a:p>
            <a:endParaRPr lang="en-CA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7643802" y="4000504"/>
            <a:ext cx="1357354" cy="785818"/>
          </a:xfrm>
          <a:prstGeom prst="wedgeRoundRectCallout">
            <a:avLst>
              <a:gd name="adj1" fmla="val -82067"/>
              <a:gd name="adj2" fmla="val -47398"/>
              <a:gd name="adj3" fmla="val 16667"/>
            </a:avLst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en-CA" b="1" dirty="0" smtClean="0"/>
              <a:t>Program safe!</a:t>
            </a:r>
            <a:endParaRPr lang="en-CA" b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7500958" y="2643182"/>
            <a:ext cx="1357354" cy="785818"/>
          </a:xfrm>
          <a:prstGeom prst="wedgeRoundRectCallout">
            <a:avLst>
              <a:gd name="adj1" fmla="val -82067"/>
              <a:gd name="adj2" fmla="val -47398"/>
              <a:gd name="adj3" fmla="val 16667"/>
            </a:avLst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en-CA" b="1" dirty="0" smtClean="0"/>
              <a:t>Program safe!</a:t>
            </a:r>
            <a:endParaRPr lang="en-CA" b="1" dirty="0"/>
          </a:p>
        </p:txBody>
      </p:sp>
      <p:sp>
        <p:nvSpPr>
          <p:cNvPr id="9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24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488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 noGrp="1"/>
          </p:cNvGraphicFramePr>
          <p:nvPr/>
        </p:nvGraphicFramePr>
        <p:xfrm>
          <a:off x="241300" y="2857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Line Callout 2 (Accent Bar) 9"/>
          <p:cNvSpPr/>
          <p:nvPr/>
        </p:nvSpPr>
        <p:spPr>
          <a:xfrm>
            <a:off x="4357686" y="905922"/>
            <a:ext cx="2071702" cy="577319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5093"/>
              <a:gd name="adj6" fmla="val -71188"/>
            </a:avLst>
          </a:prstGeom>
          <a:solidFill>
            <a:srgbClr val="FF0000">
              <a:alpha val="51000"/>
            </a:srgbClr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3000"/>
                    <a:alpha val="95000"/>
                  </a:srgb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aborted</a:t>
            </a:r>
            <a:endParaRPr lang="en-CA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929058" y="2357430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[abc-2007-3]</a:t>
            </a:r>
            <a:endParaRPr lang="en-CA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615561" y="4546608"/>
            <a:ext cx="7099843" cy="142876"/>
            <a:chOff x="1285852" y="5361532"/>
            <a:chExt cx="7385595" cy="142876"/>
          </a:xfrm>
        </p:grpSpPr>
        <p:sp>
          <p:nvSpPr>
            <p:cNvPr id="15" name="Isosceles Triangle 14"/>
            <p:cNvSpPr/>
            <p:nvPr/>
          </p:nvSpPr>
          <p:spPr>
            <a:xfrm>
              <a:off x="1285852" y="5361532"/>
              <a:ext cx="285752" cy="142876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CA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1785918" y="5361532"/>
              <a:ext cx="285752" cy="142876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CA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3618149" y="5361532"/>
              <a:ext cx="285752" cy="142876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CA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4584220" y="5361532"/>
              <a:ext cx="285752" cy="142876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CA"/>
            </a:p>
          </p:txBody>
        </p:sp>
        <p:sp>
          <p:nvSpPr>
            <p:cNvPr id="25" name="Isosceles Triangle 24"/>
            <p:cNvSpPr/>
            <p:nvPr/>
          </p:nvSpPr>
          <p:spPr>
            <a:xfrm>
              <a:off x="5068360" y="5361532"/>
              <a:ext cx="285752" cy="142876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CA"/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6480187" y="5361532"/>
              <a:ext cx="285752" cy="14287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CA">
                <a:solidFill>
                  <a:srgbClr val="FFC000"/>
                </a:solidFill>
              </a:endParaRPr>
            </a:p>
          </p:txBody>
        </p:sp>
        <p:sp>
          <p:nvSpPr>
            <p:cNvPr id="27" name="Isosceles Triangle 26"/>
            <p:cNvSpPr/>
            <p:nvPr/>
          </p:nvSpPr>
          <p:spPr>
            <a:xfrm>
              <a:off x="6963320" y="5361532"/>
              <a:ext cx="285752" cy="14287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CA">
                <a:solidFill>
                  <a:srgbClr val="FFC000"/>
                </a:solidFill>
              </a:endParaRPr>
            </a:p>
          </p:txBody>
        </p:sp>
        <p:sp>
          <p:nvSpPr>
            <p:cNvPr id="28" name="Isosceles Triangle 27"/>
            <p:cNvSpPr/>
            <p:nvPr/>
          </p:nvSpPr>
          <p:spPr>
            <a:xfrm>
              <a:off x="8385695" y="5361532"/>
              <a:ext cx="285752" cy="142876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n-CA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857224" y="50004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10x</a:t>
            </a:r>
            <a:endParaRPr lang="en-CA" dirty="0"/>
          </a:p>
        </p:txBody>
      </p:sp>
      <p:sp>
        <p:nvSpPr>
          <p:cNvPr id="30" name="TextBox 29"/>
          <p:cNvSpPr txBox="1"/>
          <p:nvPr/>
        </p:nvSpPr>
        <p:spPr>
          <a:xfrm>
            <a:off x="2143108" y="50004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hours</a:t>
            </a:r>
            <a:endParaRPr lang="en-CA" dirty="0"/>
          </a:p>
        </p:txBody>
      </p:sp>
      <p:sp>
        <p:nvSpPr>
          <p:cNvPr id="31" name="TextBox 30"/>
          <p:cNvSpPr txBox="1"/>
          <p:nvPr/>
        </p:nvSpPr>
        <p:spPr>
          <a:xfrm>
            <a:off x="3143240" y="50004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15x</a:t>
            </a:r>
            <a:endParaRPr lang="en-CA" dirty="0"/>
          </a:p>
        </p:txBody>
      </p:sp>
      <p:sp>
        <p:nvSpPr>
          <p:cNvPr id="42" name="Isosceles Triangle 41"/>
          <p:cNvSpPr/>
          <p:nvPr/>
        </p:nvSpPr>
        <p:spPr>
          <a:xfrm>
            <a:off x="1142976" y="4546608"/>
            <a:ext cx="274696" cy="142876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n-CA"/>
          </a:p>
        </p:txBody>
      </p:sp>
      <p:sp>
        <p:nvSpPr>
          <p:cNvPr id="43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25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382954" y="571480"/>
            <a:ext cx="285752" cy="407196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Rounded Rectangle 45"/>
          <p:cNvSpPr/>
          <p:nvPr/>
        </p:nvSpPr>
        <p:spPr>
          <a:xfrm>
            <a:off x="7463386" y="3500438"/>
            <a:ext cx="319618" cy="11430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Rounded Rectangle 46"/>
          <p:cNvSpPr/>
          <p:nvPr/>
        </p:nvSpPr>
        <p:spPr>
          <a:xfrm>
            <a:off x="7929586" y="3714752"/>
            <a:ext cx="285752" cy="9286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3" name="Group 22"/>
          <p:cNvGrpSpPr/>
          <p:nvPr/>
        </p:nvGrpSpPr>
        <p:grpSpPr>
          <a:xfrm>
            <a:off x="5500694" y="2353724"/>
            <a:ext cx="2571768" cy="1503904"/>
            <a:chOff x="5500694" y="2353724"/>
            <a:chExt cx="2571768" cy="1503904"/>
          </a:xfrm>
        </p:grpSpPr>
        <p:sp>
          <p:nvSpPr>
            <p:cNvPr id="16" name="Line Callout 2 (Accent Bar) 15"/>
            <p:cNvSpPr/>
            <p:nvPr/>
          </p:nvSpPr>
          <p:spPr>
            <a:xfrm>
              <a:off x="5500694" y="2353724"/>
              <a:ext cx="2071702" cy="642942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67068"/>
                <a:gd name="adj6" fmla="val -83449"/>
              </a:avLst>
            </a:prstGeom>
            <a:solidFill>
              <a:srgbClr val="FF0000">
                <a:alpha val="51000"/>
              </a:srgbClr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ln w="12700">
                    <a:solidFill>
                      <a:srgbClr val="6EA0B0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6EA0B0">
                      <a:tint val="3000"/>
                      <a:alpha val="95000"/>
                    </a:srgbClr>
                  </a:solidFill>
                  <a:effectLst>
                    <a:innerShdw blurRad="50800" dist="50800" dir="13500000">
                      <a:srgbClr val="000000">
                        <a:alpha val="45000"/>
                      </a:srgbClr>
                    </a:innerShdw>
                  </a:effectLst>
                </a:rPr>
                <a:t>must-alias</a:t>
              </a:r>
              <a:endParaRPr lang="en-CA" sz="2800" b="1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5500694" y="3143249"/>
              <a:ext cx="2071702" cy="1588"/>
            </a:xfrm>
            <a:prstGeom prst="line">
              <a:avLst/>
            </a:prstGeom>
            <a:solidFill>
              <a:srgbClr val="33CCCC">
                <a:alpha val="51000"/>
              </a:srgbClr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358082" y="3143249"/>
              <a:ext cx="714380" cy="714379"/>
            </a:xfrm>
            <a:prstGeom prst="line">
              <a:avLst/>
            </a:prstGeom>
            <a:solidFill>
              <a:srgbClr val="33CCCC">
                <a:alpha val="51000"/>
              </a:srgbClr>
            </a:solidFill>
            <a:ln w="571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8" name="Line Callout 2 (Accent Bar) 37"/>
          <p:cNvSpPr/>
          <p:nvPr/>
        </p:nvSpPr>
        <p:spPr>
          <a:xfrm>
            <a:off x="6357950" y="1625056"/>
            <a:ext cx="2500330" cy="642942"/>
          </a:xfrm>
          <a:prstGeom prst="accentCallout2">
            <a:avLst>
              <a:gd name="adj1" fmla="val 72083"/>
              <a:gd name="adj2" fmla="val -7413"/>
              <a:gd name="adj3" fmla="val 104675"/>
              <a:gd name="adj4" fmla="val -18506"/>
              <a:gd name="adj5" fmla="val 310030"/>
              <a:gd name="adj6" fmla="val 39216"/>
            </a:avLst>
          </a:prstGeom>
          <a:solidFill>
            <a:srgbClr val="FF0000">
              <a:alpha val="51000"/>
            </a:srgbClr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3000"/>
                    <a:alpha val="95000"/>
                  </a:srgb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imprecision</a:t>
            </a:r>
            <a:endParaRPr lang="en-CA" sz="2800" b="1" dirty="0"/>
          </a:p>
        </p:txBody>
      </p:sp>
    </p:spTree>
    <p:custDataLst>
      <p:tags r:id="rId1"/>
    </p:custDataLst>
  </p:cSld>
  <p:clrMapOvr>
    <a:masterClrMapping/>
  </p:clrMapOvr>
  <p:transition advTm="1916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4" grpId="0"/>
      <p:bldP spid="42" grpId="0" animBg="1"/>
      <p:bldP spid="45" grpId="0" animBg="1"/>
      <p:bldP spid="46" grpId="0" animBg="1"/>
      <p:bldP spid="47" grpId="0" animBg="1"/>
      <p:bldP spid="38" grpId="0" animBg="1"/>
      <p:bldP spid="38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Related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err="1" smtClean="0"/>
              <a:t>Typestates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Fink et al., ISSTA ‘06: “</a:t>
            </a:r>
            <a:r>
              <a:rPr smtClean="0"/>
              <a:t>Effective typestate verification in the presence of aliasing"</a:t>
            </a:r>
            <a:endParaRPr lang="en-CA" dirty="0" smtClean="0"/>
          </a:p>
          <a:p>
            <a:pPr lvl="1"/>
            <a:r>
              <a:rPr lang="en-CA" dirty="0" smtClean="0"/>
              <a:t>Only have one free variable</a:t>
            </a:r>
          </a:p>
          <a:p>
            <a:pPr lvl="1"/>
            <a:r>
              <a:rPr lang="en-CA" dirty="0" smtClean="0"/>
              <a:t>Makes flow-sensitive analysis easier </a:t>
            </a:r>
            <a:r>
              <a:rPr lang="en-CA" sz="2400" dirty="0"/>
              <a:t>[abc-2007-3</a:t>
            </a:r>
            <a:r>
              <a:rPr lang="en-CA" sz="2400" dirty="0" smtClean="0"/>
              <a:t>]</a:t>
            </a:r>
          </a:p>
          <a:p>
            <a:pPr lvl="1"/>
            <a:r>
              <a:rPr lang="en-CA" dirty="0" smtClean="0"/>
              <a:t>Completely static, false positives remain</a:t>
            </a:r>
          </a:p>
          <a:p>
            <a:r>
              <a:rPr lang="en-CA" dirty="0" smtClean="0"/>
              <a:t>PQL</a:t>
            </a:r>
            <a:br>
              <a:rPr lang="en-CA" dirty="0" smtClean="0"/>
            </a:br>
            <a:r>
              <a:rPr lang="en-CA" dirty="0" smtClean="0"/>
              <a:t>Martin et al., OOPSLA ’05: “</a:t>
            </a:r>
            <a:r>
              <a:rPr smtClean="0"/>
              <a:t>Finding Application Errors and Security Flaws Using PQL" </a:t>
            </a:r>
            <a:endParaRPr lang="en-CA" dirty="0" smtClean="0"/>
          </a:p>
          <a:p>
            <a:pPr lvl="1"/>
            <a:r>
              <a:rPr lang="en-CA" dirty="0" smtClean="0"/>
              <a:t>Uses similar flow-insensitive analysis, yielding similar speedups</a:t>
            </a:r>
          </a:p>
          <a:p>
            <a:pPr lvl="1"/>
            <a:r>
              <a:rPr lang="en-CA" dirty="0" smtClean="0"/>
              <a:t>No quick check</a:t>
            </a:r>
          </a:p>
          <a:p>
            <a:pPr lvl="1"/>
            <a:r>
              <a:rPr lang="en-CA" dirty="0" smtClean="0"/>
              <a:t>No flow-sensitive analysis</a:t>
            </a:r>
            <a:endParaRPr lang="en-CA" dirty="0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26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86359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Conclusions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mtClean="0"/>
              <a:t>Static program analysis can often improve the runtime performance of finite state monitors a lot</a:t>
            </a:r>
            <a:endParaRPr lang="en-US" dirty="0"/>
          </a:p>
          <a:p>
            <a:r>
              <a:rPr smtClean="0"/>
              <a:t>Can even prove many programs sound</a:t>
            </a:r>
          </a:p>
          <a:p>
            <a:r>
              <a:rPr lang="en-CA" dirty="0" smtClean="0"/>
              <a:t>Not possible with plain </a:t>
            </a:r>
            <a:r>
              <a:rPr lang="en-CA" dirty="0" err="1" smtClean="0"/>
              <a:t>AspectJ</a:t>
            </a:r>
            <a:endParaRPr smtClean="0"/>
          </a:p>
          <a:p>
            <a:r>
              <a:rPr smtClean="0"/>
              <a:t>Precise points-to information is crucial</a:t>
            </a:r>
          </a:p>
          <a:p>
            <a:r>
              <a:rPr smtClean="0"/>
              <a:t>Flow-sensitive analysis needs to be designed differently </a:t>
            </a:r>
            <a:r>
              <a:rPr lang="en-CA" sz="3200" dirty="0" smtClean="0"/>
              <a:t>[abc-2007-3]</a:t>
            </a:r>
            <a:endParaRPr smtClean="0"/>
          </a:p>
        </p:txBody>
      </p:sp>
      <p:sp>
        <p:nvSpPr>
          <p:cNvPr id="6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27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34594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18117"/>
            <a:ext cx="8229600" cy="155415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CA" dirty="0" smtClean="0"/>
              <a:t>Download our abc compiler and our papers, examples and benchmarks at:</a:t>
            </a:r>
          </a:p>
          <a:p>
            <a:pPr algn="ctr">
              <a:buNone/>
            </a:pPr>
            <a:r>
              <a:rPr lang="en-CA" dirty="0" smtClean="0">
                <a:hlinkClick r:id="rId2"/>
              </a:rPr>
              <a:t>www.aspectbench.org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7191" y="4883479"/>
            <a:ext cx="7929618" cy="4571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8596" y="1285860"/>
            <a:ext cx="8229600" cy="350046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CA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[abc-2007-3] Eric Bodden, Patrick Lam, Laurie Hendren: </a:t>
            </a:r>
            <a:r>
              <a:rPr lang="en-CA" sz="21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Flow-sensitive static optimizations for runtime monitors</a:t>
            </a:r>
            <a:r>
              <a:rPr lang="en-CA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. abc Technical Report number abc-2007-3, </a:t>
            </a:r>
            <a:r>
              <a:rPr lang="en-CA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hlinkClick r:id="rId2"/>
              </a:rPr>
              <a:t>www.aspectbench.org</a:t>
            </a:r>
            <a:endParaRPr lang="en-CA" sz="21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CA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	under submission at POPL ‘08</a:t>
            </a: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CA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[ATdM 07] Pavel Avgustinov, Julian Tibble, Oege de Moor: </a:t>
            </a:r>
            <a:r>
              <a:rPr lang="en-CA" sz="21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Making Trace Monitors Feasible</a:t>
            </a:r>
            <a:r>
              <a:rPr lang="en-US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. To appear at OOPSLA 2007.</a:t>
            </a: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[SB 06] </a:t>
            </a:r>
            <a:r>
              <a:rPr lang="en-CA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Manu Sridharan, Rastislav Bodik: </a:t>
            </a:r>
            <a:r>
              <a:rPr lang="en-US" sz="21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Refinement-Based Context-Sensitive Points-To Analysis for Java</a:t>
            </a:r>
            <a:r>
              <a:rPr lang="en-US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. PLDI 2006.</a:t>
            </a: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1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					    </a:t>
            </a:r>
            <a:r>
              <a:rPr lang="en-US" sz="21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33CCCC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Now part of Soot/abc!</a:t>
            </a:r>
            <a:endParaRPr lang="en-CA" sz="2100" b="1" i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33CCCC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sp>
        <p:nvSpPr>
          <p:cNvPr id="9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28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med" advTm="20125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/>
          <p:cNvSpPr/>
          <p:nvPr/>
        </p:nvSpPr>
        <p:spPr>
          <a:xfrm>
            <a:off x="1285852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Notched Right Arrow 40"/>
          <p:cNvSpPr/>
          <p:nvPr/>
        </p:nvSpPr>
        <p:spPr>
          <a:xfrm>
            <a:off x="2379912" y="3131205"/>
            <a:ext cx="1401139" cy="533697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4241710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Notched Right Arrow 42"/>
          <p:cNvSpPr/>
          <p:nvPr/>
        </p:nvSpPr>
        <p:spPr>
          <a:xfrm>
            <a:off x="5335769" y="3131205"/>
            <a:ext cx="1401139" cy="533697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197573" y="3081352"/>
            <a:ext cx="633400" cy="633400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644268" y="2525636"/>
            <a:ext cx="142016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next</a:t>
            </a:r>
            <a:endParaRPr lang="en-US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580730" y="2525636"/>
            <a:ext cx="142016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next</a:t>
            </a:r>
            <a:endParaRPr lang="en-US" sz="1600" b="1" dirty="0"/>
          </a:p>
        </p:txBody>
      </p:sp>
      <p:sp>
        <p:nvSpPr>
          <p:cNvPr id="47" name="Circular Arrow 46"/>
          <p:cNvSpPr/>
          <p:nvPr/>
        </p:nvSpPr>
        <p:spPr>
          <a:xfrm>
            <a:off x="4002684" y="2402144"/>
            <a:ext cx="1049684" cy="1173177"/>
          </a:xfrm>
          <a:prstGeom prst="circularArrow">
            <a:avLst>
              <a:gd name="adj1" fmla="val 12500"/>
              <a:gd name="adj2" fmla="val 1142319"/>
              <a:gd name="adj3" fmla="val 20457683"/>
              <a:gd name="adj4" fmla="val 10800000"/>
              <a:gd name="adj5" fmla="val 12500"/>
            </a:avLst>
          </a:prstGeom>
          <a:solidFill>
            <a:schemeClr val="bg1">
              <a:tint val="75000"/>
            </a:schemeClr>
          </a:solidFill>
          <a:ln w="19050" cap="flat" cmpd="sng" algn="ctr">
            <a:solidFill>
              <a:schemeClr val="tx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85222" y="2003112"/>
            <a:ext cx="23463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b="1" dirty="0" smtClean="0"/>
              <a:t>skip&lt;hasNext&gt;</a:t>
            </a:r>
            <a:endParaRPr lang="en-US" sz="1600" b="1" dirty="0"/>
          </a:p>
        </p:txBody>
      </p:sp>
      <p:sp>
        <p:nvSpPr>
          <p:cNvPr id="13" name="Shape 12"/>
          <p:cNvSpPr txBox="1">
            <a:spLocks/>
          </p:cNvSpPr>
          <p:nvPr/>
        </p:nvSpPr>
        <p:spPr>
          <a:xfrm>
            <a:off x="457200" y="376236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z="42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HasNext – need for Must-alias info</a:t>
            </a:r>
            <a:endParaRPr lang="en-US" sz="4200" dirty="0"/>
          </a:p>
        </p:txBody>
      </p:sp>
      <p:sp>
        <p:nvSpPr>
          <p:cNvPr id="14" name="Rectangle 13"/>
          <p:cNvSpPr/>
          <p:nvPr/>
        </p:nvSpPr>
        <p:spPr>
          <a:xfrm>
            <a:off x="1071538" y="4143380"/>
            <a:ext cx="692948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“next next” over {hasNext, next}</a:t>
            </a:r>
            <a:endParaRPr lang="en-US" sz="30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sp>
        <p:nvSpPr>
          <p:cNvPr id="20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29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43108" y="5357826"/>
            <a:ext cx="4572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while(</a:t>
            </a:r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.hasNext())</a:t>
            </a:r>
          </a:p>
          <a:p>
            <a:pPr algn="ctr"/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o = </a:t>
            </a:r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 pitchFamily="49" charset="0"/>
                <a:cs typeface="Courier New" pitchFamily="49" charset="0"/>
              </a:rPr>
              <a:t>.next();</a:t>
            </a:r>
            <a:endParaRPr lang="en-US" sz="30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 advTm="74297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typical bug pattern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6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smtClean="0"/>
              <a:t>Taken from java.util.Collections</a:t>
            </a:r>
            <a:endParaRPr lang="en-US" dirty="0"/>
          </a:p>
        </p:txBody>
      </p:sp>
      <p:sp>
        <p:nvSpPr>
          <p:cNvPr id="4" name="Rectangle 3"/>
          <p:cNvSpPr txBox="1"/>
          <p:nvPr/>
        </p:nvSpPr>
        <p:spPr>
          <a:xfrm>
            <a:off x="428596" y="2714620"/>
            <a:ext cx="8215370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8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Collection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syncC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=</a:t>
            </a:r>
            <a:endParaRPr lang="en-US" dirty="0"/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 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Collections.</a:t>
            </a:r>
            <a:r>
              <a:rPr lang="en-US" sz="2400" b="1" i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synchronizedCollection</a:t>
            </a:r>
            <a:r>
              <a:rPr lang="en-US" sz="24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</a:t>
            </a:r>
            <a:r>
              <a:rPr lang="en-US" sz="2400" b="1" i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myC</a:t>
            </a:r>
            <a:r>
              <a:rPr lang="en-US" sz="24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);</a:t>
            </a:r>
            <a:endParaRPr lang="en-US" sz="1600" dirty="0" smtClean="0"/>
          </a:p>
        </p:txBody>
      </p:sp>
      <p:sp>
        <p:nvSpPr>
          <p:cNvPr id="5" name="Rectangle 4"/>
          <p:cNvSpPr txBox="1"/>
          <p:nvPr/>
        </p:nvSpPr>
        <p:spPr>
          <a:xfrm>
            <a:off x="428596" y="3980624"/>
            <a:ext cx="7500990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synchronized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syncC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) {</a:t>
            </a:r>
            <a:endParaRPr lang="en-US" sz="2400" dirty="0" smtClean="0"/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endParaRPr lang="en-US" sz="2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endParaRPr lang="en-US" sz="2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endParaRPr lang="en-US" sz="2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}</a:t>
            </a:r>
            <a:endParaRPr lang="en-US" sz="2400" dirty="0"/>
          </a:p>
        </p:txBody>
      </p:sp>
      <p:sp>
        <p:nvSpPr>
          <p:cNvPr id="6" name="Rectangle 5"/>
          <p:cNvSpPr txBox="1"/>
          <p:nvPr/>
        </p:nvSpPr>
        <p:spPr>
          <a:xfrm>
            <a:off x="785786" y="4429132"/>
            <a:ext cx="7572428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Iterator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i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=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syncC.iterator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(); </a:t>
            </a:r>
            <a:endParaRPr lang="en-US" sz="2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3F7F5F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while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i.hasNext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())</a:t>
            </a: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   </a:t>
            </a:r>
            <a:r>
              <a:rPr lang="en-US" sz="2400" b="1" i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foo</a:t>
            </a:r>
            <a:r>
              <a:rPr lang="en-US" sz="24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</a:t>
            </a:r>
            <a:r>
              <a:rPr lang="en-US" sz="2400" b="1" i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i.next</a:t>
            </a:r>
            <a:r>
              <a:rPr lang="en-US" sz="24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());</a:t>
            </a:r>
            <a:endParaRPr lang="en-US" sz="2400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3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48626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smtClean="0"/>
              <a:t>Quick check - idea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71472" y="1428736"/>
            <a:ext cx="3500462" cy="2857520"/>
            <a:chOff x="571472" y="1428736"/>
            <a:chExt cx="3500462" cy="2857520"/>
          </a:xfrm>
        </p:grpSpPr>
        <p:sp>
          <p:nvSpPr>
            <p:cNvPr id="3" name="Flowchart: Data 2"/>
            <p:cNvSpPr/>
            <p:nvPr/>
          </p:nvSpPr>
          <p:spPr>
            <a:xfrm>
              <a:off x="857224" y="1857364"/>
              <a:ext cx="2571768" cy="1285884"/>
            </a:xfrm>
            <a:prstGeom prst="flowChartInputOutpu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FailSafeIter</a:t>
              </a:r>
              <a:endParaRPr lang="en-US" b="1" dirty="0"/>
            </a:p>
          </p:txBody>
        </p:sp>
        <p:sp>
          <p:nvSpPr>
            <p:cNvPr id="4" name="Flowchart: Data 3"/>
            <p:cNvSpPr/>
            <p:nvPr/>
          </p:nvSpPr>
          <p:spPr>
            <a:xfrm>
              <a:off x="1009624" y="2009764"/>
              <a:ext cx="2571768" cy="1285884"/>
            </a:xfrm>
            <a:prstGeom prst="flowChartInputOutpu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ASyncIter</a:t>
              </a:r>
              <a:endParaRPr lang="en-US" b="1" dirty="0"/>
            </a:p>
          </p:txBody>
        </p:sp>
        <p:sp>
          <p:nvSpPr>
            <p:cNvPr id="5" name="Flowchart: Data 4"/>
            <p:cNvSpPr/>
            <p:nvPr/>
          </p:nvSpPr>
          <p:spPr>
            <a:xfrm>
              <a:off x="1162024" y="2162164"/>
              <a:ext cx="2571768" cy="1285884"/>
            </a:xfrm>
            <a:prstGeom prst="flowChartInputOutpu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ASyncIter</a:t>
              </a:r>
              <a:endParaRPr lang="en-US" b="1" dirty="0"/>
            </a:p>
          </p:txBody>
        </p:sp>
        <p:sp>
          <p:nvSpPr>
            <p:cNvPr id="7" name="Flowchart: Magnetic Disk 6"/>
            <p:cNvSpPr/>
            <p:nvPr/>
          </p:nvSpPr>
          <p:spPr>
            <a:xfrm>
              <a:off x="571472" y="1428736"/>
              <a:ext cx="3500462" cy="2857520"/>
            </a:xfrm>
            <a:prstGeom prst="flowChartMagneticDisk">
              <a:avLst/>
            </a:prstGeom>
            <a:solidFill>
              <a:schemeClr val="accent1">
                <a:alpha val="30000"/>
              </a:schemeClr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b" anchorCtr="1"/>
            <a:lstStyle/>
            <a:p>
              <a:pPr algn="ctr"/>
              <a:r>
                <a:rPr lang="en-US" b="1" dirty="0" smtClean="0"/>
                <a:t>library-tracematches</a:t>
              </a:r>
              <a:endParaRPr lang="en-US" b="1" dirty="0"/>
            </a:p>
          </p:txBody>
        </p:sp>
      </p:grpSp>
      <p:sp>
        <p:nvSpPr>
          <p:cNvPr id="18" name="Flowchart: Data 17"/>
          <p:cNvSpPr/>
          <p:nvPr/>
        </p:nvSpPr>
        <p:spPr>
          <a:xfrm>
            <a:off x="5429256" y="4000504"/>
            <a:ext cx="2571768" cy="1285884"/>
          </a:xfrm>
          <a:prstGeom prst="flowChartInputOutp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FailSafeIter</a:t>
            </a:r>
            <a:endParaRPr lang="en-US" b="1" dirty="0"/>
          </a:p>
        </p:txBody>
      </p:sp>
      <p:sp>
        <p:nvSpPr>
          <p:cNvPr id="19" name="Flowchart: Data 18"/>
          <p:cNvSpPr/>
          <p:nvPr/>
        </p:nvSpPr>
        <p:spPr>
          <a:xfrm>
            <a:off x="5581656" y="4152904"/>
            <a:ext cx="2571768" cy="1285884"/>
          </a:xfrm>
          <a:prstGeom prst="flowChartInputOutp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ASyncIter</a:t>
            </a:r>
            <a:endParaRPr lang="en-US" b="1" dirty="0"/>
          </a:p>
        </p:txBody>
      </p:sp>
      <p:sp>
        <p:nvSpPr>
          <p:cNvPr id="20" name="Flowchart: Data 19"/>
          <p:cNvSpPr/>
          <p:nvPr/>
        </p:nvSpPr>
        <p:spPr>
          <a:xfrm>
            <a:off x="5734056" y="4305304"/>
            <a:ext cx="2571768" cy="1285884"/>
          </a:xfrm>
          <a:prstGeom prst="flowChartInputOutp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 1</a:t>
            </a:r>
            <a:endParaRPr lang="en-US" b="1" dirty="0"/>
          </a:p>
        </p:txBody>
      </p:sp>
      <p:sp>
        <p:nvSpPr>
          <p:cNvPr id="21" name="Flowchart: Magnetic Disk 20"/>
          <p:cNvSpPr/>
          <p:nvPr/>
        </p:nvSpPr>
        <p:spPr>
          <a:xfrm>
            <a:off x="5143504" y="3571876"/>
            <a:ext cx="3500462" cy="2857520"/>
          </a:xfrm>
          <a:prstGeom prst="flowChartMagneticDisk">
            <a:avLst/>
          </a:prstGeom>
          <a:solidFill>
            <a:schemeClr val="accent1">
              <a:alpha val="30000"/>
            </a:schemeClr>
          </a:solidFill>
          <a:ln w="19050" cap="flat" cmpd="sng" algn="ctr">
            <a:solidFill>
              <a:schemeClr val="accent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b" anchorCtr="1"/>
          <a:lstStyle/>
          <a:p>
            <a:pPr algn="ctr"/>
            <a:r>
              <a:rPr lang="en-US" b="1" dirty="0" smtClean="0"/>
              <a:t>client programs</a:t>
            </a:r>
            <a:endParaRPr lang="en-US" b="1" dirty="0"/>
          </a:p>
        </p:txBody>
      </p:sp>
      <p:sp>
        <p:nvSpPr>
          <p:cNvPr id="22" name="Rectangle 21"/>
          <p:cNvSpPr txBox="1"/>
          <p:nvPr/>
        </p:nvSpPr>
        <p:spPr>
          <a:xfrm>
            <a:off x="4286248" y="1643050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buFont typeface="Courier New"/>
              <a:buChar char="o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 company rules</a:t>
            </a:r>
          </a:p>
          <a:p>
            <a:pPr>
              <a:buFont typeface="Courier New"/>
              <a:buChar char="o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 domain specific rules</a:t>
            </a:r>
          </a:p>
          <a:p>
            <a:pPr>
              <a:buFont typeface="Courier New"/>
              <a:buChar char="o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 generic API rules</a:t>
            </a:r>
          </a:p>
          <a:p>
            <a:pPr>
              <a:buFont typeface="Courier New"/>
              <a:buChar char="o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 …</a:t>
            </a:r>
            <a:endParaRPr lang="en-US" sz="2400" b="1" dirty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348" y="4857761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r"/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not all the tracematches apply to all the programs</a:t>
            </a:r>
            <a:endParaRPr lang="en-US" sz="2400" b="1" dirty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714744" y="3643314"/>
            <a:ext cx="1571636" cy="857256"/>
          </a:xfrm>
          <a:prstGeom prst="straightConnector1">
            <a:avLst/>
          </a:prstGeom>
          <a:noFill/>
          <a:ln w="63500" cap="flat" cmpd="sng" algn="ctr">
            <a:solidFill>
              <a:srgbClr val="6EA0B0">
                <a:shade val="60000"/>
                <a:satMod val="300000"/>
              </a:srgbClr>
            </a:solidFill>
            <a:prstDash val="solid"/>
            <a:headEnd type="arrow"/>
            <a:tailEnd type="arrow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30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23839"/>
            <a:ext cx="8043890" cy="1143000"/>
          </a:xfrm>
        </p:spPr>
        <p:txBody>
          <a:bodyPr>
            <a:normAutofit/>
          </a:bodyPr>
          <a:lstStyle/>
          <a:p>
            <a:r>
              <a:rPr sz="4400" smtClean="0"/>
              <a:t>Shadows and points-to sets</a:t>
            </a:r>
            <a:endParaRPr lang="en-US" sz="4400" dirty="0"/>
          </a:p>
        </p:txBody>
      </p:sp>
      <p:sp useBgFill="1">
        <p:nvSpPr>
          <p:cNvPr id="4" name="Shape 3"/>
          <p:cNvSpPr/>
          <p:nvPr/>
        </p:nvSpPr>
        <p:spPr>
          <a:xfrm>
            <a:off x="3000364" y="1568590"/>
            <a:ext cx="2643206" cy="1428760"/>
          </a:xfrm>
          <a:custGeom>
            <a:avLst/>
            <a:gdLst>
              <a:gd name="y2" fmla="val hd5"/>
              <a:gd name="y1" fmla="+/ t y2 2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y1"/>
              </a:cxn>
            </a:cxnLst>
            <a:rect l="l" t="y2" r="r" b="b"/>
            <a:pathLst>
              <a:path>
                <a:moveTo>
                  <a:pt x="-357254" y="714332"/>
                </a:moveTo>
                <a:lnTo>
                  <a:pt x="857192" y="1142960"/>
                </a:lnTo>
                <a:lnTo>
                  <a:pt x="357158" y="2285992"/>
                </a:lnTo>
                <a:lnTo>
                  <a:pt x="l" y="b"/>
                </a:lnTo>
                <a:close/>
              </a:path>
            </a:pathLst>
          </a:custGeom>
          <a:ln w="19050" cap="flat" cmpd="sng" algn="ctr">
            <a:noFill/>
            <a:prstDash val="solid"/>
          </a:ln>
          <a:effectLst>
            <a:outerShdw blurRad="70642" dist="317500" dir="21540000" sx="180000" sy="180000" kx="-2700000" rotWithShape="0">
              <a:srgbClr val="000000"/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 rot="20443036">
            <a:off x="3327286" y="3319203"/>
            <a:ext cx="2163324" cy="2056263"/>
          </a:xfrm>
          <a:prstGeom prst="teardrop">
            <a:avLst>
              <a:gd name="adj" fmla="val 147904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Shape 5"/>
          <p:cNvSpPr/>
          <p:nvPr/>
        </p:nvSpPr>
        <p:spPr>
          <a:xfrm>
            <a:off x="357158" y="3926044"/>
            <a:ext cx="2643206" cy="1428760"/>
          </a:xfrm>
          <a:custGeom>
            <a:avLst/>
            <a:gdLst>
              <a:gd name="y2" fmla="val hd5"/>
              <a:gd name="y1" fmla="+/ t y2 2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y1"/>
              </a:cxn>
            </a:cxnLst>
            <a:rect l="l" t="y2" r="r" b="b"/>
            <a:pathLst>
              <a:path>
                <a:moveTo>
                  <a:pt x="-357254" y="714332"/>
                </a:moveTo>
                <a:lnTo>
                  <a:pt x="857192" y="1142960"/>
                </a:lnTo>
                <a:lnTo>
                  <a:pt x="357158" y="2285992"/>
                </a:lnTo>
                <a:lnTo>
                  <a:pt x="l" y="b"/>
                </a:lnTo>
                <a:close/>
              </a:path>
            </a:pathLst>
          </a:custGeom>
          <a:ln w="19050" cap="flat" cmpd="sng" algn="ctr">
            <a:noFill/>
            <a:prstDash val="solid"/>
          </a:ln>
          <a:effectLst>
            <a:outerShdw blurRad="70642" dist="317500" dir="21540000" sx="180000" sy="180000" kx="-2700000" rotWithShape="0">
              <a:srgbClr val="000000"/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 useBgFill="1">
        <p:nvSpPr>
          <p:cNvPr id="7" name="Shape 6"/>
          <p:cNvSpPr/>
          <p:nvPr/>
        </p:nvSpPr>
        <p:spPr>
          <a:xfrm>
            <a:off x="6072198" y="3425978"/>
            <a:ext cx="2643206" cy="1428760"/>
          </a:xfrm>
          <a:custGeom>
            <a:avLst/>
            <a:gdLst>
              <a:gd name="y2" fmla="val hd5"/>
              <a:gd name="y1" fmla="+/ t y2 2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y1"/>
              </a:cxn>
            </a:cxnLst>
            <a:rect l="l" t="y2" r="r" b="b"/>
            <a:pathLst>
              <a:path>
                <a:moveTo>
                  <a:pt x="-357254" y="714332"/>
                </a:moveTo>
                <a:lnTo>
                  <a:pt x="857192" y="1142960"/>
                </a:lnTo>
                <a:lnTo>
                  <a:pt x="357158" y="2285992"/>
                </a:lnTo>
                <a:lnTo>
                  <a:pt x="l" y="b"/>
                </a:lnTo>
                <a:close/>
              </a:path>
            </a:pathLst>
          </a:custGeom>
          <a:ln w="19050" cap="flat" cmpd="sng" algn="ctr">
            <a:noFill/>
            <a:prstDash val="solid"/>
          </a:ln>
          <a:effectLst>
            <a:outerShdw blurRad="70642" dist="317500" dir="21540000" sx="180000" sy="180000" kx="-2700000" rotWithShape="0">
              <a:srgbClr val="000000"/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ardrop 8"/>
          <p:cNvSpPr/>
          <p:nvPr/>
        </p:nvSpPr>
        <p:spPr>
          <a:xfrm rot="18441299" flipH="1">
            <a:off x="3243827" y="3698035"/>
            <a:ext cx="1023282" cy="1592729"/>
          </a:xfrm>
          <a:prstGeom prst="teardrop">
            <a:avLst>
              <a:gd name="adj" fmla="val 156070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ardrop 9"/>
          <p:cNvSpPr/>
          <p:nvPr/>
        </p:nvSpPr>
        <p:spPr>
          <a:xfrm rot="18185273" flipV="1">
            <a:off x="4439195" y="3323650"/>
            <a:ext cx="1400907" cy="1654336"/>
          </a:xfrm>
          <a:prstGeom prst="teardrop">
            <a:avLst>
              <a:gd name="adj" fmla="val 123547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572296" y="3783168"/>
            <a:ext cx="2643174" cy="461665"/>
            <a:chOff x="6500826" y="3929070"/>
            <a:chExt cx="2643174" cy="461665"/>
          </a:xfrm>
        </p:grpSpPr>
        <p:sp>
          <p:nvSpPr>
            <p:cNvPr id="14" name="TextBox 13"/>
            <p:cNvSpPr txBox="1"/>
            <p:nvPr/>
          </p:nvSpPr>
          <p:spPr>
            <a:xfrm>
              <a:off x="6715140" y="3929070"/>
              <a:ext cx="24288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err="1" smtClean="0"/>
                <a:t>asyncIter</a:t>
              </a:r>
              <a:r>
                <a:rPr lang="en-US" sz="2400" b="1" dirty="0" smtClean="0"/>
                <a:t>(c=s2)</a:t>
              </a:r>
              <a:endParaRPr lang="en-US" sz="2400" b="1" dirty="0"/>
            </a:p>
          </p:txBody>
        </p:sp>
        <p:sp>
          <p:nvSpPr>
            <p:cNvPr id="15" name="Shape 14"/>
            <p:cNvSpPr/>
            <p:nvPr/>
          </p:nvSpPr>
          <p:spPr>
            <a:xfrm>
              <a:off x="6500826" y="4071942"/>
              <a:ext cx="214314" cy="214314"/>
            </a:xfrm>
            <a:prstGeom prst="triangle">
              <a:avLst>
                <a:gd name="adj" fmla="val 50000"/>
              </a:avLst>
            </a:prstGeom>
            <a:solidFill>
              <a:schemeClr val="accent4"/>
            </a:solidFill>
            <a:ln w="19050" cap="flat" cmpd="sng" algn="ctr">
              <a:solidFill>
                <a:schemeClr val="accent4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14678" y="1925782"/>
            <a:ext cx="2643206" cy="461665"/>
            <a:chOff x="3214678" y="2357432"/>
            <a:chExt cx="2643206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3428992" y="2357432"/>
              <a:ext cx="242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err="1" smtClean="0"/>
                <a:t>asyncIter</a:t>
              </a:r>
              <a:r>
                <a:rPr lang="en-US" sz="2400" b="1" dirty="0" smtClean="0"/>
                <a:t>(c=s3)</a:t>
              </a:r>
              <a:endParaRPr lang="en-US" sz="2400" b="1" dirty="0"/>
            </a:p>
          </p:txBody>
        </p:sp>
        <p:sp>
          <p:nvSpPr>
            <p:cNvPr id="18" name="Shape 17"/>
            <p:cNvSpPr/>
            <p:nvPr/>
          </p:nvSpPr>
          <p:spPr>
            <a:xfrm>
              <a:off x="3214678" y="2500306"/>
              <a:ext cx="214314" cy="214314"/>
            </a:xfrm>
            <a:prstGeom prst="triangle">
              <a:avLst>
                <a:gd name="adj" fmla="val 50000"/>
              </a:avLst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5720" y="4068920"/>
            <a:ext cx="2428892" cy="461665"/>
            <a:chOff x="285720" y="4214818"/>
            <a:chExt cx="2428892" cy="461665"/>
          </a:xfrm>
        </p:grpSpPr>
        <p:sp>
          <p:nvSpPr>
            <p:cNvPr id="20" name="TextBox 19"/>
            <p:cNvSpPr txBox="1"/>
            <p:nvPr/>
          </p:nvSpPr>
          <p:spPr>
            <a:xfrm>
              <a:off x="500034" y="4214818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smtClean="0"/>
                <a:t>sync(c=s1)</a:t>
              </a:r>
              <a:endParaRPr lang="en-US" sz="24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5720" y="4357694"/>
              <a:ext cx="214314" cy="214314"/>
            </a:xfrm>
            <a:prstGeom prst="rect">
              <a:avLst/>
            </a:prstGeom>
            <a:solidFill>
              <a:schemeClr val="accent2">
                <a:tint val="60000"/>
              </a:schemeClr>
            </a:solidFill>
            <a:ln w="19050" cap="flat" cmpd="sng" algn="ctr">
              <a:solidFill>
                <a:schemeClr val="accent2">
                  <a:tint val="60000"/>
                </a:schemeClr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3" name="Flowchart: Decision 22"/>
          <p:cNvSpPr/>
          <p:nvPr/>
        </p:nvSpPr>
        <p:spPr>
          <a:xfrm>
            <a:off x="3428992" y="4214818"/>
            <a:ext cx="1000132" cy="785818"/>
          </a:xfrm>
          <a:prstGeom prst="flowChartDecisi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c1</a:t>
            </a:r>
          </a:p>
        </p:txBody>
      </p:sp>
      <p:sp>
        <p:nvSpPr>
          <p:cNvPr id="25" name="Flowchart: Decision 24"/>
          <p:cNvSpPr/>
          <p:nvPr/>
        </p:nvSpPr>
        <p:spPr>
          <a:xfrm>
            <a:off x="4429124" y="3857628"/>
            <a:ext cx="1000132" cy="785818"/>
          </a:xfrm>
          <a:prstGeom prst="flowChartDecision">
            <a:avLst/>
          </a:prstGeom>
          <a:solidFill>
            <a:srgbClr val="00B050"/>
          </a:solidFill>
          <a:ln w="19050" cap="flat" cmpd="sng" algn="ctr">
            <a:solidFill>
              <a:srgbClr val="00B05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c2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6000760" y="2143116"/>
            <a:ext cx="2928958" cy="714380"/>
          </a:xfrm>
          <a:prstGeom prst="wedgeRoundRectCallout">
            <a:avLst>
              <a:gd name="adj1" fmla="val -75343"/>
              <a:gd name="adj2" fmla="val 202351"/>
              <a:gd name="adj3" fmla="val 16667"/>
            </a:avLst>
          </a:prstGeom>
          <a:noFill/>
          <a:ln w="47625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CA" sz="20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27" name="Chevron 26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  <p:sp>
        <p:nvSpPr>
          <p:cNvPr id="29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31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10376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23" grpId="0" animBg="1"/>
      <p:bldP spid="25" grpId="0" animBg="1"/>
      <p:bldP spid="26" grpId="0" animBg="1"/>
      <p:bldP spid="2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Flow-insensitive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mtClean="0"/>
              <a:t>Usually runs within seconds.</a:t>
            </a:r>
            <a:endParaRPr lang="en-US" dirty="0"/>
          </a:p>
          <a:p>
            <a:pPr lvl="1"/>
            <a:r>
              <a:rPr smtClean="0"/>
              <a:t>in addition to the points-to analysis as mentioned previously</a:t>
            </a:r>
          </a:p>
          <a:p>
            <a:r>
              <a:rPr smtClean="0"/>
              <a:t>Precision depends heavily on the precision of the underlying points-to analysis.</a:t>
            </a:r>
          </a:p>
          <a:p>
            <a:r>
              <a:rPr smtClean="0"/>
              <a:t>Need context information for factory methods (e.g. when binding iterators).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472907" y="571480"/>
            <a:ext cx="1285884" cy="542971"/>
            <a:chOff x="2808712" y="2001707"/>
            <a:chExt cx="2606054" cy="1100419"/>
          </a:xfrm>
          <a:scene3d>
            <a:camera prst="orthographicFront"/>
            <a:lightRig rig="chilly" dir="t"/>
          </a:scene3d>
        </p:grpSpPr>
        <p:sp>
          <p:nvSpPr>
            <p:cNvPr id="6" name="Chevron 5"/>
            <p:cNvSpPr/>
            <p:nvPr/>
          </p:nvSpPr>
          <p:spPr>
            <a:xfrm>
              <a:off x="2808712" y="2001707"/>
              <a:ext cx="2606054" cy="1100419"/>
            </a:xfrm>
            <a:prstGeom prst="chevro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3358922" y="2001707"/>
              <a:ext cx="1505635" cy="11004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Flow-ins</a:t>
              </a:r>
              <a:r>
                <a:rPr lang="en-US" sz="1050" b="1" kern="1200" dirty="0" smtClean="0"/>
                <a:t>.</a:t>
              </a:r>
              <a:endParaRPr lang="en-US" sz="1050" b="1" kern="1200" dirty="0"/>
            </a:p>
          </p:txBody>
        </p:sp>
      </p:grpSp>
      <p:sp>
        <p:nvSpPr>
          <p:cNvPr id="8" name="Rectangle 3"/>
          <p:cNvSpPr>
            <a:spLocks noGrp="1"/>
          </p:cNvSpPr>
          <p:nvPr>
            <p:ph type="sldNum" sz="quarter" idx="12"/>
          </p:nvPr>
        </p:nvSpPr>
        <p:spPr>
          <a:xfrm>
            <a:off x="7924800" y="6422064"/>
            <a:ext cx="762000" cy="365125"/>
          </a:xfrm>
        </p:spPr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32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19875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Flow-sensitive analysis - example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1285852" y="2428868"/>
            <a:ext cx="5929354" cy="4080416"/>
            <a:chOff x="642910" y="1714488"/>
            <a:chExt cx="6643734" cy="4572032"/>
          </a:xfrm>
        </p:grpSpPr>
        <p:grpSp>
          <p:nvGrpSpPr>
            <p:cNvPr id="28" name="Group 27"/>
            <p:cNvGrpSpPr/>
            <p:nvPr/>
          </p:nvGrpSpPr>
          <p:grpSpPr>
            <a:xfrm>
              <a:off x="2571736" y="1714488"/>
              <a:ext cx="3244206" cy="4572032"/>
              <a:chOff x="2571736" y="1714488"/>
              <a:chExt cx="3244206" cy="457203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571736" y="1714488"/>
                <a:ext cx="2101198" cy="4301028"/>
                <a:chOff x="2571736" y="857232"/>
                <a:chExt cx="2101198" cy="4301028"/>
              </a:xfrm>
            </p:grpSpPr>
            <p:sp>
              <p:nvSpPr>
                <p:cNvPr id="6" name="Oval 5"/>
                <p:cNvSpPr/>
                <p:nvPr/>
              </p:nvSpPr>
              <p:spPr>
                <a:xfrm>
                  <a:off x="4315744" y="857232"/>
                  <a:ext cx="357190" cy="357190"/>
                </a:xfrm>
                <a:prstGeom prst="ellipse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" name="Notched Right Arrow 6"/>
                <p:cNvSpPr/>
                <p:nvPr/>
              </p:nvSpPr>
              <p:spPr>
                <a:xfrm rot="5987313">
                  <a:off x="2263696" y="3859509"/>
                  <a:ext cx="1293753" cy="419881"/>
                </a:xfrm>
                <a:prstGeom prst="notchedRightArrow">
                  <a:avLst>
                    <a:gd name="adj1" fmla="val 16672"/>
                    <a:gd name="adj2" fmla="val 66670"/>
                  </a:avLst>
                </a:prstGeom>
                <a:solidFill>
                  <a:srgbClr val="C00000"/>
                </a:solidFill>
                <a:ln w="19050" cap="flat" cmpd="sng" algn="ctr">
                  <a:solidFill>
                    <a:srgbClr val="C00000"/>
                  </a:solidFill>
                  <a:prstDash val="soli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kern="1200" dirty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2958422" y="2857496"/>
                  <a:ext cx="357190" cy="357190"/>
                </a:xfrm>
                <a:prstGeom prst="ellipse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" name="Notched Right Arrow 8"/>
                <p:cNvSpPr/>
                <p:nvPr/>
              </p:nvSpPr>
              <p:spPr>
                <a:xfrm rot="7429056">
                  <a:off x="2946202" y="1831605"/>
                  <a:ext cx="1714512" cy="428628"/>
                </a:xfrm>
                <a:prstGeom prst="notchedRightArrow">
                  <a:avLst>
                    <a:gd name="adj1" fmla="val 16672"/>
                    <a:gd name="adj2" fmla="val 66670"/>
                  </a:avLst>
                </a:prstGeom>
                <a:solidFill>
                  <a:srgbClr val="0070C0"/>
                </a:solidFill>
                <a:ln w="19050" cap="flat" cmpd="sng" algn="ctr">
                  <a:solidFill>
                    <a:srgbClr val="0070C0"/>
                  </a:solidFill>
                  <a:prstDash val="soli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kern="1200" dirty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2571736" y="4801070"/>
                  <a:ext cx="357190" cy="357190"/>
                </a:xfrm>
                <a:prstGeom prst="ellipse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3458490" y="3857624"/>
                <a:ext cx="2357452" cy="2428896"/>
                <a:chOff x="3458490" y="3000368"/>
                <a:chExt cx="2357452" cy="2428896"/>
              </a:xfrm>
            </p:grpSpPr>
            <p:sp>
              <p:nvSpPr>
                <p:cNvPr id="12" name="Notched Right Arrow 11"/>
                <p:cNvSpPr/>
                <p:nvPr/>
              </p:nvSpPr>
              <p:spPr>
                <a:xfrm rot="243648">
                  <a:off x="3458490" y="3000368"/>
                  <a:ext cx="1714512" cy="428628"/>
                </a:xfrm>
                <a:prstGeom prst="notchedRightArrow">
                  <a:avLst>
                    <a:gd name="adj1" fmla="val 16672"/>
                    <a:gd name="adj2" fmla="val 66670"/>
                  </a:avLst>
                </a:prstGeom>
                <a:solidFill>
                  <a:srgbClr val="7030A0"/>
                </a:solidFill>
                <a:ln w="19050" cap="flat" cmpd="sng" algn="ctr">
                  <a:solidFill>
                    <a:srgbClr val="7030A0"/>
                  </a:solidFill>
                  <a:prstDash val="soli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kern="1200" dirty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5244438" y="3143248"/>
                  <a:ext cx="357190" cy="357190"/>
                </a:xfrm>
                <a:prstGeom prst="ellipse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" name="Notched Right Arrow 13"/>
                <p:cNvSpPr/>
                <p:nvPr/>
              </p:nvSpPr>
              <p:spPr>
                <a:xfrm rot="4975224">
                  <a:off x="4884761" y="4115034"/>
                  <a:ext cx="1293753" cy="419881"/>
                </a:xfrm>
                <a:prstGeom prst="notchedRightArrow">
                  <a:avLst>
                    <a:gd name="adj1" fmla="val 16672"/>
                    <a:gd name="adj2" fmla="val 66670"/>
                  </a:avLst>
                </a:prstGeom>
                <a:solidFill>
                  <a:srgbClr val="FFFF00"/>
                </a:solidFill>
                <a:ln w="19050" cap="flat" cmpd="sng" algn="ctr">
                  <a:solidFill>
                    <a:srgbClr val="FFFF00"/>
                  </a:solidFill>
                  <a:prstDash val="soli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kern="1200" dirty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5458752" y="5072074"/>
                  <a:ext cx="357190" cy="357190"/>
                </a:xfrm>
                <a:prstGeom prst="ellipse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/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6" name="Group 15"/>
            <p:cNvGrpSpPr/>
            <p:nvPr/>
          </p:nvGrpSpPr>
          <p:grpSpPr>
            <a:xfrm>
              <a:off x="642910" y="2429613"/>
              <a:ext cx="6643734" cy="2870495"/>
              <a:chOff x="642910" y="1429481"/>
              <a:chExt cx="6643734" cy="287049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2214546" y="1429481"/>
                <a:ext cx="1643074" cy="413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r"/>
                <a:r>
                  <a:rPr lang="en-US" b="1" dirty="0" smtClean="0"/>
                  <a:t>sync(c=c3)</a:t>
                </a:r>
                <a:endParaRPr lang="en-US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2910" y="3500438"/>
                <a:ext cx="2214578" cy="413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r"/>
                <a:r>
                  <a:rPr lang="en-US" b="1" dirty="0" smtClean="0"/>
                  <a:t>aSyncIter(c=c1)</a:t>
                </a:r>
                <a:endParaRPr lang="en-US" b="1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643306" y="2315256"/>
                <a:ext cx="2214578" cy="413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r"/>
                <a:r>
                  <a:rPr lang="en-US" b="1" dirty="0" smtClean="0"/>
                  <a:t>aSyncIter(c=c4)</a:t>
                </a:r>
                <a:endParaRPr lang="en-US" b="1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643570" y="3886146"/>
                <a:ext cx="1643074" cy="413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r"/>
                <a:r>
                  <a:rPr lang="en-US" b="1" dirty="0" smtClean="0"/>
                  <a:t>sync(c=c4)</a:t>
                </a:r>
                <a:endParaRPr lang="en-US" b="1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2214546" y="2836858"/>
              <a:ext cx="4714908" cy="2571768"/>
              <a:chOff x="2214546" y="1928802"/>
              <a:chExt cx="4714908" cy="2571768"/>
            </a:xfrm>
          </p:grpSpPr>
          <p:sp>
            <p:nvSpPr>
              <p:cNvPr id="22" name="Flowchart: Decision 21"/>
              <p:cNvSpPr/>
              <p:nvPr/>
            </p:nvSpPr>
            <p:spPr>
              <a:xfrm>
                <a:off x="3000364" y="1928802"/>
                <a:ext cx="285752" cy="142876"/>
              </a:xfrm>
              <a:prstGeom prst="flowChartDecision">
                <a:avLst/>
              </a:prstGeom>
              <a:solidFill>
                <a:srgbClr val="00B050"/>
              </a:solidFill>
              <a:ln w="19050" cap="flat" cmpd="sng" algn="ctr">
                <a:solidFill>
                  <a:srgbClr val="00B05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Flowchart: Decision 22"/>
              <p:cNvSpPr/>
              <p:nvPr/>
            </p:nvSpPr>
            <p:spPr>
              <a:xfrm>
                <a:off x="3143240" y="1928802"/>
                <a:ext cx="285752" cy="142876"/>
              </a:xfrm>
              <a:prstGeom prst="flowChartDecision">
                <a:avLst/>
              </a:prstGeom>
              <a:solidFill>
                <a:srgbClr val="FFC000"/>
              </a:solidFill>
              <a:ln w="19050" cap="flat" cmpd="sng" algn="ctr">
                <a:solidFill>
                  <a:srgbClr val="FFC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Flowchart: Decision 23"/>
              <p:cNvSpPr/>
              <p:nvPr/>
            </p:nvSpPr>
            <p:spPr>
              <a:xfrm>
                <a:off x="2214546" y="4000504"/>
                <a:ext cx="285752" cy="142876"/>
              </a:xfrm>
              <a:prstGeom prst="flowChartDecision">
                <a:avLst/>
              </a:prstGeom>
              <a:solidFill>
                <a:srgbClr val="FFC000"/>
              </a:solidFill>
              <a:ln w="19050" cap="flat" cmpd="sng" algn="ctr">
                <a:solidFill>
                  <a:srgbClr val="FFC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5" name="Flowchart: Decision 24"/>
              <p:cNvSpPr/>
              <p:nvPr/>
            </p:nvSpPr>
            <p:spPr>
              <a:xfrm>
                <a:off x="5214942" y="2786058"/>
                <a:ext cx="285752" cy="142876"/>
              </a:xfrm>
              <a:prstGeom prst="flowChartDecision">
                <a:avLst/>
              </a:prstGeom>
              <a:solidFill>
                <a:srgbClr val="FF0000"/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7" name="Flowchart: Decision 26"/>
              <p:cNvSpPr/>
              <p:nvPr/>
            </p:nvSpPr>
            <p:spPr>
              <a:xfrm>
                <a:off x="6643702" y="4357694"/>
                <a:ext cx="285752" cy="142876"/>
              </a:xfrm>
              <a:prstGeom prst="flowChartDecision">
                <a:avLst/>
              </a:prstGeom>
              <a:solidFill>
                <a:srgbClr val="FF0000"/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Rectangle 28"/>
          <p:cNvSpPr/>
          <p:nvPr/>
        </p:nvSpPr>
        <p:spPr>
          <a:xfrm>
            <a:off x="460128" y="1598247"/>
            <a:ext cx="55547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20624" indent="-384048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en-US" sz="32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40000"/>
                  </a:srgb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Step 1 - Model construction</a:t>
            </a:r>
            <a:endParaRPr lang="en-US" sz="3000" b="1" dirty="0">
              <a:ln w="12700">
                <a:solidFill>
                  <a:srgbClr val="6EA0B0">
                    <a:shade val="2500"/>
                    <a:alpha val="6500"/>
                  </a:srgbClr>
                </a:solidFill>
                <a:prstDash val="solid"/>
              </a:ln>
              <a:solidFill>
                <a:srgbClr val="6EA0B0">
                  <a:tint val="3000"/>
                  <a:alpha val="95000"/>
                </a:srgb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</a:endParaRPr>
          </a:p>
        </p:txBody>
      </p:sp>
      <p:sp>
        <p:nvSpPr>
          <p:cNvPr id="31" name="Rectangl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33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/>
          <p:cNvGrpSpPr/>
          <p:nvPr/>
        </p:nvGrpSpPr>
        <p:grpSpPr>
          <a:xfrm>
            <a:off x="5929322" y="214290"/>
            <a:ext cx="2857520" cy="857256"/>
            <a:chOff x="5929322" y="214290"/>
            <a:chExt cx="2857520" cy="857256"/>
          </a:xfrm>
        </p:grpSpPr>
        <p:grpSp>
          <p:nvGrpSpPr>
            <p:cNvPr id="12" name="Group 11"/>
            <p:cNvGrpSpPr/>
            <p:nvPr/>
          </p:nvGrpSpPr>
          <p:grpSpPr>
            <a:xfrm>
              <a:off x="6286512" y="428604"/>
              <a:ext cx="2214578" cy="214314"/>
              <a:chOff x="6000760" y="250009"/>
              <a:chExt cx="2214578" cy="214314"/>
            </a:xfrm>
            <a:solidFill>
              <a:schemeClr val="tx2"/>
            </a:solidFill>
          </p:grpSpPr>
          <p:sp>
            <p:nvSpPr>
              <p:cNvPr id="7" name="Oval 6"/>
              <p:cNvSpPr/>
              <p:nvPr/>
            </p:nvSpPr>
            <p:spPr>
              <a:xfrm>
                <a:off x="6000760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Notched Right Arrow 7"/>
              <p:cNvSpPr/>
              <p:nvPr/>
            </p:nvSpPr>
            <p:spPr>
              <a:xfrm>
                <a:off x="6370941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7000891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Notched Right Arrow 9"/>
              <p:cNvSpPr/>
              <p:nvPr/>
            </p:nvSpPr>
            <p:spPr>
              <a:xfrm>
                <a:off x="7371072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001024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Flowchart: Decision 13"/>
            <p:cNvSpPr/>
            <p:nvPr/>
          </p:nvSpPr>
          <p:spPr>
            <a:xfrm>
              <a:off x="6242268" y="785794"/>
              <a:ext cx="285752" cy="142876"/>
            </a:xfrm>
            <a:prstGeom prst="flowChartDecision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Line Callout 2 15"/>
            <p:cNvSpPr/>
            <p:nvPr/>
          </p:nvSpPr>
          <p:spPr>
            <a:xfrm>
              <a:off x="5929322" y="214290"/>
              <a:ext cx="2857520" cy="8572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79163"/>
                <a:gd name="adj6" fmla="val -39168"/>
              </a:avLst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1406" y="500042"/>
            <a:ext cx="2857520" cy="857256"/>
            <a:chOff x="0" y="500042"/>
            <a:chExt cx="2857520" cy="857256"/>
          </a:xfrm>
        </p:grpSpPr>
        <p:grpSp>
          <p:nvGrpSpPr>
            <p:cNvPr id="17" name="Group 16"/>
            <p:cNvGrpSpPr/>
            <p:nvPr/>
          </p:nvGrpSpPr>
          <p:grpSpPr>
            <a:xfrm>
              <a:off x="357158" y="642918"/>
              <a:ext cx="2214578" cy="214314"/>
              <a:chOff x="6000760" y="250009"/>
              <a:chExt cx="2214578" cy="214314"/>
            </a:xfrm>
            <a:solidFill>
              <a:schemeClr val="tx2"/>
            </a:solidFill>
          </p:grpSpPr>
          <p:sp>
            <p:nvSpPr>
              <p:cNvPr id="18" name="Oval 17"/>
              <p:cNvSpPr/>
              <p:nvPr/>
            </p:nvSpPr>
            <p:spPr>
              <a:xfrm>
                <a:off x="6000760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Notched Right Arrow 18"/>
              <p:cNvSpPr/>
              <p:nvPr/>
            </p:nvSpPr>
            <p:spPr>
              <a:xfrm>
                <a:off x="6370941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7000891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Notched Right Arrow 20"/>
              <p:cNvSpPr/>
              <p:nvPr/>
            </p:nvSpPr>
            <p:spPr>
              <a:xfrm>
                <a:off x="7371072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8001024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Flowchart: Decision 22"/>
            <p:cNvSpPr/>
            <p:nvPr/>
          </p:nvSpPr>
          <p:spPr>
            <a:xfrm>
              <a:off x="312914" y="1000108"/>
              <a:ext cx="285752" cy="142876"/>
            </a:xfrm>
            <a:prstGeom prst="flowChartDecision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Line Callout 2 23"/>
            <p:cNvSpPr/>
            <p:nvPr/>
          </p:nvSpPr>
          <p:spPr>
            <a:xfrm>
              <a:off x="0" y="500042"/>
              <a:ext cx="2857520" cy="857256"/>
            </a:xfrm>
            <a:prstGeom prst="borderCallout2">
              <a:avLst>
                <a:gd name="adj1" fmla="val 127078"/>
                <a:gd name="adj2" fmla="val 36664"/>
                <a:gd name="adj3" fmla="val 227078"/>
                <a:gd name="adj4" fmla="val 58331"/>
                <a:gd name="adj5" fmla="val 287488"/>
                <a:gd name="adj6" fmla="val 93329"/>
              </a:avLst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214414" y="1000108"/>
            <a:ext cx="500066" cy="267893"/>
            <a:chOff x="1214414" y="1000108"/>
            <a:chExt cx="500066" cy="267893"/>
          </a:xfrm>
        </p:grpSpPr>
        <p:sp>
          <p:nvSpPr>
            <p:cNvPr id="25" name="Flowchart: Decision 24"/>
            <p:cNvSpPr/>
            <p:nvPr/>
          </p:nvSpPr>
          <p:spPr>
            <a:xfrm>
              <a:off x="1214414" y="1000108"/>
              <a:ext cx="285752" cy="142876"/>
            </a:xfrm>
            <a:prstGeom prst="flowChartDecision">
              <a:avLst/>
            </a:prstGeom>
            <a:solidFill>
              <a:srgbClr val="00B050"/>
            </a:solidFill>
            <a:ln w="19050" cap="flat" cmpd="sng" algn="ctr">
              <a:solidFill>
                <a:srgbClr val="00B05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lowchart: Decision 25"/>
            <p:cNvSpPr/>
            <p:nvPr/>
          </p:nvSpPr>
          <p:spPr>
            <a:xfrm>
              <a:off x="1357290" y="1000108"/>
              <a:ext cx="285752" cy="142876"/>
            </a:xfrm>
            <a:prstGeom prst="flowChartDecision">
              <a:avLst/>
            </a:prstGeom>
            <a:solidFill>
              <a:srgbClr val="FFC000"/>
            </a:solidFill>
            <a:ln w="19050" cap="flat" cmpd="sng" algn="ctr">
              <a:solidFill>
                <a:srgbClr val="FFC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" name="Notched Right Arrow 42"/>
            <p:cNvSpPr/>
            <p:nvPr/>
          </p:nvSpPr>
          <p:spPr>
            <a:xfrm>
              <a:off x="1214414" y="1142984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0070C0"/>
            </a:solidFill>
            <a:ln w="19050" cap="flat" cmpd="sng" algn="ctr">
              <a:solidFill>
                <a:srgbClr val="0070C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0265" y="5715016"/>
            <a:ext cx="2857520" cy="857256"/>
            <a:chOff x="20265" y="5715016"/>
            <a:chExt cx="2857520" cy="857256"/>
          </a:xfrm>
        </p:grpSpPr>
        <p:grpSp>
          <p:nvGrpSpPr>
            <p:cNvPr id="32" name="Group 31"/>
            <p:cNvGrpSpPr/>
            <p:nvPr/>
          </p:nvGrpSpPr>
          <p:grpSpPr>
            <a:xfrm>
              <a:off x="377423" y="5929330"/>
              <a:ext cx="2214578" cy="214314"/>
              <a:chOff x="6000760" y="250009"/>
              <a:chExt cx="2214578" cy="214314"/>
            </a:xfrm>
            <a:solidFill>
              <a:schemeClr val="tx2"/>
            </a:solidFill>
          </p:grpSpPr>
          <p:sp>
            <p:nvSpPr>
              <p:cNvPr id="33" name="Oval 32"/>
              <p:cNvSpPr/>
              <p:nvPr/>
            </p:nvSpPr>
            <p:spPr>
              <a:xfrm>
                <a:off x="6000760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Notched Right Arrow 33"/>
              <p:cNvSpPr/>
              <p:nvPr/>
            </p:nvSpPr>
            <p:spPr>
              <a:xfrm>
                <a:off x="6370941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7000891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Notched Right Arrow 35"/>
              <p:cNvSpPr/>
              <p:nvPr/>
            </p:nvSpPr>
            <p:spPr>
              <a:xfrm>
                <a:off x="7371072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8001024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8" name="Flowchart: Decision 37"/>
            <p:cNvSpPr/>
            <p:nvPr/>
          </p:nvSpPr>
          <p:spPr>
            <a:xfrm>
              <a:off x="333179" y="6286520"/>
              <a:ext cx="285752" cy="142876"/>
            </a:xfrm>
            <a:prstGeom prst="flowChartDecision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Line Callout 2 38"/>
            <p:cNvSpPr/>
            <p:nvPr/>
          </p:nvSpPr>
          <p:spPr>
            <a:xfrm>
              <a:off x="20265" y="5715016"/>
              <a:ext cx="2857520" cy="857256"/>
            </a:xfrm>
            <a:prstGeom prst="borderCallout2">
              <a:avLst>
                <a:gd name="adj1" fmla="val -22925"/>
                <a:gd name="adj2" fmla="val 64163"/>
                <a:gd name="adj3" fmla="val -31258"/>
                <a:gd name="adj4" fmla="val 78330"/>
                <a:gd name="adj5" fmla="val -54181"/>
                <a:gd name="adj6" fmla="val 85828"/>
              </a:avLst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Flowchart: Decision 39"/>
            <p:cNvSpPr/>
            <p:nvPr/>
          </p:nvSpPr>
          <p:spPr>
            <a:xfrm>
              <a:off x="1234679" y="6286520"/>
              <a:ext cx="285752" cy="142876"/>
            </a:xfrm>
            <a:prstGeom prst="flowChartDecision">
              <a:avLst/>
            </a:prstGeom>
            <a:solidFill>
              <a:srgbClr val="00B050"/>
            </a:solidFill>
            <a:ln w="19050" cap="flat" cmpd="sng" algn="ctr">
              <a:solidFill>
                <a:srgbClr val="00B05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Flowchart: Decision 40"/>
            <p:cNvSpPr/>
            <p:nvPr/>
          </p:nvSpPr>
          <p:spPr>
            <a:xfrm>
              <a:off x="1357290" y="6286520"/>
              <a:ext cx="285752" cy="142876"/>
            </a:xfrm>
            <a:prstGeom prst="flowChartDecision">
              <a:avLst/>
            </a:prstGeom>
            <a:solidFill>
              <a:srgbClr val="FFC000"/>
            </a:solidFill>
            <a:ln w="19050" cap="flat" cmpd="sng" algn="ctr">
              <a:solidFill>
                <a:srgbClr val="FFC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Notched Right Arrow 43"/>
            <p:cNvSpPr/>
            <p:nvPr/>
          </p:nvSpPr>
          <p:spPr>
            <a:xfrm>
              <a:off x="1214414" y="6429396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0070C0"/>
            </a:solidFill>
            <a:ln w="19050" cap="flat" cmpd="sng" algn="ctr">
              <a:solidFill>
                <a:srgbClr val="0070C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143108" y="6267470"/>
            <a:ext cx="642942" cy="267893"/>
            <a:chOff x="2143108" y="6267470"/>
            <a:chExt cx="642942" cy="267893"/>
          </a:xfrm>
        </p:grpSpPr>
        <p:sp>
          <p:nvSpPr>
            <p:cNvPr id="45" name="Notched Right Arrow 44"/>
            <p:cNvSpPr/>
            <p:nvPr/>
          </p:nvSpPr>
          <p:spPr>
            <a:xfrm>
              <a:off x="2143108" y="6410346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0070C0"/>
            </a:solidFill>
            <a:ln w="19050" cap="flat" cmpd="sng" algn="ctr">
              <a:solidFill>
                <a:srgbClr val="0070C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8" name="Flowchart: Decision 47"/>
            <p:cNvSpPr/>
            <p:nvPr/>
          </p:nvSpPr>
          <p:spPr>
            <a:xfrm>
              <a:off x="2285984" y="6267470"/>
              <a:ext cx="285752" cy="142876"/>
            </a:xfrm>
            <a:prstGeom prst="flowChartDecision">
              <a:avLst/>
            </a:prstGeom>
            <a:solidFill>
              <a:srgbClr val="FFC000"/>
            </a:solidFill>
            <a:ln w="19050" cap="flat" cmpd="sng" algn="ctr">
              <a:solidFill>
                <a:srgbClr val="FFC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Notched Right Arrow 48"/>
            <p:cNvSpPr/>
            <p:nvPr/>
          </p:nvSpPr>
          <p:spPr>
            <a:xfrm>
              <a:off x="2285984" y="6356767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286480" y="2071678"/>
            <a:ext cx="2857520" cy="857256"/>
            <a:chOff x="6286480" y="2071678"/>
            <a:chExt cx="2857520" cy="857256"/>
          </a:xfrm>
        </p:grpSpPr>
        <p:grpSp>
          <p:nvGrpSpPr>
            <p:cNvPr id="53" name="Group 52"/>
            <p:cNvGrpSpPr/>
            <p:nvPr/>
          </p:nvGrpSpPr>
          <p:grpSpPr>
            <a:xfrm>
              <a:off x="6643670" y="2214554"/>
              <a:ext cx="2214578" cy="214314"/>
              <a:chOff x="6000760" y="250009"/>
              <a:chExt cx="2214578" cy="214314"/>
            </a:xfrm>
            <a:solidFill>
              <a:schemeClr val="tx2"/>
            </a:solidFill>
          </p:grpSpPr>
          <p:sp>
            <p:nvSpPr>
              <p:cNvPr id="54" name="Oval 53"/>
              <p:cNvSpPr/>
              <p:nvPr/>
            </p:nvSpPr>
            <p:spPr>
              <a:xfrm>
                <a:off x="6000760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Notched Right Arrow 54"/>
              <p:cNvSpPr/>
              <p:nvPr/>
            </p:nvSpPr>
            <p:spPr>
              <a:xfrm>
                <a:off x="6370941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7000891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Notched Right Arrow 56"/>
              <p:cNvSpPr/>
              <p:nvPr/>
            </p:nvSpPr>
            <p:spPr>
              <a:xfrm>
                <a:off x="7371072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8001024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9" name="Flowchart: Decision 58"/>
            <p:cNvSpPr/>
            <p:nvPr/>
          </p:nvSpPr>
          <p:spPr>
            <a:xfrm>
              <a:off x="6599426" y="2571744"/>
              <a:ext cx="285752" cy="142876"/>
            </a:xfrm>
            <a:prstGeom prst="flowChartDecision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0" name="Line Callout 2 59"/>
            <p:cNvSpPr/>
            <p:nvPr/>
          </p:nvSpPr>
          <p:spPr>
            <a:xfrm>
              <a:off x="6286480" y="2071678"/>
              <a:ext cx="2857520" cy="857256"/>
            </a:xfrm>
            <a:prstGeom prst="borderCallout2">
              <a:avLst>
                <a:gd name="adj1" fmla="val 127078"/>
                <a:gd name="adj2" fmla="val 36664"/>
                <a:gd name="adj3" fmla="val 143742"/>
                <a:gd name="adj4" fmla="val 15829"/>
                <a:gd name="adj5" fmla="val 154152"/>
                <a:gd name="adj6" fmla="val -19172"/>
              </a:avLst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1" name="Flowchart: Decision 60"/>
            <p:cNvSpPr/>
            <p:nvPr/>
          </p:nvSpPr>
          <p:spPr>
            <a:xfrm>
              <a:off x="7500926" y="2571744"/>
              <a:ext cx="285752" cy="142876"/>
            </a:xfrm>
            <a:prstGeom prst="flowChartDecision">
              <a:avLst/>
            </a:prstGeom>
            <a:solidFill>
              <a:srgbClr val="00B050"/>
            </a:solidFill>
            <a:ln w="19050" cap="flat" cmpd="sng" algn="ctr">
              <a:solidFill>
                <a:srgbClr val="00B05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2" name="Flowchart: Decision 61"/>
            <p:cNvSpPr/>
            <p:nvPr/>
          </p:nvSpPr>
          <p:spPr>
            <a:xfrm>
              <a:off x="7643802" y="2571744"/>
              <a:ext cx="285752" cy="142876"/>
            </a:xfrm>
            <a:prstGeom prst="flowChartDecision">
              <a:avLst/>
            </a:prstGeom>
            <a:solidFill>
              <a:srgbClr val="FFC000"/>
            </a:solidFill>
            <a:ln w="19050" cap="flat" cmpd="sng" algn="ctr">
              <a:solidFill>
                <a:srgbClr val="FFC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3" name="Notched Right Arrow 62"/>
            <p:cNvSpPr/>
            <p:nvPr/>
          </p:nvSpPr>
          <p:spPr>
            <a:xfrm>
              <a:off x="7500926" y="2714620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0070C0"/>
            </a:solidFill>
            <a:ln w="19050" cap="flat" cmpd="sng" algn="ctr">
              <a:solidFill>
                <a:srgbClr val="0070C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571736" y="857232"/>
            <a:ext cx="2101198" cy="4301028"/>
            <a:chOff x="2571736" y="857232"/>
            <a:chExt cx="2101198" cy="4301028"/>
          </a:xfrm>
        </p:grpSpPr>
        <p:sp>
          <p:nvSpPr>
            <p:cNvPr id="4" name="Oval 3"/>
            <p:cNvSpPr/>
            <p:nvPr/>
          </p:nvSpPr>
          <p:spPr>
            <a:xfrm>
              <a:off x="4315744" y="857232"/>
              <a:ext cx="357190" cy="35719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Notched Right Arrow 4"/>
            <p:cNvSpPr/>
            <p:nvPr/>
          </p:nvSpPr>
          <p:spPr>
            <a:xfrm rot="5987313">
              <a:off x="2263696" y="3859509"/>
              <a:ext cx="1293753" cy="419881"/>
            </a:xfrm>
            <a:prstGeom prst="notchedRightArrow">
              <a:avLst>
                <a:gd name="adj1" fmla="val 16672"/>
                <a:gd name="adj2" fmla="val 66670"/>
              </a:avLst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2958422" y="2857496"/>
              <a:ext cx="357190" cy="35719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Notched Right Arrow 27"/>
            <p:cNvSpPr/>
            <p:nvPr/>
          </p:nvSpPr>
          <p:spPr>
            <a:xfrm rot="7429056">
              <a:off x="2946202" y="1831605"/>
              <a:ext cx="1714512" cy="428628"/>
            </a:xfrm>
            <a:prstGeom prst="notchedRightArrow">
              <a:avLst>
                <a:gd name="adj1" fmla="val 16672"/>
                <a:gd name="adj2" fmla="val 66670"/>
              </a:avLst>
            </a:prstGeom>
            <a:solidFill>
              <a:srgbClr val="0070C0"/>
            </a:solidFill>
            <a:ln w="19050" cap="flat" cmpd="sng" algn="ctr">
              <a:solidFill>
                <a:srgbClr val="0070C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2571736" y="4801070"/>
              <a:ext cx="357190" cy="35719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458490" y="3000368"/>
            <a:ext cx="2357452" cy="2428896"/>
            <a:chOff x="3458490" y="3000368"/>
            <a:chExt cx="2357452" cy="2428896"/>
          </a:xfrm>
        </p:grpSpPr>
        <p:sp>
          <p:nvSpPr>
            <p:cNvPr id="46" name="Notched Right Arrow 45"/>
            <p:cNvSpPr/>
            <p:nvPr/>
          </p:nvSpPr>
          <p:spPr>
            <a:xfrm rot="243648">
              <a:off x="3458490" y="3000368"/>
              <a:ext cx="1714512" cy="428628"/>
            </a:xfrm>
            <a:prstGeom prst="notchedRightArrow">
              <a:avLst>
                <a:gd name="adj1" fmla="val 16672"/>
                <a:gd name="adj2" fmla="val 66670"/>
              </a:avLst>
            </a:prstGeom>
            <a:solidFill>
              <a:srgbClr val="7030A0"/>
            </a:solidFill>
            <a:ln w="19050" cap="flat" cmpd="sng" algn="ctr">
              <a:solidFill>
                <a:srgbClr val="7030A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5244438" y="3143248"/>
              <a:ext cx="357190" cy="35719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Notched Right Arrow 64"/>
            <p:cNvSpPr/>
            <p:nvPr/>
          </p:nvSpPr>
          <p:spPr>
            <a:xfrm rot="4975224">
              <a:off x="4884761" y="4115034"/>
              <a:ext cx="1293753" cy="419881"/>
            </a:xfrm>
            <a:prstGeom prst="notchedRightArrow">
              <a:avLst>
                <a:gd name="adj1" fmla="val 16672"/>
                <a:gd name="adj2" fmla="val 66670"/>
              </a:avLst>
            </a:prstGeom>
            <a:solidFill>
              <a:srgbClr val="FFFF00"/>
            </a:solidFill>
            <a:ln w="19050" cap="flat" cmpd="sng" algn="ctr">
              <a:solidFill>
                <a:srgbClr val="FFFF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5458752" y="5072074"/>
              <a:ext cx="357190" cy="35719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072198" y="5786454"/>
            <a:ext cx="2857520" cy="857256"/>
            <a:chOff x="6072198" y="5786454"/>
            <a:chExt cx="2857520" cy="857256"/>
          </a:xfrm>
        </p:grpSpPr>
        <p:grpSp>
          <p:nvGrpSpPr>
            <p:cNvPr id="64" name="Group 63"/>
            <p:cNvGrpSpPr/>
            <p:nvPr/>
          </p:nvGrpSpPr>
          <p:grpSpPr>
            <a:xfrm>
              <a:off x="6429388" y="5929330"/>
              <a:ext cx="2214578" cy="214314"/>
              <a:chOff x="6000760" y="250009"/>
              <a:chExt cx="2214578" cy="214314"/>
            </a:xfrm>
            <a:solidFill>
              <a:schemeClr val="tx2"/>
            </a:solidFill>
          </p:grpSpPr>
          <p:sp>
            <p:nvSpPr>
              <p:cNvPr id="67" name="Oval 66"/>
              <p:cNvSpPr/>
              <p:nvPr/>
            </p:nvSpPr>
            <p:spPr>
              <a:xfrm>
                <a:off x="6000760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Notched Right Arrow 67"/>
              <p:cNvSpPr/>
              <p:nvPr/>
            </p:nvSpPr>
            <p:spPr>
              <a:xfrm>
                <a:off x="6370941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000891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Notched Right Arrow 69"/>
              <p:cNvSpPr/>
              <p:nvPr/>
            </p:nvSpPr>
            <p:spPr>
              <a:xfrm>
                <a:off x="7371072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8001024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2" name="Flowchart: Decision 71"/>
            <p:cNvSpPr/>
            <p:nvPr/>
          </p:nvSpPr>
          <p:spPr>
            <a:xfrm>
              <a:off x="6385144" y="6286520"/>
              <a:ext cx="285752" cy="142876"/>
            </a:xfrm>
            <a:prstGeom prst="flowChartDecision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Line Callout 2 72"/>
            <p:cNvSpPr/>
            <p:nvPr/>
          </p:nvSpPr>
          <p:spPr>
            <a:xfrm>
              <a:off x="6072198" y="5786454"/>
              <a:ext cx="2857520" cy="857256"/>
            </a:xfrm>
            <a:prstGeom prst="borderCallout2">
              <a:avLst>
                <a:gd name="adj1" fmla="val -22925"/>
                <a:gd name="adj2" fmla="val 46663"/>
                <a:gd name="adj3" fmla="val -47927"/>
                <a:gd name="adj4" fmla="val 23328"/>
                <a:gd name="adj5" fmla="val -54184"/>
                <a:gd name="adj6" fmla="val -6673"/>
              </a:avLst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Flowchart: Decision 73"/>
            <p:cNvSpPr/>
            <p:nvPr/>
          </p:nvSpPr>
          <p:spPr>
            <a:xfrm>
              <a:off x="7229954" y="6286520"/>
              <a:ext cx="285752" cy="142876"/>
            </a:xfrm>
            <a:prstGeom prst="flowChartDecision">
              <a:avLst/>
            </a:prstGeom>
            <a:solidFill>
              <a:srgbClr val="00B050"/>
            </a:solidFill>
            <a:ln w="19050" cap="flat" cmpd="sng" algn="ctr">
              <a:solidFill>
                <a:srgbClr val="00B05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Flowchart: Decision 74"/>
            <p:cNvSpPr/>
            <p:nvPr/>
          </p:nvSpPr>
          <p:spPr>
            <a:xfrm>
              <a:off x="7372830" y="6286520"/>
              <a:ext cx="285752" cy="142876"/>
            </a:xfrm>
            <a:prstGeom prst="flowChartDecision">
              <a:avLst/>
            </a:prstGeom>
            <a:solidFill>
              <a:srgbClr val="FFC000"/>
            </a:solidFill>
            <a:ln w="19050" cap="flat" cmpd="sng" algn="ctr">
              <a:solidFill>
                <a:srgbClr val="FFC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Notched Right Arrow 75"/>
            <p:cNvSpPr/>
            <p:nvPr/>
          </p:nvSpPr>
          <p:spPr>
            <a:xfrm>
              <a:off x="7215206" y="6473723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0070C0"/>
            </a:solidFill>
            <a:ln w="19050" cap="flat" cmpd="sng" algn="ctr">
              <a:solidFill>
                <a:srgbClr val="0070C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42910" y="1428736"/>
            <a:ext cx="6643734" cy="2857520"/>
            <a:chOff x="642910" y="1428736"/>
            <a:chExt cx="6643734" cy="2857520"/>
          </a:xfrm>
        </p:grpSpPr>
        <p:sp>
          <p:nvSpPr>
            <p:cNvPr id="6" name="Rectangle 5"/>
            <p:cNvSpPr txBox="1"/>
            <p:nvPr/>
          </p:nvSpPr>
          <p:spPr>
            <a:xfrm>
              <a:off x="2214546" y="1428736"/>
              <a:ext cx="16430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r"/>
              <a:r>
                <a:rPr lang="en-US" sz="2000" b="1" dirty="0" smtClean="0"/>
                <a:t>sync(c=c3)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42910" y="3500438"/>
              <a:ext cx="2214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r"/>
              <a:r>
                <a:rPr lang="en-US" sz="2000" b="1" dirty="0" smtClean="0"/>
                <a:t>aSyncIter(c=c1)</a:t>
              </a:r>
              <a:endParaRPr lang="en-US" sz="20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43306" y="2314510"/>
              <a:ext cx="2214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r"/>
              <a:r>
                <a:rPr lang="en-US" sz="2000" b="1" dirty="0" smtClean="0"/>
                <a:t>aSyncIter(c=c4)</a:t>
              </a:r>
              <a:endParaRPr lang="en-US" sz="2000" b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643570" y="3886146"/>
              <a:ext cx="16430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r"/>
              <a:r>
                <a:rPr lang="en-US" sz="2000" b="1" dirty="0" smtClean="0"/>
                <a:t>sync(c=c4)</a:t>
              </a:r>
              <a:endParaRPr lang="en-US" sz="2000" b="1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214546" y="1928802"/>
            <a:ext cx="4714908" cy="2571768"/>
            <a:chOff x="2214546" y="1928802"/>
            <a:chExt cx="4714908" cy="2571768"/>
          </a:xfrm>
        </p:grpSpPr>
        <p:sp>
          <p:nvSpPr>
            <p:cNvPr id="15" name="Flowchart: Decision 14"/>
            <p:cNvSpPr/>
            <p:nvPr/>
          </p:nvSpPr>
          <p:spPr>
            <a:xfrm>
              <a:off x="3000364" y="1928802"/>
              <a:ext cx="285752" cy="142876"/>
            </a:xfrm>
            <a:prstGeom prst="flowChartDecision">
              <a:avLst/>
            </a:prstGeom>
            <a:solidFill>
              <a:srgbClr val="00B050"/>
            </a:solidFill>
            <a:ln w="19050" cap="flat" cmpd="sng" algn="ctr">
              <a:solidFill>
                <a:srgbClr val="00B05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lowchart: Decision 12"/>
            <p:cNvSpPr/>
            <p:nvPr/>
          </p:nvSpPr>
          <p:spPr>
            <a:xfrm>
              <a:off x="3143240" y="1928802"/>
              <a:ext cx="285752" cy="142876"/>
            </a:xfrm>
            <a:prstGeom prst="flowChartDecision">
              <a:avLst/>
            </a:prstGeom>
            <a:solidFill>
              <a:srgbClr val="FFC000"/>
            </a:solidFill>
            <a:ln w="19050" cap="flat" cmpd="sng" algn="ctr">
              <a:solidFill>
                <a:srgbClr val="FFC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lowchart: Decision 30"/>
            <p:cNvSpPr/>
            <p:nvPr/>
          </p:nvSpPr>
          <p:spPr>
            <a:xfrm>
              <a:off x="2214546" y="4000504"/>
              <a:ext cx="285752" cy="142876"/>
            </a:xfrm>
            <a:prstGeom prst="flowChartDecision">
              <a:avLst/>
            </a:prstGeom>
            <a:solidFill>
              <a:srgbClr val="FFC000"/>
            </a:solidFill>
            <a:ln w="19050" cap="flat" cmpd="sng" algn="ctr">
              <a:solidFill>
                <a:srgbClr val="FFC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Flowchart: Decision 50"/>
            <p:cNvSpPr/>
            <p:nvPr/>
          </p:nvSpPr>
          <p:spPr>
            <a:xfrm>
              <a:off x="5214942" y="2786058"/>
              <a:ext cx="285752" cy="142876"/>
            </a:xfrm>
            <a:prstGeom prst="flowChartDecision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Flowchart: Decision 77"/>
            <p:cNvSpPr/>
            <p:nvPr/>
          </p:nvSpPr>
          <p:spPr>
            <a:xfrm>
              <a:off x="6643702" y="4357694"/>
              <a:ext cx="285752" cy="142876"/>
            </a:xfrm>
            <a:prstGeom prst="flowChartDecision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7367606" y="6286520"/>
            <a:ext cx="500066" cy="252903"/>
            <a:chOff x="7367606" y="6286520"/>
            <a:chExt cx="500066" cy="252903"/>
          </a:xfrm>
        </p:grpSpPr>
        <p:sp>
          <p:nvSpPr>
            <p:cNvPr id="79" name="Flowchart: Decision 78"/>
            <p:cNvSpPr/>
            <p:nvPr/>
          </p:nvSpPr>
          <p:spPr>
            <a:xfrm>
              <a:off x="7515706" y="6286520"/>
              <a:ext cx="285752" cy="142876"/>
            </a:xfrm>
            <a:prstGeom prst="flowChartDecision">
              <a:avLst/>
            </a:prstGeom>
            <a:solidFill>
              <a:srgbClr val="FF0000"/>
            </a:solidFill>
            <a:ln w="19050" cap="flat" cmpd="sng" algn="ctr">
              <a:solidFill>
                <a:srgbClr val="FF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Notched Right Arrow 79"/>
            <p:cNvSpPr/>
            <p:nvPr/>
          </p:nvSpPr>
          <p:spPr>
            <a:xfrm>
              <a:off x="7367606" y="6414406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FFFF00"/>
            </a:solidFill>
            <a:ln w="19050" cap="flat" cmpd="sng" algn="ctr">
              <a:solidFill>
                <a:srgbClr val="FFFF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89" name="Can 88"/>
          <p:cNvSpPr/>
          <p:nvPr/>
        </p:nvSpPr>
        <p:spPr>
          <a:xfrm>
            <a:off x="3571868" y="5429264"/>
            <a:ext cx="1500198" cy="1214446"/>
          </a:xfrm>
          <a:prstGeom prst="can">
            <a:avLst>
              <a:gd name="adj" fmla="val 25000"/>
            </a:avLst>
          </a:prstGeom>
          <a:solidFill>
            <a:schemeClr val="accent1">
              <a:alpha val="27000"/>
            </a:schemeClr>
          </a:solidFill>
          <a:ln w="41275" cap="flat" cmpd="sng" algn="ctr">
            <a:solidFill>
              <a:schemeClr val="accent1"/>
            </a:solidFill>
            <a:prstDash val="solid"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4" name="Group 93"/>
          <p:cNvGrpSpPr/>
          <p:nvPr/>
        </p:nvGrpSpPr>
        <p:grpSpPr>
          <a:xfrm>
            <a:off x="4000496" y="6000768"/>
            <a:ext cx="714380" cy="267893"/>
            <a:chOff x="4000496" y="6000768"/>
            <a:chExt cx="714380" cy="267893"/>
          </a:xfrm>
        </p:grpSpPr>
        <p:sp>
          <p:nvSpPr>
            <p:cNvPr id="91" name="Notched Right Arrow 90"/>
            <p:cNvSpPr/>
            <p:nvPr/>
          </p:nvSpPr>
          <p:spPr>
            <a:xfrm>
              <a:off x="4000496" y="6143644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0070C0"/>
            </a:solidFill>
            <a:ln w="19050" cap="flat" cmpd="sng" algn="ctr">
              <a:solidFill>
                <a:srgbClr val="0070C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3" name="Notched Right Arrow 92"/>
            <p:cNvSpPr/>
            <p:nvPr/>
          </p:nvSpPr>
          <p:spPr>
            <a:xfrm>
              <a:off x="4214810" y="6000768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C00000"/>
            </a:solidFill>
            <a:ln w="19050" cap="flat" cmpd="sng" algn="ctr">
              <a:solidFill>
                <a:srgbClr val="C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92" name="Curved Down Arrow 91"/>
          <p:cNvSpPr/>
          <p:nvPr/>
        </p:nvSpPr>
        <p:spPr>
          <a:xfrm>
            <a:off x="6486312" y="2144248"/>
            <a:ext cx="571504" cy="30004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2"/>
          </a:solidFill>
          <a:ln w="19050" cap="flat" cmpd="sng" algn="ctr">
            <a:solidFill>
              <a:schemeClr val="accent2"/>
            </a:solidFill>
            <a:prstDash val="solid"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Curved Down Arrow 94"/>
          <p:cNvSpPr/>
          <p:nvPr/>
        </p:nvSpPr>
        <p:spPr>
          <a:xfrm>
            <a:off x="7473062" y="2143116"/>
            <a:ext cx="571504" cy="30004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2"/>
          </a:solidFill>
          <a:ln w="19050" cap="flat" cmpd="sng" algn="ctr">
            <a:solidFill>
              <a:schemeClr val="accent2"/>
            </a:solidFill>
            <a:prstDash val="solid"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34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24 -3.93064E-6 L 1.11111E-6 -3.93064E-6 " pathEditMode="fixed" ptsTypes="AA">
                                      <p:cBhvr>
                                        <p:cTn id="3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3 -0.78426 L 0.00295 -0.0071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3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597 -0.00693 L 0.00226 -0.0069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284 0.04647 L -0.00017 0.00462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8993 -0.24023 L -0.00469 -0.0094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8" presetClass="emp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84 -0.5456 L -0.00278 0.0004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06 6.2963E-6 L -3.05556E-6 6.2963E-6 " pathEditMode="relative" ptsTypes="AA">
                                      <p:cBhvr>
                                        <p:cTn id="9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3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3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8" dur="2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-0.1875 4.07407E-6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0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-0.19618 -3.33333E-6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5 4.07407E-6 L 0.06441 -0.00139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89" grpId="2" animBg="1"/>
      <p:bldP spid="89" grpId="3" animBg="1"/>
      <p:bldP spid="92" grpId="0" animBg="1"/>
      <p:bldP spid="92" grpId="1" animBg="1"/>
      <p:bldP spid="92" grpId="2" animBg="1"/>
      <p:bldP spid="92" grpId="3" animBg="1"/>
      <p:bldP spid="95" grpId="0" animBg="1"/>
      <p:bldP spid="95" grpId="1" animBg="1"/>
      <p:bldP spid="95" grpId="2" animBg="1"/>
      <p:bldP spid="95" grpId="3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ular Callout 7"/>
          <p:cNvSpPr/>
          <p:nvPr/>
        </p:nvSpPr>
        <p:spPr>
          <a:xfrm>
            <a:off x="6500826" y="1285860"/>
            <a:ext cx="2357454" cy="928694"/>
          </a:xfrm>
          <a:prstGeom prst="wedgeRoundRectCallout">
            <a:avLst>
              <a:gd name="adj1" fmla="val -81439"/>
              <a:gd name="adj2" fmla="val 42851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dirty="0" smtClean="0"/>
              <a:t>1-3</a:t>
            </a:r>
            <a:endParaRPr lang="en-CA" sz="32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500826" y="2786058"/>
            <a:ext cx="2357454" cy="928694"/>
          </a:xfrm>
          <a:prstGeom prst="wedgeRoundRectCallout">
            <a:avLst>
              <a:gd name="adj1" fmla="val -81439"/>
              <a:gd name="adj2" fmla="val 42851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dirty="0" smtClean="0"/>
              <a:t>2-3</a:t>
            </a:r>
            <a:endParaRPr lang="en-CA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Context-sensitivity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void foo(HashSet h) {</a:t>
            </a: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	Iterator i = h.iterator(); //1</a:t>
            </a: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CA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void bar(HashSet h) {</a:t>
            </a: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	Iterator i = h.iterator(); //2</a:t>
            </a: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CA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class HashSet {</a:t>
            </a: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	Iterator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    return new Iterator(); //3</a:t>
            </a: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CA" smtClean="0"/>
              <a:pPr/>
              <a:t>35</a:t>
            </a:fld>
            <a:endParaRPr lang="en-CA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500826" y="1285860"/>
            <a:ext cx="2357454" cy="928694"/>
          </a:xfrm>
          <a:prstGeom prst="wedgeRoundRectCallout">
            <a:avLst>
              <a:gd name="adj1" fmla="val -81439"/>
              <a:gd name="adj2" fmla="val 42851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dirty="0" smtClean="0"/>
              <a:t>3</a:t>
            </a:r>
            <a:endParaRPr lang="en-CA" sz="32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500826" y="2786058"/>
            <a:ext cx="2357454" cy="928694"/>
          </a:xfrm>
          <a:prstGeom prst="wedgeRoundRectCallout">
            <a:avLst>
              <a:gd name="adj1" fmla="val -81439"/>
              <a:gd name="adj2" fmla="val 42851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dirty="0" smtClean="0"/>
              <a:t>3</a:t>
            </a:r>
            <a:endParaRPr lang="en-CA" sz="32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500826" y="4643446"/>
            <a:ext cx="2357454" cy="928694"/>
          </a:xfrm>
          <a:prstGeom prst="wedgeRoundRectCallout">
            <a:avLst>
              <a:gd name="adj1" fmla="val -81439"/>
              <a:gd name="adj2" fmla="val 42851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200" dirty="0" smtClean="0"/>
              <a:t>3</a:t>
            </a:r>
            <a:endParaRPr lang="en-CA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5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Flow-sensitive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sz="3200" smtClean="0">
                <a:solidFill>
                  <a:schemeClr val="accent1">
                    <a:tint val="40000"/>
                  </a:schemeClr>
                </a:solidFill>
              </a:rPr>
              <a:t>Challenges</a:t>
            </a:r>
            <a:endParaRPr lang="en-US" dirty="0"/>
          </a:p>
          <a:p>
            <a:r>
              <a:rPr smtClean="0"/>
              <a:t>need to model multithreading soundly</a:t>
            </a:r>
          </a:p>
          <a:p>
            <a:r>
              <a:rPr lang="en-CA" dirty="0" smtClean="0"/>
              <a:t>p</a:t>
            </a:r>
            <a:r>
              <a:rPr smtClean="0"/>
              <a:t>erformance: it can take a long time to reach the fixed point in general</a:t>
            </a:r>
          </a:p>
          <a:p>
            <a:pPr lvl="1"/>
            <a:r>
              <a:rPr lang="en-CA" dirty="0" smtClean="0"/>
              <a:t>many possible combinations of shadows (arrows) and bindings (diamonds)</a:t>
            </a:r>
          </a:p>
          <a:p>
            <a:pPr lvl="1"/>
            <a:r>
              <a:rPr lang="en-CA" dirty="0" smtClean="0"/>
              <a:t>if points-to sets overlap a lot, </a:t>
            </a:r>
            <a:r>
              <a:rPr lang="en-CA" dirty="0" err="1" smtClean="0"/>
              <a:t>disjuncts</a:t>
            </a:r>
            <a:r>
              <a:rPr lang="en-CA" dirty="0" smtClean="0"/>
              <a:t> “travel long distances”, history components grow</a:t>
            </a:r>
            <a:endParaRPr smtClean="0"/>
          </a:p>
          <a:p>
            <a:endParaRPr smtClean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36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762335" y="5677444"/>
            <a:ext cx="2452871" cy="625083"/>
            <a:chOff x="4527724" y="6000768"/>
            <a:chExt cx="2452871" cy="625083"/>
          </a:xfrm>
        </p:grpSpPr>
        <p:grpSp>
          <p:nvGrpSpPr>
            <p:cNvPr id="6" name="Group 31"/>
            <p:cNvGrpSpPr/>
            <p:nvPr/>
          </p:nvGrpSpPr>
          <p:grpSpPr>
            <a:xfrm>
              <a:off x="4571968" y="6000768"/>
              <a:ext cx="2214578" cy="214314"/>
              <a:chOff x="6000760" y="250009"/>
              <a:chExt cx="2214578" cy="214314"/>
            </a:xfrm>
            <a:solidFill>
              <a:schemeClr val="tx2"/>
            </a:solidFill>
          </p:grpSpPr>
          <p:sp>
            <p:nvSpPr>
              <p:cNvPr id="12" name="Oval 11"/>
              <p:cNvSpPr/>
              <p:nvPr/>
            </p:nvSpPr>
            <p:spPr>
              <a:xfrm>
                <a:off x="6000760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Notched Right Arrow 12"/>
              <p:cNvSpPr/>
              <p:nvPr/>
            </p:nvSpPr>
            <p:spPr>
              <a:xfrm>
                <a:off x="6370941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7000891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Notched Right Arrow 14"/>
              <p:cNvSpPr/>
              <p:nvPr/>
            </p:nvSpPr>
            <p:spPr>
              <a:xfrm>
                <a:off x="7371072" y="266877"/>
                <a:ext cx="474083" cy="180579"/>
              </a:xfrm>
              <a:prstGeom prst="notchedRightArrow">
                <a:avLst>
                  <a:gd name="adj1" fmla="val 16672"/>
                  <a:gd name="adj2" fmla="val 66670"/>
                </a:avLst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8001024" y="250009"/>
                <a:ext cx="214314" cy="214314"/>
              </a:xfrm>
              <a:prstGeom prst="ellipse">
                <a:avLst/>
              </a:prstGeom>
              <a:grpFill/>
              <a:ln w="19050" cap="flat" cmpd="sng" algn="ctr">
                <a:solidFill>
                  <a:schemeClr val="tx2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" name="Flowchart: Decision 6"/>
            <p:cNvSpPr/>
            <p:nvPr/>
          </p:nvSpPr>
          <p:spPr>
            <a:xfrm>
              <a:off x="4527724" y="6357958"/>
              <a:ext cx="285752" cy="142876"/>
            </a:xfrm>
            <a:prstGeom prst="flowChartDecision">
              <a:avLst/>
            </a:prstGeom>
            <a:solidFill>
              <a:schemeClr val="tx1"/>
            </a:solidFill>
            <a:ln w="19050" cap="flat" cmpd="sng" algn="ctr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lowchart: Decision 8"/>
            <p:cNvSpPr/>
            <p:nvPr/>
          </p:nvSpPr>
          <p:spPr>
            <a:xfrm>
              <a:off x="5429224" y="6357958"/>
              <a:ext cx="285752" cy="142876"/>
            </a:xfrm>
            <a:prstGeom prst="flowChartDecision">
              <a:avLst/>
            </a:prstGeom>
            <a:solidFill>
              <a:srgbClr val="00B050"/>
            </a:solidFill>
            <a:ln w="19050" cap="flat" cmpd="sng" algn="ctr">
              <a:solidFill>
                <a:srgbClr val="00B05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lowchart: Decision 9"/>
            <p:cNvSpPr/>
            <p:nvPr/>
          </p:nvSpPr>
          <p:spPr>
            <a:xfrm>
              <a:off x="5551835" y="6357958"/>
              <a:ext cx="285752" cy="142876"/>
            </a:xfrm>
            <a:prstGeom prst="flowChartDecision">
              <a:avLst/>
            </a:prstGeom>
            <a:solidFill>
              <a:srgbClr val="FFC000"/>
            </a:solidFill>
            <a:ln w="19050" cap="flat" cmpd="sng" algn="ctr">
              <a:solidFill>
                <a:srgbClr val="FFC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Notched Right Arrow 10"/>
            <p:cNvSpPr/>
            <p:nvPr/>
          </p:nvSpPr>
          <p:spPr>
            <a:xfrm>
              <a:off x="5408959" y="6500834"/>
              <a:ext cx="500066" cy="125017"/>
            </a:xfrm>
            <a:prstGeom prst="notchedRightArrow">
              <a:avLst>
                <a:gd name="adj1" fmla="val 16739"/>
                <a:gd name="adj2" fmla="val 66670"/>
              </a:avLst>
            </a:prstGeom>
            <a:solidFill>
              <a:srgbClr val="0070C0"/>
            </a:solidFill>
            <a:ln w="19050" cap="flat" cmpd="sng" algn="ctr">
              <a:solidFill>
                <a:srgbClr val="0070C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6337653" y="6338908"/>
              <a:ext cx="642942" cy="267893"/>
              <a:chOff x="2143108" y="6267470"/>
              <a:chExt cx="642942" cy="267893"/>
            </a:xfrm>
          </p:grpSpPr>
          <p:sp>
            <p:nvSpPr>
              <p:cNvPr id="18" name="Notched Right Arrow 17"/>
              <p:cNvSpPr/>
              <p:nvPr/>
            </p:nvSpPr>
            <p:spPr>
              <a:xfrm>
                <a:off x="2143108" y="6410346"/>
                <a:ext cx="500066" cy="125017"/>
              </a:xfrm>
              <a:prstGeom prst="notchedRightArrow">
                <a:avLst>
                  <a:gd name="adj1" fmla="val 16739"/>
                  <a:gd name="adj2" fmla="val 66670"/>
                </a:avLst>
              </a:prstGeom>
              <a:solidFill>
                <a:srgbClr val="0070C0"/>
              </a:solidFill>
              <a:ln w="19050" cap="flat" cmpd="sng" algn="ctr">
                <a:solidFill>
                  <a:srgbClr val="0070C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lowchart: Decision 18"/>
              <p:cNvSpPr/>
              <p:nvPr/>
            </p:nvSpPr>
            <p:spPr>
              <a:xfrm>
                <a:off x="2285984" y="6267470"/>
                <a:ext cx="285752" cy="142876"/>
              </a:xfrm>
              <a:prstGeom prst="flowChartDecision">
                <a:avLst/>
              </a:prstGeom>
              <a:solidFill>
                <a:srgbClr val="FFC000"/>
              </a:solidFill>
              <a:ln w="19050" cap="flat" cmpd="sng" algn="ctr">
                <a:solidFill>
                  <a:srgbClr val="FFC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Notched Right Arrow 19"/>
              <p:cNvSpPr/>
              <p:nvPr/>
            </p:nvSpPr>
            <p:spPr>
              <a:xfrm>
                <a:off x="2285984" y="6356767"/>
                <a:ext cx="500066" cy="125017"/>
              </a:xfrm>
              <a:prstGeom prst="notchedRightArrow">
                <a:avLst>
                  <a:gd name="adj1" fmla="val 16739"/>
                  <a:gd name="adj2" fmla="val 66670"/>
                </a:avLst>
              </a:prstGeom>
              <a:solidFill>
                <a:srgbClr val="C00000"/>
              </a:solidFill>
              <a:ln w="19050" cap="flat" cmpd="sng" algn="ctr">
                <a:solidFill>
                  <a:srgbClr val="C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Factors that should be addressed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mtClean="0"/>
              <a:t>must-alias information for HasNext(Elem)</a:t>
            </a:r>
          </a:p>
          <a:p>
            <a:r>
              <a:rPr lang="en-CA" dirty="0" smtClean="0"/>
              <a:t>context-sensitive abstraction</a:t>
            </a:r>
          </a:p>
          <a:p>
            <a:r>
              <a:rPr lang="en-CA" dirty="0" smtClean="0"/>
              <a:t>more precise handling of multi-threading</a:t>
            </a:r>
          </a:p>
          <a:p>
            <a:r>
              <a:rPr lang="en-CA" dirty="0" smtClean="0"/>
              <a:t>precision of </a:t>
            </a:r>
            <a:r>
              <a:rPr lang="en-CA" smtClean="0"/>
              <a:t>points-to sets</a:t>
            </a:r>
            <a:endParaRPr lang="en-CA" dirty="0" smtClean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37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000" lnSpcReduction="10000"/>
          </a:bodyPr>
          <a:lstStyle/>
          <a:p>
            <a:r>
              <a:rPr smtClean="0"/>
              <a:t>handle HasNext(Elem) patterns through </a:t>
            </a:r>
            <a:r>
              <a:rPr i="1" smtClean="0"/>
              <a:t>must-alias</a:t>
            </a:r>
            <a:r>
              <a:rPr smtClean="0"/>
              <a:t> information</a:t>
            </a:r>
            <a:endParaRPr lang="en-US" dirty="0"/>
          </a:p>
          <a:p>
            <a:pPr lvl="1"/>
            <a:r>
              <a:rPr/>
              <a:t>Nomair </a:t>
            </a:r>
            <a:r>
              <a:rPr smtClean="0"/>
              <a:t>Naeem, now at Waterloo</a:t>
            </a:r>
          </a:p>
          <a:p>
            <a:r>
              <a:rPr lang="en-CA" dirty="0" smtClean="0"/>
              <a:t>more l</a:t>
            </a:r>
            <a:r>
              <a:rPr smtClean="0"/>
              <a:t>ightweight  but focused checkers for hot shadows</a:t>
            </a:r>
          </a:p>
          <a:p>
            <a:r>
              <a:rPr smtClean="0"/>
              <a:t>more finegrained handling of threads</a:t>
            </a:r>
          </a:p>
          <a:p>
            <a:pPr lvl="1"/>
            <a:r>
              <a:rPr smtClean="0"/>
              <a:t>"may happen in parallel" analysis, Lin Li</a:t>
            </a:r>
          </a:p>
          <a:p>
            <a:r>
              <a:rPr smtClean="0"/>
              <a:t>collaborative runtime verification [RV 07]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38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Tainted string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2800" dirty="0" err="1" smtClean="0">
                <a:latin typeface="Courier New" pitchFamily="49" charset="0"/>
                <a:cs typeface="Courier New" pitchFamily="49" charset="0"/>
              </a:rPr>
              <a:t>unameAndPw</a:t>
            </a: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2800" dirty="0" err="1" smtClean="0">
                <a:latin typeface="Courier New" pitchFamily="49" charset="0"/>
                <a:cs typeface="Courier New" pitchFamily="49" charset="0"/>
              </a:rPr>
              <a:t>conn.get</a:t>
            </a: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String split[] =</a:t>
            </a:r>
          </a:p>
          <a:p>
            <a:pPr>
              <a:buNone/>
            </a:pP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CA" sz="2800" dirty="0" err="1" smtClean="0">
                <a:latin typeface="Courier New" pitchFamily="49" charset="0"/>
                <a:cs typeface="Courier New" pitchFamily="49" charset="0"/>
              </a:rPr>
              <a:t>unameAndPw.split</a:t>
            </a: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(“ “);</a:t>
            </a:r>
          </a:p>
          <a:p>
            <a:pPr>
              <a:buNone/>
            </a:pP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2800" dirty="0" err="1" smtClean="0">
                <a:latin typeface="Courier New" pitchFamily="49" charset="0"/>
                <a:cs typeface="Courier New" pitchFamily="49" charset="0"/>
              </a:rPr>
              <a:t>uname</a:t>
            </a: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 = split[0];</a:t>
            </a:r>
          </a:p>
          <a:p>
            <a:pPr>
              <a:buNone/>
            </a:pP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String pw = split[1];</a:t>
            </a:r>
          </a:p>
          <a:p>
            <a:pPr>
              <a:buNone/>
            </a:pP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login(</a:t>
            </a:r>
            <a:r>
              <a:rPr lang="en-CA" sz="2800" dirty="0" err="1" smtClean="0">
                <a:latin typeface="Courier New" pitchFamily="49" charset="0"/>
                <a:cs typeface="Courier New" pitchFamily="49" charset="0"/>
              </a:rPr>
              <a:t>uname</a:t>
            </a: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, pw);</a:t>
            </a:r>
          </a:p>
          <a:p>
            <a:pPr>
              <a:buNone/>
            </a:pPr>
            <a:endParaRPr lang="en-CA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CA" sz="2800" dirty="0" smtClean="0">
                <a:cs typeface="Courier New" pitchFamily="49" charset="0"/>
              </a:rPr>
              <a:t>Do </a:t>
            </a:r>
            <a:r>
              <a:rPr lang="en-CA" sz="2800" i="1" dirty="0" smtClean="0">
                <a:cs typeface="Courier New" pitchFamily="49" charset="0"/>
              </a:rPr>
              <a:t>not </a:t>
            </a:r>
            <a:r>
              <a:rPr lang="en-CA" sz="2800" dirty="0" smtClean="0">
                <a:cs typeface="Courier New" pitchFamily="49" charset="0"/>
              </a:rPr>
              <a:t>call </a:t>
            </a:r>
            <a:r>
              <a:rPr lang="en-CA" sz="2800" dirty="0" smtClean="0">
                <a:latin typeface="Courier New" pitchFamily="49" charset="0"/>
                <a:cs typeface="Courier New" pitchFamily="49" charset="0"/>
              </a:rPr>
              <a:t>login</a:t>
            </a:r>
            <a:r>
              <a:rPr lang="en-CA" sz="2800" dirty="0" smtClean="0">
                <a:cs typeface="Courier New" pitchFamily="49" charset="0"/>
              </a:rPr>
              <a:t> with a tainted argument .</a:t>
            </a:r>
            <a:endParaRPr lang="en-CA" sz="2800" i="1" dirty="0" smtClean="0">
              <a:cs typeface="Courier New" pitchFamily="49" charset="0"/>
            </a:endParaRPr>
          </a:p>
          <a:p>
            <a:pPr>
              <a:buNone/>
            </a:pPr>
            <a:endParaRPr lang="en-CA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CA" smtClean="0"/>
              <a:pPr/>
              <a:t>39</a:t>
            </a:fld>
            <a:endParaRPr lang="en-CA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000232" y="2124066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00232" y="3641726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00232" y="4141792"/>
            <a:ext cx="50006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85918" y="4643446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24216" y="4641858"/>
            <a:ext cx="50006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Tracematch "ASyncIteration"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sz="1800" smtClean="0">
                <a:solidFill>
                  <a:schemeClr val="accent1"/>
                </a:solidFill>
                <a:latin typeface="Courier New"/>
              </a:rPr>
              <a:t>tracematch</a:t>
            </a:r>
            <a:r>
              <a:rPr sz="1800" smtClean="0">
                <a:latin typeface="Courier New"/>
                <a:cs typeface="Courier New"/>
              </a:rPr>
              <a:t>(Collection </a:t>
            </a:r>
            <a:r>
              <a:rPr sz="1800" smtClean="0">
                <a:solidFill>
                  <a:srgbClr val="FFC000"/>
                </a:solidFill>
                <a:latin typeface="Courier New"/>
                <a:cs typeface="Courier New"/>
              </a:rPr>
              <a:t>c</a:t>
            </a:r>
            <a:r>
              <a:rPr sz="1800" smtClean="0">
                <a:latin typeface="Courier New"/>
                <a:cs typeface="Courier New"/>
              </a:rPr>
              <a:t>) {</a:t>
            </a:r>
            <a:endParaRPr lang="en-US" sz="1800" dirty="0"/>
          </a:p>
          <a:p>
            <a:pPr>
              <a:buFontTx/>
              <a:buNone/>
            </a:pPr>
            <a:endParaRPr sz="1800" smtClean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sym</a:t>
            </a:r>
            <a:r>
              <a:rPr sz="1800" smtClean="0">
                <a:latin typeface="Courier New"/>
                <a:cs typeface="Courier New"/>
              </a:rPr>
              <a:t> </a:t>
            </a:r>
            <a:r>
              <a:rPr sz="1800" smtClean="0">
                <a:solidFill>
                  <a:srgbClr val="92D050"/>
                </a:solidFill>
                <a:latin typeface="Courier New"/>
                <a:cs typeface="Courier New"/>
              </a:rPr>
              <a:t>sync</a:t>
            </a:r>
            <a:r>
              <a:rPr sz="1800" smtClean="0">
                <a:latin typeface="Courier New"/>
                <a:cs typeface="Courier New"/>
              </a:rPr>
              <a:t> 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after returning</a:t>
            </a:r>
            <a:r>
              <a:rPr sz="1800" smtClean="0">
                <a:latin typeface="Courier New"/>
                <a:cs typeface="Courier New"/>
              </a:rPr>
              <a:t>(</a:t>
            </a:r>
            <a:r>
              <a:rPr sz="1800" smtClean="0">
                <a:solidFill>
                  <a:srgbClr val="FFC000"/>
                </a:solidFill>
                <a:latin typeface="Courier New"/>
                <a:cs typeface="Courier New"/>
              </a:rPr>
              <a:t>c</a:t>
            </a:r>
            <a:r>
              <a:rPr sz="1800" smtClean="0">
                <a:latin typeface="Courier New"/>
                <a:cs typeface="Courier New"/>
              </a:rPr>
              <a:t>):</a:t>
            </a: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	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call</a:t>
            </a:r>
            <a:r>
              <a:rPr sz="1800" smtClean="0">
                <a:latin typeface="Courier New"/>
                <a:cs typeface="Courier New"/>
              </a:rPr>
              <a:t>(* Collections.synchronizedCollection(..));</a:t>
            </a:r>
          </a:p>
          <a:p>
            <a:pPr>
              <a:buFontTx/>
              <a:buNone/>
            </a:pPr>
            <a:endParaRPr sz="1800" smtClean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sym</a:t>
            </a:r>
            <a:r>
              <a:rPr lang="en-US" sz="18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 </a:t>
            </a:r>
            <a:r>
              <a:rPr sz="1800" smtClean="0">
                <a:solidFill>
                  <a:srgbClr val="33CCCC"/>
                </a:solidFill>
                <a:latin typeface="Courier New"/>
                <a:cs typeface="Courier New"/>
              </a:rPr>
              <a:t>asyncIter</a:t>
            </a:r>
            <a:r>
              <a:rPr sz="1800" smtClean="0">
                <a:latin typeface="Courier New"/>
                <a:cs typeface="Courier New"/>
              </a:rPr>
              <a:t> 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around</a:t>
            </a:r>
            <a:r>
              <a:rPr sz="1800" smtClean="0">
                <a:latin typeface="Courier New"/>
                <a:cs typeface="Courier New"/>
              </a:rPr>
              <a:t>:</a:t>
            </a: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	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call</a:t>
            </a:r>
            <a:r>
              <a:rPr sz="1800" smtClean="0">
                <a:latin typeface="Courier New"/>
                <a:cs typeface="Courier New"/>
              </a:rPr>
              <a:t>(* Collection+.iterator()) &amp;&amp; 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target</a:t>
            </a:r>
            <a:r>
              <a:rPr sz="1800" smtClean="0">
                <a:latin typeface="Courier New"/>
                <a:cs typeface="Courier New"/>
              </a:rPr>
              <a:t>(</a:t>
            </a:r>
            <a:r>
              <a:rPr sz="1800" smtClean="0">
                <a:solidFill>
                  <a:srgbClr val="FFC000"/>
                </a:solidFill>
                <a:latin typeface="Courier New"/>
                <a:cs typeface="Courier New"/>
              </a:rPr>
              <a:t>c</a:t>
            </a:r>
            <a:r>
              <a:rPr sz="1800" smtClean="0">
                <a:latin typeface="Courier New"/>
                <a:cs typeface="Courier New"/>
              </a:rPr>
              <a:t>)</a:t>
            </a: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    &amp;&amp; 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if</a:t>
            </a:r>
            <a:r>
              <a:rPr sz="1800" smtClean="0">
                <a:latin typeface="Courier New"/>
                <a:cs typeface="Courier New"/>
              </a:rPr>
              <a:t>(!Thread.holdsLock(</a:t>
            </a:r>
            <a:r>
              <a:rPr sz="1800" smtClean="0">
                <a:solidFill>
                  <a:srgbClr val="FFC000"/>
                </a:solidFill>
                <a:latin typeface="Courier New"/>
                <a:cs typeface="Courier New"/>
              </a:rPr>
              <a:t>c</a:t>
            </a:r>
            <a:r>
              <a:rPr sz="1800" smtClean="0">
                <a:latin typeface="Courier New"/>
                <a:cs typeface="Courier New"/>
              </a:rPr>
              <a:t>));			</a:t>
            </a:r>
          </a:p>
          <a:p>
            <a:pPr>
              <a:buFontTx/>
              <a:buNone/>
            </a:pPr>
            <a:endParaRPr sz="1800" smtClean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</a:t>
            </a:r>
            <a:r>
              <a:rPr lang="en-CA" sz="1800" dirty="0" smtClean="0">
                <a:solidFill>
                  <a:srgbClr val="92D050"/>
                </a:solidFill>
                <a:latin typeface="Courier New"/>
                <a:cs typeface="Courier New"/>
              </a:rPr>
              <a:t>sync</a:t>
            </a:r>
            <a:r>
              <a:rPr sz="1800" smtClean="0">
                <a:latin typeface="Courier New"/>
                <a:cs typeface="Courier New"/>
              </a:rPr>
              <a:t> </a:t>
            </a:r>
            <a:r>
              <a:rPr sz="1800" smtClean="0">
                <a:solidFill>
                  <a:srgbClr val="33CCCC"/>
                </a:solidFill>
                <a:latin typeface="Courier New"/>
                <a:cs typeface="Courier New"/>
              </a:rPr>
              <a:t>asyncIter</a:t>
            </a:r>
            <a:r>
              <a:rPr sz="1800" smtClean="0">
                <a:latin typeface="Courier New"/>
                <a:cs typeface="Courier New"/>
              </a:rPr>
              <a:t> { //logging or recovery code</a:t>
            </a: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	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synchronized</a:t>
            </a:r>
            <a:r>
              <a:rPr sz="1800" smtClean="0">
                <a:latin typeface="Courier New"/>
                <a:cs typeface="Courier New"/>
              </a:rPr>
              <a:t>(</a:t>
            </a:r>
            <a:r>
              <a:rPr lang="en-CA" sz="1800" dirty="0" smtClean="0">
                <a:solidFill>
                  <a:srgbClr val="FFC000"/>
                </a:solidFill>
                <a:latin typeface="Courier New"/>
                <a:cs typeface="Courier New"/>
              </a:rPr>
              <a:t>c</a:t>
            </a:r>
            <a:r>
              <a:rPr sz="1800" smtClean="0">
                <a:latin typeface="Courier New"/>
                <a:cs typeface="Courier New"/>
              </a:rPr>
              <a:t>) {</a:t>
            </a: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		</a:t>
            </a:r>
            <a:r>
              <a:rPr sz="1800" smtClean="0">
                <a:solidFill>
                  <a:schemeClr val="accent1"/>
                </a:solidFill>
                <a:latin typeface="Courier New"/>
              </a:rPr>
              <a:t>proceed</a:t>
            </a:r>
            <a:r>
              <a:rPr sz="1800" smtClean="0">
                <a:latin typeface="Courier New"/>
                <a:cs typeface="Courier New"/>
              </a:rPr>
              <a:t>(</a:t>
            </a:r>
            <a:r>
              <a:rPr lang="en-CA" sz="1800" dirty="0" smtClean="0">
                <a:solidFill>
                  <a:srgbClr val="FFC000"/>
                </a:solidFill>
                <a:latin typeface="Courier New"/>
                <a:cs typeface="Courier New"/>
              </a:rPr>
              <a:t>c</a:t>
            </a:r>
            <a:r>
              <a:rPr sz="1800" smtClean="0">
                <a:latin typeface="Courier New"/>
                <a:cs typeface="Courier New"/>
              </a:rPr>
              <a:t>);</a:t>
            </a: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		}</a:t>
            </a:r>
          </a:p>
          <a:p>
            <a:pPr>
              <a:buFontTx/>
              <a:buNone/>
            </a:pPr>
            <a:r>
              <a:rPr sz="1800" smtClean="0">
                <a:latin typeface="Courier New"/>
                <a:cs typeface="Courier New"/>
              </a:rPr>
              <a:t>}}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4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85786" y="2285992"/>
            <a:ext cx="7072362" cy="64294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642910" y="3214686"/>
            <a:ext cx="6786610" cy="107157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ounded Rectangle 6"/>
          <p:cNvSpPr/>
          <p:nvPr/>
        </p:nvSpPr>
        <p:spPr>
          <a:xfrm>
            <a:off x="1643042" y="1500174"/>
            <a:ext cx="2286016" cy="500066"/>
          </a:xfrm>
          <a:prstGeom prst="round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ounded Rectangle 7"/>
          <p:cNvSpPr/>
          <p:nvPr/>
        </p:nvSpPr>
        <p:spPr>
          <a:xfrm>
            <a:off x="785786" y="4429132"/>
            <a:ext cx="2214578" cy="500066"/>
          </a:xfrm>
          <a:prstGeom prst="round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ounded Rectangle 8"/>
          <p:cNvSpPr/>
          <p:nvPr/>
        </p:nvSpPr>
        <p:spPr>
          <a:xfrm>
            <a:off x="1142976" y="4857760"/>
            <a:ext cx="3000396" cy="1071570"/>
          </a:xfrm>
          <a:prstGeom prst="round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286575" y="2928079"/>
            <a:ext cx="1000132" cy="1710"/>
          </a:xfrm>
          <a:prstGeom prst="straightConnector1">
            <a:avLst/>
          </a:prstGeom>
          <a:ln w="50800">
            <a:solidFill>
              <a:schemeClr val="accent2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3359264" y="1785926"/>
            <a:ext cx="3713066" cy="2500330"/>
            <a:chOff x="3359264" y="1785926"/>
            <a:chExt cx="3713066" cy="250033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3359264" y="1785926"/>
              <a:ext cx="1069860" cy="428628"/>
            </a:xfrm>
            <a:prstGeom prst="straightConnector1">
              <a:avLst/>
            </a:prstGeom>
            <a:ln w="50800">
              <a:solidFill>
                <a:schemeClr val="accent2"/>
              </a:solidFill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429124" y="2214554"/>
              <a:ext cx="2643206" cy="1285884"/>
            </a:xfrm>
            <a:prstGeom prst="straightConnector1">
              <a:avLst/>
            </a:prstGeom>
            <a:ln w="50800">
              <a:solidFill>
                <a:schemeClr val="accent2"/>
              </a:solidFill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4786314" y="3500438"/>
              <a:ext cx="2286016" cy="785818"/>
            </a:xfrm>
            <a:prstGeom prst="straightConnector1">
              <a:avLst/>
            </a:prstGeom>
            <a:ln w="50800">
              <a:solidFill>
                <a:schemeClr val="accent2"/>
              </a:solidFill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/>
          <p:nvPr/>
        </p:nvCxnSpPr>
        <p:spPr>
          <a:xfrm>
            <a:off x="1216124" y="4500570"/>
            <a:ext cx="998422" cy="1588"/>
          </a:xfrm>
          <a:prstGeom prst="straightConnector1">
            <a:avLst/>
          </a:prstGeom>
          <a:ln w="50800">
            <a:solidFill>
              <a:schemeClr val="accent2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177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Evaluation through automaton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5</a:t>
            </a:fld>
            <a:endParaRPr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  <p:grpSp>
        <p:nvGrpSpPr>
          <p:cNvPr id="7" name="Group 19"/>
          <p:cNvGrpSpPr/>
          <p:nvPr/>
        </p:nvGrpSpPr>
        <p:grpSpPr>
          <a:xfrm>
            <a:off x="1500166" y="3935632"/>
            <a:ext cx="6379128" cy="1279318"/>
            <a:chOff x="2643142" y="5512089"/>
            <a:chExt cx="5286444" cy="1060183"/>
          </a:xfrm>
        </p:grpSpPr>
        <p:sp>
          <p:nvSpPr>
            <p:cNvPr id="8" name="Oval 7"/>
            <p:cNvSpPr/>
            <p:nvPr/>
          </p:nvSpPr>
          <p:spPr>
            <a:xfrm>
              <a:off x="2643142" y="6060680"/>
              <a:ext cx="511592" cy="511592"/>
            </a:xfrm>
            <a:prstGeom prst="ellipse">
              <a:avLst/>
            </a:prstGeom>
            <a:solidFill>
              <a:schemeClr val="tx2"/>
            </a:solidFill>
            <a:ln w="19050" cap="flat" cmpd="sng" algn="ctr">
              <a:solidFill>
                <a:schemeClr val="tx2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Notched Right Arrow 8"/>
            <p:cNvSpPr/>
            <p:nvPr/>
          </p:nvSpPr>
          <p:spPr>
            <a:xfrm>
              <a:off x="3526806" y="6100946"/>
              <a:ext cx="1131689" cy="431063"/>
            </a:xfrm>
            <a:prstGeom prst="notchedRightArrow">
              <a:avLst>
                <a:gd name="adj1" fmla="val 16672"/>
                <a:gd name="adj2" fmla="val 66670"/>
              </a:avLst>
            </a:prstGeom>
            <a:solidFill>
              <a:schemeClr val="tx2"/>
            </a:solidFill>
            <a:ln w="19050" cap="flat" cmpd="sng" algn="ctr">
              <a:solidFill>
                <a:schemeClr val="tx2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030566" y="6060680"/>
              <a:ext cx="511592" cy="511592"/>
            </a:xfrm>
            <a:prstGeom prst="ellipse">
              <a:avLst/>
            </a:prstGeom>
            <a:solidFill>
              <a:schemeClr val="tx2"/>
            </a:solidFill>
            <a:ln w="19050" cap="flat" cmpd="sng" algn="ctr">
              <a:solidFill>
                <a:schemeClr val="tx2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Notched Right Arrow 10"/>
            <p:cNvSpPr/>
            <p:nvPr/>
          </p:nvSpPr>
          <p:spPr>
            <a:xfrm>
              <a:off x="5914229" y="6100946"/>
              <a:ext cx="1131689" cy="431063"/>
            </a:xfrm>
            <a:prstGeom prst="notchedRightArrow">
              <a:avLst>
                <a:gd name="adj1" fmla="val 16672"/>
                <a:gd name="adj2" fmla="val 66670"/>
              </a:avLst>
            </a:prstGeom>
            <a:solidFill>
              <a:schemeClr val="tx2"/>
            </a:solidFill>
            <a:ln w="19050" cap="flat" cmpd="sng" algn="ctr">
              <a:solidFill>
                <a:schemeClr val="tx2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417994" y="6060680"/>
              <a:ext cx="511592" cy="511592"/>
            </a:xfrm>
            <a:prstGeom prst="ellipse">
              <a:avLst/>
            </a:prstGeom>
            <a:solidFill>
              <a:schemeClr val="tx2"/>
            </a:solidFill>
            <a:ln w="19050" cap="flat" cmpd="sng" algn="ctr">
              <a:solidFill>
                <a:schemeClr val="tx2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40324" y="5687038"/>
              <a:ext cx="1147054" cy="331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b="1" dirty="0" smtClean="0">
                  <a:ln w="12700">
                    <a:solidFill>
                      <a:srgbClr val="6EA0B0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92D050"/>
                  </a:solidFill>
                  <a:latin typeface="Courier New"/>
                  <a:cs typeface="Courier New"/>
                </a:rPr>
                <a:t>sync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34688" y="5687038"/>
              <a:ext cx="1444562" cy="306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ln w="12700">
                    <a:solidFill>
                      <a:srgbClr val="6EA0B0">
                        <a:shade val="2500"/>
                        <a:alpha val="6500"/>
                      </a:srgbClr>
                    </a:solidFill>
                    <a:prstDash val="solid"/>
                  </a:ln>
                  <a:solidFill>
                    <a:srgbClr val="33CCCC"/>
                  </a:solidFill>
                  <a:latin typeface="Courier New"/>
                  <a:cs typeface="Courier New"/>
                </a:rPr>
                <a:t>asyncIter</a:t>
              </a:r>
              <a:endParaRPr lang="en-US" b="1" dirty="0"/>
            </a:p>
          </p:txBody>
        </p:sp>
        <p:sp>
          <p:nvSpPr>
            <p:cNvPr id="15" name="Circular Arrow 14"/>
            <p:cNvSpPr/>
            <p:nvPr/>
          </p:nvSpPr>
          <p:spPr>
            <a:xfrm>
              <a:off x="4837506" y="5512089"/>
              <a:ext cx="847822" cy="947566"/>
            </a:xfrm>
            <a:prstGeom prst="circularArrow">
              <a:avLst>
                <a:gd name="adj1" fmla="val 12500"/>
                <a:gd name="adj2" fmla="val 1142319"/>
                <a:gd name="adj3" fmla="val 20457683"/>
                <a:gd name="adj4" fmla="val 10800000"/>
                <a:gd name="adj5" fmla="val 12500"/>
              </a:avLst>
            </a:prstGeom>
            <a:solidFill>
              <a:schemeClr val="bg1">
                <a:tint val="75000"/>
              </a:schemeClr>
            </a:solidFill>
            <a:ln w="19050" cap="flat" cmpd="sng" algn="ctr">
              <a:solidFill>
                <a:schemeClr val="tx1">
                  <a:shade val="50000"/>
                </a:schemeClr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143240" y="1857364"/>
            <a:ext cx="31918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8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92D05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cs typeface="Courier New"/>
              </a:rPr>
              <a:t>sync</a:t>
            </a:r>
            <a:r>
              <a:rPr lang="en-US" sz="28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3000"/>
                    <a:alpha val="95000"/>
                  </a:srgb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cs typeface="Courier New"/>
              </a:rPr>
              <a:t> </a:t>
            </a:r>
            <a:r>
              <a:rPr lang="en-US" sz="2800" b="1" dirty="0" err="1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CCCC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cs typeface="Courier New"/>
              </a:rPr>
              <a:t>asyncIter</a:t>
            </a:r>
            <a:endParaRPr lang="en-CA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214678" y="3500438"/>
            <a:ext cx="2867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latin typeface="Courier New"/>
                <a:cs typeface="Courier New"/>
              </a:rPr>
              <a:t>skip(</a:t>
            </a:r>
            <a:r>
              <a:rPr lang="en-US" b="1" dirty="0" err="1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CCCC"/>
                </a:solidFill>
                <a:latin typeface="Courier New"/>
                <a:cs typeface="Courier New"/>
              </a:rPr>
              <a:t>asyncIter</a:t>
            </a:r>
            <a:r>
              <a:rPr lang="en-US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latin typeface="Courier New"/>
                <a:cs typeface="Courier New"/>
              </a:rPr>
              <a:t>)</a:t>
            </a:r>
            <a:endParaRPr lang="en-US" b="1" dirty="0">
              <a:ln w="12700">
                <a:solidFill>
                  <a:srgbClr val="6EA0B0">
                    <a:shade val="2500"/>
                    <a:alpha val="6500"/>
                  </a:srgbClr>
                </a:solidFill>
                <a:prstDash val="solid"/>
              </a:ln>
              <a:latin typeface="Courier New"/>
              <a:cs typeface="Courier New"/>
            </a:endParaRPr>
          </a:p>
        </p:txBody>
      </p:sp>
      <p:sp>
        <p:nvSpPr>
          <p:cNvPr id="19" name="Multiply 18"/>
          <p:cNvSpPr/>
          <p:nvPr/>
        </p:nvSpPr>
        <p:spPr>
          <a:xfrm>
            <a:off x="4214810" y="3286124"/>
            <a:ext cx="928694" cy="1428760"/>
          </a:xfrm>
          <a:prstGeom prst="mathMultiply">
            <a:avLst>
              <a:gd name="adj1" fmla="val 12580"/>
            </a:avLst>
          </a:prstGeom>
          <a:solidFill>
            <a:srgbClr val="FF0000"/>
          </a:solidFill>
          <a:ln w="1905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57356" y="5786454"/>
            <a:ext cx="57864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000" b="1" i="1" dirty="0" smtClean="0">
                <a:ln w="28575">
                  <a:solidFill>
                    <a:schemeClr val="accent2">
                      <a:lumMod val="40000"/>
                      <a:lumOff val="60000"/>
                      <a:alpha val="65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skip-loops in this talk!</a:t>
            </a:r>
          </a:p>
        </p:txBody>
      </p:sp>
    </p:spTree>
    <p:custDataLst>
      <p:tags r:id="rId1"/>
    </p:custDataLst>
  </p:cSld>
  <p:clrMapOvr>
    <a:masterClrMapping/>
  </p:clrMapOvr>
  <p:transition advTm="488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Shadows, bindings and skip loops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6EA0B0"/>
              </a:buClr>
              <a:buNone/>
            </a:pPr>
            <a:r>
              <a:rPr sz="240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latin typeface="Courier New"/>
              </a:rPr>
              <a:t> Collection myC = new ArrayList();</a:t>
            </a:r>
          </a:p>
          <a:p>
            <a:pPr lvl="0">
              <a:buClr>
                <a:srgbClr val="6EA0B0"/>
              </a:buClr>
              <a:buNone/>
            </a:pPr>
            <a:r>
              <a:rPr sz="280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latin typeface="Courier New"/>
              </a:rPr>
              <a:t> </a:t>
            </a:r>
            <a:r>
              <a:rPr sz="240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latin typeface="Courier New"/>
              </a:rPr>
              <a:t>Collection syncC =</a:t>
            </a:r>
            <a:endParaRPr sz="1800" b="0" smtClean="0">
              <a:ln>
                <a:noFill/>
              </a:ln>
              <a:solidFill>
                <a:prstClr val="white"/>
              </a:solidFill>
              <a:effectLst/>
            </a:endParaRPr>
          </a:p>
          <a:p>
            <a:pPr lvl="0">
              <a:buClr>
                <a:srgbClr val="6EA0B0"/>
              </a:buClr>
              <a:buNone/>
            </a:pPr>
            <a:r>
              <a:rPr sz="240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latin typeface="Courier New"/>
              </a:rPr>
              <a:t>   Collections.synchronizedCollection(myC);</a:t>
            </a:r>
          </a:p>
          <a:p>
            <a:pPr>
              <a:buClr>
                <a:srgbClr val="6EA0B0"/>
              </a:buClr>
              <a:buNone/>
            </a:pPr>
            <a:r>
              <a:rPr sz="240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latin typeface="Courier New"/>
              </a:rPr>
              <a:t> Iterator i = </a:t>
            </a:r>
            <a:r>
              <a:rPr lang="en-CA" sz="2400" dirty="0" err="1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latin typeface="Courier New"/>
              </a:rPr>
              <a:t>syncC</a:t>
            </a:r>
            <a:r>
              <a:rPr sz="240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latin typeface="Courier New"/>
              </a:rPr>
              <a:t>.iterator(); </a:t>
            </a:r>
            <a:endParaRPr sz="1600" b="0" smtClean="0">
              <a:ln>
                <a:noFill/>
              </a:ln>
              <a:solidFill>
                <a:prstClr val="white"/>
              </a:solidFill>
              <a:effectLst/>
            </a:endParaRPr>
          </a:p>
          <a:p>
            <a:pPr>
              <a:buNone/>
            </a:pPr>
            <a:endParaRPr lang="en-CA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6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071770" y="5560614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459194" y="5560614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7846622" y="5560614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3955434" y="5111767"/>
            <a:ext cx="1565474" cy="920176"/>
            <a:chOff x="3955434" y="5326081"/>
            <a:chExt cx="1565474" cy="920176"/>
          </a:xfrm>
        </p:grpSpPr>
        <p:sp>
          <p:nvSpPr>
            <p:cNvPr id="11" name="Notched Right Arrow 10"/>
            <p:cNvSpPr/>
            <p:nvPr/>
          </p:nvSpPr>
          <p:spPr>
            <a:xfrm>
              <a:off x="3955434" y="5815194"/>
              <a:ext cx="1131689" cy="431063"/>
            </a:xfrm>
            <a:prstGeom prst="notchedRightArrow">
              <a:avLst>
                <a:gd name="adj1" fmla="val 16672"/>
                <a:gd name="adj2" fmla="val 66670"/>
              </a:avLst>
            </a:prstGeom>
            <a:solidFill>
              <a:schemeClr val="tx2"/>
            </a:solidFill>
            <a:ln w="19050" cap="flat" cmpd="sng" algn="ctr">
              <a:solidFill>
                <a:schemeClr val="tx2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68952" y="5326081"/>
              <a:ext cx="13519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b="1" dirty="0" smtClean="0"/>
                <a:t>sync</a:t>
              </a:r>
              <a:endParaRPr lang="en-US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342857" y="5111767"/>
            <a:ext cx="1443853" cy="920176"/>
            <a:chOff x="6342857" y="5326081"/>
            <a:chExt cx="1443853" cy="920176"/>
          </a:xfrm>
        </p:grpSpPr>
        <p:sp>
          <p:nvSpPr>
            <p:cNvPr id="13" name="Notched Right Arrow 12"/>
            <p:cNvSpPr/>
            <p:nvPr/>
          </p:nvSpPr>
          <p:spPr>
            <a:xfrm>
              <a:off x="6342857" y="5815194"/>
              <a:ext cx="1131689" cy="431063"/>
            </a:xfrm>
            <a:prstGeom prst="notchedRightArrow">
              <a:avLst>
                <a:gd name="adj1" fmla="val 16672"/>
                <a:gd name="adj2" fmla="val 66670"/>
              </a:avLst>
            </a:prstGeom>
            <a:solidFill>
              <a:schemeClr val="tx2"/>
            </a:solidFill>
            <a:ln w="19050" cap="flat" cmpd="sng" algn="ctr">
              <a:solidFill>
                <a:schemeClr val="tx2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34754" y="5326081"/>
              <a:ext cx="13519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b="1" dirty="0" smtClean="0"/>
                <a:t>aSyncIter</a:t>
              </a:r>
              <a:endParaRPr lang="en-US" b="1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979461" y="2537878"/>
            <a:ext cx="7581952" cy="2622567"/>
            <a:chOff x="979461" y="2537878"/>
            <a:chExt cx="7581952" cy="2622567"/>
          </a:xfrm>
        </p:grpSpPr>
        <p:sp>
          <p:nvSpPr>
            <p:cNvPr id="23" name="Rounded Rectangle 22"/>
            <p:cNvSpPr/>
            <p:nvPr/>
          </p:nvSpPr>
          <p:spPr>
            <a:xfrm>
              <a:off x="979461" y="2537878"/>
              <a:ext cx="7581952" cy="428628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5400000">
              <a:off x="3392900" y="4052783"/>
              <a:ext cx="2214578" cy="746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8" name="Rounded Rectangle 27"/>
          <p:cNvSpPr/>
          <p:nvPr/>
        </p:nvSpPr>
        <p:spPr>
          <a:xfrm>
            <a:off x="714348" y="3000372"/>
            <a:ext cx="5715040" cy="428628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Arrow Connector 30"/>
          <p:cNvCxnSpPr>
            <a:endCxn id="16" idx="0"/>
          </p:cNvCxnSpPr>
          <p:nvPr/>
        </p:nvCxnSpPr>
        <p:spPr>
          <a:xfrm>
            <a:off x="5357818" y="3429000"/>
            <a:ext cx="1752914" cy="1682767"/>
          </a:xfrm>
          <a:prstGeom prst="straightConnector1">
            <a:avLst/>
          </a:prstGeom>
          <a:noFill/>
          <a:ln w="38100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TextBox 32"/>
          <p:cNvSpPr txBox="1"/>
          <p:nvPr/>
        </p:nvSpPr>
        <p:spPr>
          <a:xfrm>
            <a:off x="5245102" y="6131502"/>
            <a:ext cx="135195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b="1" dirty="0" smtClean="0"/>
              <a:t>c=</a:t>
            </a:r>
            <a:r>
              <a:rPr lang="en-US" b="1" dirty="0" err="1" smtClean="0"/>
              <a:t>syncC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862854" y="6143644"/>
            <a:ext cx="135195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b="1" dirty="0" smtClean="0"/>
              <a:t>c=</a:t>
            </a:r>
            <a:r>
              <a:rPr lang="en-US" b="1" dirty="0" err="1" smtClean="0"/>
              <a:t>syncC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71472" y="457200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spc="50" dirty="0" smtClean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  <a:t>Oxford</a:t>
            </a:r>
            <a:endParaRPr lang="en-US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-32" y="5143514"/>
            <a:ext cx="2714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1" spc="50" dirty="0" smtClean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  <a:t>Leak elimination/</a:t>
            </a:r>
            <a:br>
              <a:rPr lang="en-US" sz="2200" b="1" spc="50" dirty="0" smtClean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</a:br>
            <a:r>
              <a:rPr lang="en-US" sz="2200" b="1" spc="50" dirty="0" smtClean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  <a:t>Indexing</a:t>
            </a:r>
          </a:p>
          <a:p>
            <a:pPr algn="r"/>
            <a:r>
              <a:rPr lang="en-US" sz="2200" b="1" spc="50" dirty="0" smtClean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  <a:t>[</a:t>
            </a:r>
            <a:r>
              <a:rPr lang="en-US" sz="2200" b="1" spc="50" dirty="0" err="1" smtClean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  <a:t>ATdM</a:t>
            </a:r>
            <a:r>
              <a:rPr lang="en-US" sz="2200" b="1" spc="50" dirty="0" smtClean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  <a:t> 07]</a:t>
            </a:r>
            <a:endParaRPr lang="en-US" sz="2200" dirty="0"/>
          </a:p>
        </p:txBody>
      </p:sp>
      <p:sp>
        <p:nvSpPr>
          <p:cNvPr id="46" name="TextBox 45"/>
          <p:cNvSpPr txBox="1"/>
          <p:nvPr/>
        </p:nvSpPr>
        <p:spPr>
          <a:xfrm>
            <a:off x="6143636" y="314324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spc="50" dirty="0" smtClean="0">
                <a:ln w="11430"/>
                <a:gradFill>
                  <a:gsLst>
                    <a:gs pos="10000">
                      <a:schemeClr val="accent3">
                        <a:tint val="60000"/>
                        <a:shade val="100000"/>
                        <a:hueMod val="100000"/>
                        <a:satMod val="200000"/>
                        <a:hueMod val="100000"/>
                      </a:schemeClr>
                    </a:gs>
                    <a:gs pos="70000">
                      <a:schemeClr val="accent3">
                        <a:tint val="100000"/>
                        <a:shade val="90000"/>
                        <a:satMod val="150000"/>
                      </a:schemeClr>
                    </a:gs>
                  </a:gsLst>
                  <a:lin ang="5400000"/>
                </a:gradFill>
                <a:effectLst>
                  <a:outerShdw blurRad="25000" dist="38100" dir="5400000" algn="tl">
                    <a:srgbClr val="000000">
                      <a:alpha val="37000"/>
                    </a:srgbClr>
                  </a:outerShdw>
                </a:effectLst>
              </a:rPr>
              <a:t>Us!</a:t>
            </a:r>
            <a:endParaRPr lang="en-US" sz="3600" dirty="0"/>
          </a:p>
        </p:txBody>
      </p:sp>
      <p:sp>
        <p:nvSpPr>
          <p:cNvPr id="52" name="TextBox 51"/>
          <p:cNvSpPr txBox="1"/>
          <p:nvPr/>
        </p:nvSpPr>
        <p:spPr>
          <a:xfrm>
            <a:off x="3015254" y="6143647"/>
            <a:ext cx="135195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b="1" dirty="0" smtClean="0"/>
              <a:t>true</a:t>
            </a:r>
            <a:endParaRPr lang="en-US" b="1" dirty="0"/>
          </a:p>
        </p:txBody>
      </p:sp>
    </p:spTree>
    <p:custDataLst>
      <p:tags r:id="rId1"/>
    </p:custDataLst>
  </p:cSld>
  <p:clrMapOvr>
    <a:masterClrMapping/>
  </p:clrMapOvr>
  <p:transition advTm="1803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8.33333E-7 -0.00278 L 0.25469 -0.00278 " pathEditMode="fixed" rAng="0" ptsTypes="AA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9 0.00185 L 0.25608 0.00185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35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8" grpId="0" animBg="1"/>
      <p:bldP spid="33" grpId="1"/>
      <p:bldP spid="36" grpId="0"/>
      <p:bldP spid="36" grpId="1"/>
      <p:bldP spid="36" grpId="2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/>
          <p:cNvGraphicFramePr/>
          <p:nvPr/>
        </p:nvGraphicFramePr>
        <p:xfrm>
          <a:off x="859605" y="3878267"/>
          <a:ext cx="6096000" cy="215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Right Arrow 12"/>
          <p:cNvSpPr/>
          <p:nvPr/>
        </p:nvSpPr>
        <p:spPr>
          <a:xfrm rot="5400000">
            <a:off x="3714744" y="6036487"/>
            <a:ext cx="392909" cy="392909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smtClean="0"/>
              <a:t>This talk: remove overhead through static program analysis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7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59605" y="3878267"/>
          <a:ext cx="6096000" cy="215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Rounded Rectangular Callout 9"/>
          <p:cNvSpPr/>
          <p:nvPr/>
        </p:nvSpPr>
        <p:spPr>
          <a:xfrm>
            <a:off x="7215206" y="3677180"/>
            <a:ext cx="1714512" cy="785818"/>
          </a:xfrm>
          <a:prstGeom prst="wedgeRoundRectCallout">
            <a:avLst>
              <a:gd name="adj1" fmla="val -68240"/>
              <a:gd name="adj2" fmla="val 12938"/>
              <a:gd name="adj3" fmla="val 16667"/>
            </a:avLst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r>
              <a:rPr lang="en-CA" sz="2000" b="1" dirty="0" smtClean="0"/>
              <a:t>Program safe!</a:t>
            </a:r>
            <a:endParaRPr lang="en-CA" sz="2000" b="1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3713531" y="3464718"/>
            <a:ext cx="392909" cy="392909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" name="Diagram 10"/>
          <p:cNvGraphicFramePr/>
          <p:nvPr/>
        </p:nvGraphicFramePr>
        <p:xfrm>
          <a:off x="861986" y="2139413"/>
          <a:ext cx="6096000" cy="1347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custDataLst>
      <p:tags r:id="rId1"/>
    </p:custDataLst>
  </p:cSld>
  <p:clrMapOvr>
    <a:masterClrMapping/>
  </p:clrMapOvr>
  <p:transition advTm="997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Graphic spid="15" grpId="1">
        <p:bldAsOne/>
      </p:bldGraphic>
      <p:bldP spid="13" grpId="0" animBg="1"/>
      <p:bldGraphic spid="4" grpId="0">
        <p:bldAsOne/>
      </p:bldGraphic>
      <p:bldGraphic spid="4" grpId="1">
        <p:bldAsOne/>
      </p:bldGraphic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Staged analysis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71438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sz="2800" smtClean="0"/>
              <a:t>remove as many shadows, as early as possible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71538" y="1539876"/>
          <a:ext cx="7191404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8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315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60000"/>
                  </a:srgbClr>
                </a:solidFill>
              </a:rPr>
              <a:t>Quick check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 a complete match, need to see </a:t>
            </a:r>
            <a:r>
              <a:rPr lang="en-CA" i="1" dirty="0" smtClean="0">
                <a:solidFill>
                  <a:srgbClr val="FFC000"/>
                </a:solidFill>
              </a:rPr>
              <a:t>all necessary symbols</a:t>
            </a:r>
            <a:r>
              <a:rPr lang="en-CA" dirty="0" smtClean="0"/>
              <a:t>.</a:t>
            </a:r>
          </a:p>
          <a:p>
            <a:r>
              <a:rPr lang="en-CA" dirty="0" smtClean="0"/>
              <a:t>Hence, remove entire </a:t>
            </a:r>
            <a:r>
              <a:rPr lang="en-CA" dirty="0" err="1" smtClean="0"/>
              <a:t>tracematches</a:t>
            </a:r>
            <a:r>
              <a:rPr lang="en-CA" dirty="0" smtClean="0"/>
              <a:t> where not all necessary symbols match.</a:t>
            </a:r>
            <a:endParaRPr lang="en-CA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mtClean="0">
                <a:solidFill>
                  <a:schemeClr val="tx2">
                    <a:shade val="50000"/>
                  </a:schemeClr>
                </a:solidFill>
              </a:rPr>
              <a:pPr/>
              <a:t>9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513519" y="605761"/>
            <a:ext cx="1201885" cy="480754"/>
            <a:chOff x="2379" y="1928287"/>
            <a:chExt cx="3118147" cy="1247259"/>
          </a:xfrm>
          <a:scene3d>
            <a:camera prst="orthographicFront"/>
            <a:lightRig rig="chilly" dir="t"/>
          </a:scene3d>
        </p:grpSpPr>
        <p:sp>
          <p:nvSpPr>
            <p:cNvPr id="7" name="Chevron 6"/>
            <p:cNvSpPr/>
            <p:nvPr/>
          </p:nvSpPr>
          <p:spPr>
            <a:xfrm>
              <a:off x="2379" y="1928287"/>
              <a:ext cx="3118147" cy="1247259"/>
            </a:xfrm>
            <a:prstGeom prst="chevron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hevron 4"/>
            <p:cNvSpPr/>
            <p:nvPr/>
          </p:nvSpPr>
          <p:spPr>
            <a:xfrm>
              <a:off x="626009" y="1928287"/>
              <a:ext cx="1870888" cy="12472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 smtClean="0"/>
                <a:t>Quick</a:t>
              </a:r>
              <a:endParaRPr lang="en-US" sz="900" b="1" kern="1200" dirty="0"/>
            </a:p>
          </p:txBody>
        </p:sp>
      </p:grpSp>
    </p:spTree>
  </p:cSld>
  <p:clrMapOvr>
    <a:masterClrMapping/>
  </p:clrMapOvr>
  <p:transition advTm="38344">
    <p:pull dir="l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8.5|5.5|5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2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11.7|3.9|9.4|2.2|1.2|11.7|5.1|4.2|4.2|2.9|10.6|3.3|8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18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0.6|22.8|24.7|16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1|0.7|5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5|4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3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1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36.2|20.2|13.1|41.4|29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7|33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1|0.7|5.3"/>
</p:tagLst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E2DC"/>
      </a:hlink>
      <a:folHlink>
        <a:srgbClr val="00918A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黑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楷体_GB2312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  <a:satMod val="150000"/>
              </a:schemeClr>
            </a:gs>
            <a:gs pos="23000">
              <a:schemeClr val="phClr">
                <a:tint val="98000"/>
                <a:shade val="87000"/>
                <a:satMod val="105000"/>
              </a:schemeClr>
            </a:gs>
            <a:gs pos="35000">
              <a:schemeClr val="phClr">
                <a:shade val="70000"/>
              </a:schemeClr>
            </a:gs>
            <a:gs pos="58000">
              <a:schemeClr val="phClr">
                <a:shade val="49000"/>
                <a:satMod val="120000"/>
              </a:schemeClr>
            </a:gs>
            <a:gs pos="80000">
              <a:schemeClr val="phClr">
                <a:shade val="50000"/>
                <a:satMod val="120000"/>
              </a:schemeClr>
            </a:gs>
            <a:gs pos="90000">
              <a:schemeClr val="phClr">
                <a:shade val="57000"/>
                <a:satMod val="130000"/>
              </a:schemeClr>
            </a:gs>
            <a:gs pos="100000">
              <a:schemeClr val="phClr">
                <a:shade val="76000"/>
                <a:satMod val="150000"/>
              </a:schemeClr>
            </a:gs>
          </a:gsLst>
          <a:lin ang="5400000" scaled="1"/>
        </a:gradFill>
      </a:fillStyleLst>
      <a:lnStyleLst>
        <a:ln w="317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12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E2DC"/>
    </a:hlink>
    <a:folHlink>
      <a:srgbClr val="00918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4161</TotalTime>
  <Words>1420</Words>
  <Application>Microsoft Office PowerPoint</Application>
  <PresentationFormat>On-screen Show (4:3)</PresentationFormat>
  <Paragraphs>447</Paragraphs>
  <Slides>39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Technic</vt:lpstr>
      <vt:lpstr>A staged static program analysis to improve the performance of runtime monitoring</vt:lpstr>
      <vt:lpstr>Tale of the industry programmer</vt:lpstr>
      <vt:lpstr>A typical bug pattern</vt:lpstr>
      <vt:lpstr>Tracematch "ASyncIteration"</vt:lpstr>
      <vt:lpstr>Evaluation through automaton</vt:lpstr>
      <vt:lpstr>Shadows, bindings and skip loops</vt:lpstr>
      <vt:lpstr>This talk: remove overhead through static program analysis</vt:lpstr>
      <vt:lpstr>Staged analysis</vt:lpstr>
      <vt:lpstr>Quick check</vt:lpstr>
      <vt:lpstr>Quick check - example</vt:lpstr>
      <vt:lpstr>Flow-insensitive analysis</vt:lpstr>
      <vt:lpstr>Flow-insensitive analysis</vt:lpstr>
      <vt:lpstr>Slide 13</vt:lpstr>
      <vt:lpstr>Slide 14</vt:lpstr>
      <vt:lpstr>Flow-insensitive analysis</vt:lpstr>
      <vt:lpstr>Slide 16</vt:lpstr>
      <vt:lpstr>Preparation phase</vt:lpstr>
      <vt:lpstr>Flow-sensitive analysis</vt:lpstr>
      <vt:lpstr>Flow-sensitive analysis</vt:lpstr>
      <vt:lpstr>Flow-sensitive analysis</vt:lpstr>
      <vt:lpstr>Benchmarks</vt:lpstr>
      <vt:lpstr>Benchmarks</vt:lpstr>
      <vt:lpstr>Slowdowns before opt. </vt:lpstr>
      <vt:lpstr>Shadow removal</vt:lpstr>
      <vt:lpstr>Slide 25</vt:lpstr>
      <vt:lpstr>Related work</vt:lpstr>
      <vt:lpstr>Conclusions</vt:lpstr>
      <vt:lpstr>Thank you</vt:lpstr>
      <vt:lpstr>Slide 29</vt:lpstr>
      <vt:lpstr>Quick check - idea</vt:lpstr>
      <vt:lpstr>Shadows and points-to sets</vt:lpstr>
      <vt:lpstr>Flow-insensitive analysis</vt:lpstr>
      <vt:lpstr>Flow-sensitive analysis - example</vt:lpstr>
      <vt:lpstr>Slide 34</vt:lpstr>
      <vt:lpstr>Context-sensitivity</vt:lpstr>
      <vt:lpstr>Flow-sensitive analysis</vt:lpstr>
      <vt:lpstr>Factors that should be addressed</vt:lpstr>
      <vt:lpstr>Future work</vt:lpstr>
      <vt:lpstr>Tainted string</vt:lpstr>
    </vt:vector>
  </TitlesOfParts>
  <Company>McGill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Soso</dc:title>
  <dc:creator>Eric Bodden</dc:creator>
  <cp:lastModifiedBy>Eric Bodden</cp:lastModifiedBy>
  <cp:revision>1111</cp:revision>
  <dcterms:created xsi:type="dcterms:W3CDTF">2006-11-11T23:36:39Z</dcterms:created>
  <dcterms:modified xsi:type="dcterms:W3CDTF">2007-08-03T08:32:08Z</dcterms:modified>
</cp:coreProperties>
</file>