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9" r:id="rId4"/>
    <p:sldId id="260" r:id="rId5"/>
    <p:sldId id="281" r:id="rId6"/>
    <p:sldId id="262" r:id="rId7"/>
    <p:sldId id="283" r:id="rId8"/>
    <p:sldId id="264" r:id="rId9"/>
    <p:sldId id="265" r:id="rId10"/>
    <p:sldId id="284" r:id="rId11"/>
    <p:sldId id="285" r:id="rId12"/>
    <p:sldId id="267" r:id="rId13"/>
    <p:sldId id="280" r:id="rId14"/>
    <p:sldId id="269" r:id="rId15"/>
    <p:sldId id="273" r:id="rId16"/>
    <p:sldId id="270" r:id="rId17"/>
    <p:sldId id="279" r:id="rId18"/>
    <p:sldId id="286" r:id="rId19"/>
    <p:sldId id="261" r:id="rId20"/>
    <p:sldId id="274" r:id="rId21"/>
    <p:sldId id="275" r:id="rId22"/>
    <p:sldId id="276" r:id="rId23"/>
    <p:sldId id="277" r:id="rId24"/>
    <p:sldId id="278" r:id="rId25"/>
    <p:sldId id="272" r:id="rId26"/>
    <p:sldId id="268" r:id="rId27"/>
    <p:sldId id="263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3BDB9"/>
    <a:srgbClr val="B5540B"/>
    <a:srgbClr val="B0DD7F"/>
    <a:srgbClr val="FF3300"/>
    <a:srgbClr val="990000"/>
    <a:srgbClr val="AF4F4F"/>
    <a:srgbClr val="006600"/>
    <a:srgbClr val="33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06799F8-075E-4A3A-A7F6-7FBC6576F1A4}" styleName="Themed Style 9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638B1855-1B75-4FBE-930C-398BA8C253C6}" styleName="Themed Style 12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AF606853-7671-496A-8E4F-DF71F8EC918B}" styleName="Dark Style 7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Themed Styl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84171" autoAdjust="0"/>
  </p:normalViewPr>
  <p:slideViewPr>
    <p:cSldViewPr>
      <p:cViewPr>
        <p:scale>
          <a:sx n="51" d="100"/>
          <a:sy n="51" d="100"/>
        </p:scale>
        <p:origin x="-50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Eric\Desktop\Shadow-cou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ric\Desktop\Shadow-cou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chart>
    <c:plotArea>
      <c:layout/>
      <c:scatterChart>
        <c:scatterStyle val="lineMarker"/>
        <c:ser>
          <c:idx val="0"/>
          <c:order val="0"/>
          <c:tx>
            <c:strRef>
              <c:f>'runtimes consolidated'!$B$1</c:f>
              <c:strCache>
                <c:ptCount val="1"/>
                <c:pt idx="0">
                  <c:v>pmd/HasNext</c:v>
                </c:pt>
              </c:strCache>
            </c:strRef>
          </c:tx>
          <c:spPr>
            <a:ln w="25400">
              <a:noFill/>
            </a:ln>
          </c:spPr>
          <c:yVal>
            <c:numRef>
              <c:f>'runtimes consolidated'!$B$3:$B$18</c:f>
              <c:numCache>
                <c:formatCode>0.00%</c:formatCode>
                <c:ptCount val="16"/>
                <c:pt idx="0">
                  <c:v>1.2865030674846618</c:v>
                </c:pt>
                <c:pt idx="1">
                  <c:v>1.5337423312883366E-2</c:v>
                </c:pt>
                <c:pt idx="2">
                  <c:v>1.2269938650306679E-2</c:v>
                </c:pt>
                <c:pt idx="3">
                  <c:v>1.2269938650306679E-2</c:v>
                </c:pt>
                <c:pt idx="4">
                  <c:v>9.8159509202455728E-3</c:v>
                </c:pt>
                <c:pt idx="5">
                  <c:v>9.2024539877300204E-3</c:v>
                </c:pt>
                <c:pt idx="6">
                  <c:v>8.5889570552146743E-3</c:v>
                </c:pt>
                <c:pt idx="7">
                  <c:v>8.5889570552146743E-3</c:v>
                </c:pt>
                <c:pt idx="8">
                  <c:v>7.9754601226993578E-3</c:v>
                </c:pt>
                <c:pt idx="9">
                  <c:v>6.1349693251531315E-3</c:v>
                </c:pt>
                <c:pt idx="10">
                  <c:v>6.1349693251531315E-3</c:v>
                </c:pt>
                <c:pt idx="11">
                  <c:v>5.5214723926380136E-3</c:v>
                </c:pt>
                <c:pt idx="12">
                  <c:v>4.907975460122449E-3</c:v>
                </c:pt>
                <c:pt idx="13">
                  <c:v>4.907975460122449E-3</c:v>
                </c:pt>
                <c:pt idx="14">
                  <c:v>4.2944785276073372E-3</c:v>
                </c:pt>
                <c:pt idx="15">
                  <c:v>4.2944785276073372E-3</c:v>
                </c:pt>
              </c:numCache>
            </c:numRef>
          </c:yVal>
        </c:ser>
        <c:ser>
          <c:idx val="1"/>
          <c:order val="1"/>
          <c:tx>
            <c:strRef>
              <c:f>'runtimes consolidated'!$C$1</c:f>
              <c:strCache>
                <c:ptCount val="1"/>
                <c:pt idx="0">
                  <c:v>pmd/FailSafeIter</c:v>
                </c:pt>
              </c:strCache>
            </c:strRef>
          </c:tx>
          <c:spPr>
            <a:ln w="25400">
              <a:noFill/>
            </a:ln>
          </c:spPr>
          <c:yVal>
            <c:numRef>
              <c:f>'runtimes consolidated'!$C$3:$C$18</c:f>
              <c:numCache>
                <c:formatCode>0.00%</c:formatCode>
                <c:ptCount val="16"/>
                <c:pt idx="0">
                  <c:v>0.51612903225806572</c:v>
                </c:pt>
                <c:pt idx="1">
                  <c:v>0.50031625553447201</c:v>
                </c:pt>
                <c:pt idx="2">
                  <c:v>0.48450347881087957</c:v>
                </c:pt>
                <c:pt idx="3">
                  <c:v>0.18342820999367504</c:v>
                </c:pt>
                <c:pt idx="4">
                  <c:v>0.17583807716635041</c:v>
                </c:pt>
                <c:pt idx="5">
                  <c:v>0.12776723592662886</c:v>
                </c:pt>
                <c:pt idx="6">
                  <c:v>0.12207463630613524</c:v>
                </c:pt>
                <c:pt idx="7">
                  <c:v>0.11701454775458572</c:v>
                </c:pt>
                <c:pt idx="8">
                  <c:v>0.11638203668564186</c:v>
                </c:pt>
                <c:pt idx="9">
                  <c:v>4.9968374446552909E-2</c:v>
                </c:pt>
                <c:pt idx="10">
                  <c:v>4.4908285895003279E-2</c:v>
                </c:pt>
                <c:pt idx="11">
                  <c:v>4.4908285895003279E-2</c:v>
                </c:pt>
                <c:pt idx="12">
                  <c:v>4.3643263757115795E-2</c:v>
                </c:pt>
                <c:pt idx="13">
                  <c:v>4.3643263757115795E-2</c:v>
                </c:pt>
                <c:pt idx="14">
                  <c:v>4.3010752688171977E-2</c:v>
                </c:pt>
                <c:pt idx="15">
                  <c:v>4.3010752688171977E-2</c:v>
                </c:pt>
              </c:numCache>
            </c:numRef>
          </c:yVal>
        </c:ser>
        <c:ser>
          <c:idx val="2"/>
          <c:order val="2"/>
          <c:tx>
            <c:strRef>
              <c:f>'runtimes consolidated'!$D$1</c:f>
              <c:strCache>
                <c:ptCount val="1"/>
                <c:pt idx="0">
                  <c:v>chart/FailSafeIter</c:v>
                </c:pt>
              </c:strCache>
            </c:strRef>
          </c:tx>
          <c:spPr>
            <a:ln w="25400">
              <a:noFill/>
            </a:ln>
          </c:spPr>
          <c:yVal>
            <c:numRef>
              <c:f>'runtimes consolidated'!$D$3:$D$18</c:f>
              <c:numCache>
                <c:formatCode>0.00%</c:formatCode>
                <c:ptCount val="16"/>
                <c:pt idx="0">
                  <c:v>0.1829484902309062</c:v>
                </c:pt>
                <c:pt idx="1">
                  <c:v>0.17939609236234494</c:v>
                </c:pt>
                <c:pt idx="2">
                  <c:v>0.17939609236234494</c:v>
                </c:pt>
                <c:pt idx="3">
                  <c:v>0.17880402605091761</c:v>
                </c:pt>
                <c:pt idx="4">
                  <c:v>0.17821195973949125</c:v>
                </c:pt>
                <c:pt idx="5">
                  <c:v>0.177027827116637</c:v>
                </c:pt>
                <c:pt idx="6">
                  <c:v>0.17643576080521031</c:v>
                </c:pt>
                <c:pt idx="7">
                  <c:v>0.17643576080521031</c:v>
                </c:pt>
                <c:pt idx="8">
                  <c:v>0.17643576080521031</c:v>
                </c:pt>
                <c:pt idx="9">
                  <c:v>0.17584369449378334</c:v>
                </c:pt>
                <c:pt idx="10">
                  <c:v>0.1752516281823564</c:v>
                </c:pt>
                <c:pt idx="11">
                  <c:v>0.1752516281823564</c:v>
                </c:pt>
                <c:pt idx="12">
                  <c:v>0.17465956187092946</c:v>
                </c:pt>
                <c:pt idx="13">
                  <c:v>0.17406749555950288</c:v>
                </c:pt>
                <c:pt idx="14">
                  <c:v>0.17406749555950288</c:v>
                </c:pt>
                <c:pt idx="15">
                  <c:v>0.17406749555950288</c:v>
                </c:pt>
              </c:numCache>
            </c:numRef>
          </c:yVal>
        </c:ser>
        <c:ser>
          <c:idx val="3"/>
          <c:order val="3"/>
          <c:tx>
            <c:strRef>
              <c:f>'runtimes consolidated'!$E$1</c:f>
              <c:strCache>
                <c:ptCount val="1"/>
                <c:pt idx="0">
                  <c:v>antlr/Reader</c:v>
                </c:pt>
              </c:strCache>
            </c:strRef>
          </c:tx>
          <c:spPr>
            <a:ln w="25400">
              <a:noFill/>
            </a:ln>
          </c:spPr>
          <c:yVal>
            <c:numRef>
              <c:f>'runtimes consolidated'!$E$3:$E$18</c:f>
              <c:numCache>
                <c:formatCode>0.00%</c:formatCode>
                <c:ptCount val="16"/>
                <c:pt idx="0">
                  <c:v>6.4233576642335755E-2</c:v>
                </c:pt>
                <c:pt idx="1">
                  <c:v>2.4817518248175185E-2</c:v>
                </c:pt>
                <c:pt idx="2">
                  <c:v>1.7518248175182546E-2</c:v>
                </c:pt>
                <c:pt idx="3">
                  <c:v>0</c:v>
                </c:pt>
              </c:numCache>
            </c:numRef>
          </c:yVal>
        </c:ser>
        <c:ser>
          <c:idx val="4"/>
          <c:order val="4"/>
          <c:tx>
            <c:strRef>
              <c:f>'runtimes consolidated'!$F$1</c:f>
              <c:strCache>
                <c:ptCount val="1"/>
                <c:pt idx="0">
                  <c:v>lucene/HasNextElem</c:v>
                </c:pt>
              </c:strCache>
            </c:strRef>
          </c:tx>
          <c:spPr>
            <a:ln w="25400">
              <a:noFill/>
            </a:ln>
          </c:spPr>
          <c:yVal>
            <c:numRef>
              <c:f>'runtimes consolidated'!$F$3:$F$18</c:f>
              <c:numCache>
                <c:formatCode>0.00%</c:formatCode>
                <c:ptCount val="16"/>
                <c:pt idx="0">
                  <c:v>0.23778337531486149</c:v>
                </c:pt>
                <c:pt idx="1">
                  <c:v>8.0604534005037747E-3</c:v>
                </c:pt>
                <c:pt idx="2">
                  <c:v>4.5340050377833414E-3</c:v>
                </c:pt>
                <c:pt idx="3">
                  <c:v>2.5188916876575157E-3</c:v>
                </c:pt>
                <c:pt idx="4">
                  <c:v>1.5113350125943719E-3</c:v>
                </c:pt>
                <c:pt idx="5">
                  <c:v>0</c:v>
                </c:pt>
              </c:numCache>
            </c:numRef>
          </c:yVal>
        </c:ser>
        <c:axId val="62657664"/>
        <c:axId val="83493248"/>
      </c:scatterChart>
      <c:valAx>
        <c:axId val="62657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 smtClean="0"/>
                  <a:t>Probe, sorted by decreasing overhead</a:t>
                </a:r>
                <a:endParaRPr lang="en-US" sz="1600" dirty="0"/>
              </a:p>
            </c:rich>
          </c:tx>
          <c:layout/>
        </c:title>
        <c:tickLblPos val="nextTo"/>
        <c:crossAx val="83493248"/>
        <c:crosses val="autoZero"/>
        <c:crossBetween val="midCat"/>
        <c:majorUnit val="1"/>
      </c:valAx>
      <c:valAx>
        <c:axId val="83493248"/>
        <c:scaling>
          <c:orientation val="minMax"/>
        </c:scaling>
        <c:axPos val="l"/>
        <c:majorGridlines/>
        <c:numFmt formatCode="0.00%" sourceLinked="1"/>
        <c:tickLblPos val="nextTo"/>
        <c:crossAx val="626576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799759405074367"/>
          <c:y val="0.38029983895140107"/>
          <c:w val="0.18274302517740851"/>
          <c:h val="0.23939988020229075"/>
        </c:manualLayout>
      </c:layout>
      <c:spPr>
        <a:solidFill>
          <a:schemeClr val="bg1">
            <a:lumMod val="85000"/>
            <a:lumOff val="15000"/>
          </a:schemeClr>
        </a:solidFill>
        <a:ln>
          <a:noFill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c:sp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style val="6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'runtimes consolidated'!$E$1</c:f>
              <c:strCache>
                <c:ptCount val="1"/>
                <c:pt idx="0">
                  <c:v>antlr/Reader</c:v>
                </c:pt>
              </c:strCache>
            </c:strRef>
          </c:tx>
          <c:spPr>
            <a:ln w="25400"/>
          </c:spPr>
          <c:marker>
            <c:symbol val="none"/>
          </c:marker>
          <c:val>
            <c:numRef>
              <c:f>'runtimes consolidated'!$E$3:$E$18</c:f>
              <c:numCache>
                <c:formatCode>0.00%</c:formatCode>
                <c:ptCount val="16"/>
                <c:pt idx="0">
                  <c:v>6.4233576642335768E-2</c:v>
                </c:pt>
                <c:pt idx="1">
                  <c:v>2.4817518248175185E-2</c:v>
                </c:pt>
                <c:pt idx="2">
                  <c:v>1.7518248175182546E-2</c:v>
                </c:pt>
                <c:pt idx="3">
                  <c:v>0</c:v>
                </c:pt>
              </c:numCache>
            </c:numRef>
          </c:val>
        </c:ser>
        <c:marker val="1"/>
        <c:axId val="90434560"/>
        <c:axId val="91984256"/>
      </c:lineChart>
      <c:catAx>
        <c:axId val="90434560"/>
        <c:scaling>
          <c:orientation val="minMax"/>
        </c:scaling>
        <c:axPos val="b"/>
        <c:tickLblPos val="nextTo"/>
        <c:crossAx val="91984256"/>
        <c:crosses val="autoZero"/>
        <c:auto val="1"/>
        <c:lblAlgn val="ctr"/>
        <c:lblOffset val="100"/>
      </c:catAx>
      <c:valAx>
        <c:axId val="91984256"/>
        <c:scaling>
          <c:orientation val="minMax"/>
          <c:max val="1.4"/>
        </c:scaling>
        <c:axPos val="l"/>
        <c:majorGridlines/>
        <c:numFmt formatCode="0.00%" sourceLinked="1"/>
        <c:tickLblPos val="nextTo"/>
        <c:crossAx val="904345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8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8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8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8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5283F161-013B-48D1-A57E-7ADD389E1B0A}" type="presOf" srcId="{D307E535-F9B7-4440-A3FD-D57A5A7F681D}" destId="{D0658681-8582-46B8-BDE0-8A71085FBD91}" srcOrd="1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CA778A0F-11FB-4ABD-9D7C-35E2A7F101E9}" type="presOf" srcId="{410DC239-92B1-4432-B09D-D60B585130A6}" destId="{6E7B5BD6-B2A8-43B4-BDE9-C54C8B2918B1}" srcOrd="1" destOrd="0" presId="urn:microsoft.com/office/officeart/2005/8/layout/cycle7#1"/>
    <dgm:cxn modelId="{6A111B85-56C0-4730-AA7B-57B7CB041BFC}" type="presOf" srcId="{1C1655F2-DA8E-4D4D-BC01-59C68F35119B}" destId="{7908CAF9-DB45-4C6F-88F4-6537BD60AB3E}" srcOrd="0" destOrd="0" presId="urn:microsoft.com/office/officeart/2005/8/layout/cycle7#1"/>
    <dgm:cxn modelId="{7BC89285-BCC0-4FD0-B0DF-9BA18A7EC7B2}" type="presOf" srcId="{45DD2E40-7A26-4523-A84A-0C976514F171}" destId="{A7CF4954-FF73-41E4-8B4C-0748CA149A04}" srcOrd="0" destOrd="0" presId="urn:microsoft.com/office/officeart/2005/8/layout/cycle7#1"/>
    <dgm:cxn modelId="{B70F075D-F29A-4927-B05D-CBDB579A3BF3}" type="presOf" srcId="{D307E535-F9B7-4440-A3FD-D57A5A7F681D}" destId="{315659F0-EEED-4EC4-956D-72C7BD634114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E2AB8815-7B4E-4DFF-B8B0-93E23B4739C1}" type="presOf" srcId="{E8462120-8475-4AA4-82D4-716FC9FC5A3C}" destId="{58BEAD95-9641-4F9D-BDF8-2CB091CF702F}" srcOrd="0" destOrd="0" presId="urn:microsoft.com/office/officeart/2005/8/layout/cycle7#1"/>
    <dgm:cxn modelId="{95102B49-F9B3-43AD-9839-352F8A5A49E2}" type="presOf" srcId="{410DC239-92B1-4432-B09D-D60B585130A6}" destId="{59A1E1BD-C99E-48DD-90C1-310069345FD6}" srcOrd="0" destOrd="0" presId="urn:microsoft.com/office/officeart/2005/8/layout/cycle7#1"/>
    <dgm:cxn modelId="{07E89FC1-9369-4861-8F5B-713845DF1C81}" type="presParOf" srcId="{A7CF4954-FF73-41E4-8B4C-0748CA149A04}" destId="{58BEAD95-9641-4F9D-BDF8-2CB091CF702F}" srcOrd="0" destOrd="0" presId="urn:microsoft.com/office/officeart/2005/8/layout/cycle7#1"/>
    <dgm:cxn modelId="{01A2DBC2-E367-44B9-B5D1-1BBC5A0B641A}" type="presParOf" srcId="{A7CF4954-FF73-41E4-8B4C-0748CA149A04}" destId="{315659F0-EEED-4EC4-956D-72C7BD634114}" srcOrd="1" destOrd="0" presId="urn:microsoft.com/office/officeart/2005/8/layout/cycle7#1"/>
    <dgm:cxn modelId="{BFF8C564-7FD7-4DDF-AD53-9CB9A1C07D00}" type="presParOf" srcId="{315659F0-EEED-4EC4-956D-72C7BD634114}" destId="{D0658681-8582-46B8-BDE0-8A71085FBD91}" srcOrd="0" destOrd="0" presId="urn:microsoft.com/office/officeart/2005/8/layout/cycle7#1"/>
    <dgm:cxn modelId="{165E2184-6CD1-47E2-98CC-7C5C46E51EDD}" type="presParOf" srcId="{A7CF4954-FF73-41E4-8B4C-0748CA149A04}" destId="{7908CAF9-DB45-4C6F-88F4-6537BD60AB3E}" srcOrd="2" destOrd="0" presId="urn:microsoft.com/office/officeart/2005/8/layout/cycle7#1"/>
    <dgm:cxn modelId="{396A9D90-FDA8-4389-B645-4BD820BCF80F}" type="presParOf" srcId="{A7CF4954-FF73-41E4-8B4C-0748CA149A04}" destId="{59A1E1BD-C99E-48DD-90C1-310069345FD6}" srcOrd="3" destOrd="0" presId="urn:microsoft.com/office/officeart/2005/8/layout/cycle7#1"/>
    <dgm:cxn modelId="{01DBA4D7-1147-4AAD-A2FD-8AA0086811FC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2ED97DE3-96C3-42DA-BCE1-4D8EDBFFF08C}" type="presOf" srcId="{1C1655F2-DA8E-4D4D-BC01-59C68F35119B}" destId="{7908CAF9-DB45-4C6F-88F4-6537BD60AB3E}" srcOrd="0" destOrd="0" presId="urn:microsoft.com/office/officeart/2005/8/layout/cycle7#1"/>
    <dgm:cxn modelId="{D0716C3D-4BF1-42CE-B42B-BA5ADB997433}" type="presOf" srcId="{410DC239-92B1-4432-B09D-D60B585130A6}" destId="{6E7B5BD6-B2A8-43B4-BDE9-C54C8B2918B1}" srcOrd="1" destOrd="0" presId="urn:microsoft.com/office/officeart/2005/8/layout/cycle7#1"/>
    <dgm:cxn modelId="{669FEA27-C9F5-460C-88B6-8B55C068EAE6}" type="presOf" srcId="{45DD2E40-7A26-4523-A84A-0C976514F171}" destId="{A7CF4954-FF73-41E4-8B4C-0748CA149A04}" srcOrd="0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7FD5895D-7326-46AC-B28F-F7FC8921D5F2}" type="presOf" srcId="{E8462120-8475-4AA4-82D4-716FC9FC5A3C}" destId="{58BEAD95-9641-4F9D-BDF8-2CB091CF702F}" srcOrd="0" destOrd="0" presId="urn:microsoft.com/office/officeart/2005/8/layout/cycle7#1"/>
    <dgm:cxn modelId="{73F39F98-23A4-45C5-BC2D-11810F6F9405}" type="presOf" srcId="{D307E535-F9B7-4440-A3FD-D57A5A7F681D}" destId="{D0658681-8582-46B8-BDE0-8A71085FBD91}" srcOrd="1" destOrd="0" presId="urn:microsoft.com/office/officeart/2005/8/layout/cycle7#1"/>
    <dgm:cxn modelId="{BF0758D0-A91E-4F24-9D4C-8073C5551411}" type="presOf" srcId="{410DC239-92B1-4432-B09D-D60B585130A6}" destId="{59A1E1BD-C99E-48DD-90C1-310069345FD6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18AFCBB3-5CEE-4FFD-9B02-2B970960074C}" type="presOf" srcId="{D307E535-F9B7-4440-A3FD-D57A5A7F681D}" destId="{315659F0-EEED-4EC4-956D-72C7BD634114}" srcOrd="0" destOrd="0" presId="urn:microsoft.com/office/officeart/2005/8/layout/cycle7#1"/>
    <dgm:cxn modelId="{CECEAE2E-E76C-435E-82B5-D9F2A6BB0C8D}" type="presParOf" srcId="{A7CF4954-FF73-41E4-8B4C-0748CA149A04}" destId="{58BEAD95-9641-4F9D-BDF8-2CB091CF702F}" srcOrd="0" destOrd="0" presId="urn:microsoft.com/office/officeart/2005/8/layout/cycle7#1"/>
    <dgm:cxn modelId="{D78A377A-AAB9-47FF-8A35-18B5A3EB0802}" type="presParOf" srcId="{A7CF4954-FF73-41E4-8B4C-0748CA149A04}" destId="{315659F0-EEED-4EC4-956D-72C7BD634114}" srcOrd="1" destOrd="0" presId="urn:microsoft.com/office/officeart/2005/8/layout/cycle7#1"/>
    <dgm:cxn modelId="{5A864202-83F0-4882-8350-4F3768450F1E}" type="presParOf" srcId="{315659F0-EEED-4EC4-956D-72C7BD634114}" destId="{D0658681-8582-46B8-BDE0-8A71085FBD91}" srcOrd="0" destOrd="0" presId="urn:microsoft.com/office/officeart/2005/8/layout/cycle7#1"/>
    <dgm:cxn modelId="{72ACDE57-4C23-4D6C-B1E3-54B85DE844F7}" type="presParOf" srcId="{A7CF4954-FF73-41E4-8B4C-0748CA149A04}" destId="{7908CAF9-DB45-4C6F-88F4-6537BD60AB3E}" srcOrd="2" destOrd="0" presId="urn:microsoft.com/office/officeart/2005/8/layout/cycle7#1"/>
    <dgm:cxn modelId="{E1D2C632-BBC1-4AB3-86B1-795FF43F51EB}" type="presParOf" srcId="{A7CF4954-FF73-41E4-8B4C-0748CA149A04}" destId="{59A1E1BD-C99E-48DD-90C1-310069345FD6}" srcOrd="3" destOrd="0" presId="urn:microsoft.com/office/officeart/2005/8/layout/cycle7#1"/>
    <dgm:cxn modelId="{76244DB1-43A6-4799-996C-CFF352F458E7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8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8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8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8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7F8AB860-76E1-43B8-9E37-94DDAEB9BC3C}" type="presOf" srcId="{D307E535-F9B7-4440-A3FD-D57A5A7F681D}" destId="{D0658681-8582-46B8-BDE0-8A71085FBD91}" srcOrd="1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A4E72A2E-7B37-4CA8-9276-5A74A5956CCB}" type="presOf" srcId="{E8462120-8475-4AA4-82D4-716FC9FC5A3C}" destId="{58BEAD95-9641-4F9D-BDF8-2CB091CF702F}" srcOrd="0" destOrd="0" presId="urn:microsoft.com/office/officeart/2005/8/layout/cycle7#1"/>
    <dgm:cxn modelId="{B410E8F3-778B-40AE-8D58-1B8CA400F5EE}" type="presOf" srcId="{410DC239-92B1-4432-B09D-D60B585130A6}" destId="{59A1E1BD-C99E-48DD-90C1-310069345FD6}" srcOrd="0" destOrd="0" presId="urn:microsoft.com/office/officeart/2005/8/layout/cycle7#1"/>
    <dgm:cxn modelId="{628F923C-BC12-4922-A71A-966C42E35316}" type="presOf" srcId="{45DD2E40-7A26-4523-A84A-0C976514F171}" destId="{A7CF4954-FF73-41E4-8B4C-0748CA149A04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8900A173-A1D8-4A4C-9755-9B2C763AE259}" type="presOf" srcId="{D307E535-F9B7-4440-A3FD-D57A5A7F681D}" destId="{315659F0-EEED-4EC4-956D-72C7BD634114}" srcOrd="0" destOrd="0" presId="urn:microsoft.com/office/officeart/2005/8/layout/cycle7#1"/>
    <dgm:cxn modelId="{09FB175D-EA12-4AC3-8CC5-8F5BC8E57299}" type="presOf" srcId="{410DC239-92B1-4432-B09D-D60B585130A6}" destId="{6E7B5BD6-B2A8-43B4-BDE9-C54C8B2918B1}" srcOrd="1" destOrd="0" presId="urn:microsoft.com/office/officeart/2005/8/layout/cycle7#1"/>
    <dgm:cxn modelId="{4EF4929D-56CD-4606-A4B7-BB5FD9034231}" type="presOf" srcId="{1C1655F2-DA8E-4D4D-BC01-59C68F35119B}" destId="{7908CAF9-DB45-4C6F-88F4-6537BD60AB3E}" srcOrd="0" destOrd="0" presId="urn:microsoft.com/office/officeart/2005/8/layout/cycle7#1"/>
    <dgm:cxn modelId="{6B3DEE51-699A-4DBF-BD72-60FF6A78F2AF}" type="presParOf" srcId="{A7CF4954-FF73-41E4-8B4C-0748CA149A04}" destId="{58BEAD95-9641-4F9D-BDF8-2CB091CF702F}" srcOrd="0" destOrd="0" presId="urn:microsoft.com/office/officeart/2005/8/layout/cycle7#1"/>
    <dgm:cxn modelId="{E77A134E-1EA6-42EF-A933-01FBD95CCAF8}" type="presParOf" srcId="{A7CF4954-FF73-41E4-8B4C-0748CA149A04}" destId="{315659F0-EEED-4EC4-956D-72C7BD634114}" srcOrd="1" destOrd="0" presId="urn:microsoft.com/office/officeart/2005/8/layout/cycle7#1"/>
    <dgm:cxn modelId="{5238F612-B058-466D-83C0-7C4DBCE28BE0}" type="presParOf" srcId="{315659F0-EEED-4EC4-956D-72C7BD634114}" destId="{D0658681-8582-46B8-BDE0-8A71085FBD91}" srcOrd="0" destOrd="0" presId="urn:microsoft.com/office/officeart/2005/8/layout/cycle7#1"/>
    <dgm:cxn modelId="{2A4E948C-3E00-42E8-8F7F-8FB564A6E92C}" type="presParOf" srcId="{A7CF4954-FF73-41E4-8B4C-0748CA149A04}" destId="{7908CAF9-DB45-4C6F-88F4-6537BD60AB3E}" srcOrd="2" destOrd="0" presId="urn:microsoft.com/office/officeart/2005/8/layout/cycle7#1"/>
    <dgm:cxn modelId="{C61C8638-1BCA-4B2E-8661-3966BEFDBFB6}" type="presParOf" srcId="{A7CF4954-FF73-41E4-8B4C-0748CA149A04}" destId="{59A1E1BD-C99E-48DD-90C1-310069345FD6}" srcOrd="3" destOrd="0" presId="urn:microsoft.com/office/officeart/2005/8/layout/cycle7#1"/>
    <dgm:cxn modelId="{38408A06-3532-4D4E-B6E8-DC2622CEDA41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DD99D03B-5081-4653-9430-502CF10C6188}" type="presOf" srcId="{1C1655F2-DA8E-4D4D-BC01-59C68F35119B}" destId="{7908CAF9-DB45-4C6F-88F4-6537BD60AB3E}" srcOrd="0" destOrd="0" presId="urn:microsoft.com/office/officeart/2005/8/layout/cycle7#1"/>
    <dgm:cxn modelId="{9245E59B-8184-4D41-88BF-E67A26B771EF}" type="presOf" srcId="{410DC239-92B1-4432-B09D-D60B585130A6}" destId="{6E7B5BD6-B2A8-43B4-BDE9-C54C8B2918B1}" srcOrd="1" destOrd="0" presId="urn:microsoft.com/office/officeart/2005/8/layout/cycle7#1"/>
    <dgm:cxn modelId="{C2963CA0-24C0-4EE9-A626-CAD57796D41E}" type="presOf" srcId="{E8462120-8475-4AA4-82D4-716FC9FC5A3C}" destId="{58BEAD95-9641-4F9D-BDF8-2CB091CF702F}" srcOrd="0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43BE4846-545A-4EBA-AE2F-3B6778ED48F8}" type="presOf" srcId="{410DC239-92B1-4432-B09D-D60B585130A6}" destId="{59A1E1BD-C99E-48DD-90C1-310069345FD6}" srcOrd="0" destOrd="0" presId="urn:microsoft.com/office/officeart/2005/8/layout/cycle7#1"/>
    <dgm:cxn modelId="{0B680B6B-2E9D-4F6C-AD92-547519A10E69}" type="presOf" srcId="{45DD2E40-7A26-4523-A84A-0C976514F171}" destId="{A7CF4954-FF73-41E4-8B4C-0748CA149A04}" srcOrd="0" destOrd="0" presId="urn:microsoft.com/office/officeart/2005/8/layout/cycle7#1"/>
    <dgm:cxn modelId="{1C817DBB-BF46-44AC-A1B7-F3EB01A60779}" type="presOf" srcId="{D307E535-F9B7-4440-A3FD-D57A5A7F681D}" destId="{315659F0-EEED-4EC4-956D-72C7BD634114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99EB1C54-1658-4E62-ADE2-4F5ED424413F}" type="presOf" srcId="{D307E535-F9B7-4440-A3FD-D57A5A7F681D}" destId="{D0658681-8582-46B8-BDE0-8A71085FBD91}" srcOrd="1" destOrd="0" presId="urn:microsoft.com/office/officeart/2005/8/layout/cycle7#1"/>
    <dgm:cxn modelId="{92FF9AC0-E7BE-411C-9875-BE1ECB0E4D69}" type="presParOf" srcId="{A7CF4954-FF73-41E4-8B4C-0748CA149A04}" destId="{58BEAD95-9641-4F9D-BDF8-2CB091CF702F}" srcOrd="0" destOrd="0" presId="urn:microsoft.com/office/officeart/2005/8/layout/cycle7#1"/>
    <dgm:cxn modelId="{28AB1E30-7A8F-4042-9593-8CD565E3108A}" type="presParOf" srcId="{A7CF4954-FF73-41E4-8B4C-0748CA149A04}" destId="{315659F0-EEED-4EC4-956D-72C7BD634114}" srcOrd="1" destOrd="0" presId="urn:microsoft.com/office/officeart/2005/8/layout/cycle7#1"/>
    <dgm:cxn modelId="{2799590F-51DC-43D8-B57D-78998F25BF0D}" type="presParOf" srcId="{315659F0-EEED-4EC4-956D-72C7BD634114}" destId="{D0658681-8582-46B8-BDE0-8A71085FBD91}" srcOrd="0" destOrd="0" presId="urn:microsoft.com/office/officeart/2005/8/layout/cycle7#1"/>
    <dgm:cxn modelId="{A1CA88B0-A1DC-423D-BCD8-206B8AC9A679}" type="presParOf" srcId="{A7CF4954-FF73-41E4-8B4C-0748CA149A04}" destId="{7908CAF9-DB45-4C6F-88F4-6537BD60AB3E}" srcOrd="2" destOrd="0" presId="urn:microsoft.com/office/officeart/2005/8/layout/cycle7#1"/>
    <dgm:cxn modelId="{E0606812-EC66-4CB0-8036-3BF0FB6CCB51}" type="presParOf" srcId="{A7CF4954-FF73-41E4-8B4C-0748CA149A04}" destId="{59A1E1BD-C99E-48DD-90C1-310069345FD6}" srcOrd="3" destOrd="0" presId="urn:microsoft.com/office/officeart/2005/8/layout/cycle7#1"/>
    <dgm:cxn modelId="{133CCBE2-1CE6-4C8F-A596-6C69F704BC2D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690C6376-AE5B-485C-BCE0-474C82A42AD4}" type="presOf" srcId="{1C1655F2-DA8E-4D4D-BC01-59C68F35119B}" destId="{7908CAF9-DB45-4C6F-88F4-6537BD60AB3E}" srcOrd="0" destOrd="0" presId="urn:microsoft.com/office/officeart/2005/8/layout/cycle7#1"/>
    <dgm:cxn modelId="{059809C7-AE2A-42F0-9C16-2A9573AEB45D}" type="presOf" srcId="{410DC239-92B1-4432-B09D-D60B585130A6}" destId="{6E7B5BD6-B2A8-43B4-BDE9-C54C8B2918B1}" srcOrd="1" destOrd="0" presId="urn:microsoft.com/office/officeart/2005/8/layout/cycle7#1"/>
    <dgm:cxn modelId="{80539671-2506-44D4-8C87-0FA9AA26989E}" type="presOf" srcId="{410DC239-92B1-4432-B09D-D60B585130A6}" destId="{59A1E1BD-C99E-48DD-90C1-310069345FD6}" srcOrd="0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8BF2204A-3988-43BF-86F3-FE7305F3EAA4}" type="presOf" srcId="{D307E535-F9B7-4440-A3FD-D57A5A7F681D}" destId="{315659F0-EEED-4EC4-956D-72C7BD634114}" srcOrd="0" destOrd="0" presId="urn:microsoft.com/office/officeart/2005/8/layout/cycle7#1"/>
    <dgm:cxn modelId="{9D1BF49A-89A1-4B25-9F21-47AE51841D82}" type="presOf" srcId="{D307E535-F9B7-4440-A3FD-D57A5A7F681D}" destId="{D0658681-8582-46B8-BDE0-8A71085FBD91}" srcOrd="1" destOrd="0" presId="urn:microsoft.com/office/officeart/2005/8/layout/cycle7#1"/>
    <dgm:cxn modelId="{29E09C52-5A46-44E0-BDE3-B6E5F2DED15B}" type="presOf" srcId="{45DD2E40-7A26-4523-A84A-0C976514F171}" destId="{A7CF4954-FF73-41E4-8B4C-0748CA149A04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2924CE2A-F948-4152-BAE3-4479B8D48557}" type="presOf" srcId="{E8462120-8475-4AA4-82D4-716FC9FC5A3C}" destId="{58BEAD95-9641-4F9D-BDF8-2CB091CF702F}" srcOrd="0" destOrd="0" presId="urn:microsoft.com/office/officeart/2005/8/layout/cycle7#1"/>
    <dgm:cxn modelId="{E50A363E-7EC2-485E-9CBE-581938E9C913}" type="presParOf" srcId="{A7CF4954-FF73-41E4-8B4C-0748CA149A04}" destId="{58BEAD95-9641-4F9D-BDF8-2CB091CF702F}" srcOrd="0" destOrd="0" presId="urn:microsoft.com/office/officeart/2005/8/layout/cycle7#1"/>
    <dgm:cxn modelId="{E98B039C-B65D-43F1-9C8A-5D44D55455CE}" type="presParOf" srcId="{A7CF4954-FF73-41E4-8B4C-0748CA149A04}" destId="{315659F0-EEED-4EC4-956D-72C7BD634114}" srcOrd="1" destOrd="0" presId="urn:microsoft.com/office/officeart/2005/8/layout/cycle7#1"/>
    <dgm:cxn modelId="{0DAB909C-27BB-476C-BA30-D7043623610C}" type="presParOf" srcId="{315659F0-EEED-4EC4-956D-72C7BD634114}" destId="{D0658681-8582-46B8-BDE0-8A71085FBD91}" srcOrd="0" destOrd="0" presId="urn:microsoft.com/office/officeart/2005/8/layout/cycle7#1"/>
    <dgm:cxn modelId="{8C6DFC6A-E83C-4EAB-8FA3-39B87DB04827}" type="presParOf" srcId="{A7CF4954-FF73-41E4-8B4C-0748CA149A04}" destId="{7908CAF9-DB45-4C6F-88F4-6537BD60AB3E}" srcOrd="2" destOrd="0" presId="urn:microsoft.com/office/officeart/2005/8/layout/cycle7#1"/>
    <dgm:cxn modelId="{145AFB6D-B27E-4B3F-B61E-C8E5552C62E8}" type="presParOf" srcId="{A7CF4954-FF73-41E4-8B4C-0748CA149A04}" destId="{59A1E1BD-C99E-48DD-90C1-310069345FD6}" srcOrd="3" destOrd="0" presId="urn:microsoft.com/office/officeart/2005/8/layout/cycle7#1"/>
    <dgm:cxn modelId="{6F083F40-D2CE-40C8-9B42-63DA2AAF4991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6775056B-B326-483B-ADEB-B8CB078F72BC}" type="presOf" srcId="{1C1655F2-DA8E-4D4D-BC01-59C68F35119B}" destId="{7908CAF9-DB45-4C6F-88F4-6537BD60AB3E}" srcOrd="0" destOrd="0" presId="urn:microsoft.com/office/officeart/2005/8/layout/cycle7#1"/>
    <dgm:cxn modelId="{6135793E-2B83-4EB7-8732-9E8D118A9DCF}" type="presOf" srcId="{410DC239-92B1-4432-B09D-D60B585130A6}" destId="{59A1E1BD-C99E-48DD-90C1-310069345FD6}" srcOrd="0" destOrd="0" presId="urn:microsoft.com/office/officeart/2005/8/layout/cycle7#1"/>
    <dgm:cxn modelId="{0087B891-C060-4546-BF07-8C7B3ADA5701}" type="presOf" srcId="{45DD2E40-7A26-4523-A84A-0C976514F171}" destId="{A7CF4954-FF73-41E4-8B4C-0748CA149A04}" srcOrd="0" destOrd="0" presId="urn:microsoft.com/office/officeart/2005/8/layout/cycle7#1"/>
    <dgm:cxn modelId="{ED86A9F1-1F11-469E-BD98-CB24515EDB7E}" type="presOf" srcId="{410DC239-92B1-4432-B09D-D60B585130A6}" destId="{6E7B5BD6-B2A8-43B4-BDE9-C54C8B2918B1}" srcOrd="1" destOrd="0" presId="urn:microsoft.com/office/officeart/2005/8/layout/cycle7#1"/>
    <dgm:cxn modelId="{0B25C531-BCA7-4F7C-B4AC-B8C77425E4AC}" type="presOf" srcId="{D307E535-F9B7-4440-A3FD-D57A5A7F681D}" destId="{D0658681-8582-46B8-BDE0-8A71085FBD91}" srcOrd="1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0C3CA3FD-85E2-4D10-9D92-5903ABD0642F}" type="presOf" srcId="{D307E535-F9B7-4440-A3FD-D57A5A7F681D}" destId="{315659F0-EEED-4EC4-956D-72C7BD634114}" srcOrd="0" destOrd="0" presId="urn:microsoft.com/office/officeart/2005/8/layout/cycle7#1"/>
    <dgm:cxn modelId="{B776E3ED-36CB-45F9-A022-A343A2E45D9D}" type="presOf" srcId="{E8462120-8475-4AA4-82D4-716FC9FC5A3C}" destId="{58BEAD95-9641-4F9D-BDF8-2CB091CF702F}" srcOrd="0" destOrd="0" presId="urn:microsoft.com/office/officeart/2005/8/layout/cycle7#1"/>
    <dgm:cxn modelId="{26CAC074-7457-41D7-92C2-D927B12A0431}" type="presParOf" srcId="{A7CF4954-FF73-41E4-8B4C-0748CA149A04}" destId="{58BEAD95-9641-4F9D-BDF8-2CB091CF702F}" srcOrd="0" destOrd="0" presId="urn:microsoft.com/office/officeart/2005/8/layout/cycle7#1"/>
    <dgm:cxn modelId="{98C0D7DE-FF47-4ACA-89CA-F1240AA2EFC0}" type="presParOf" srcId="{A7CF4954-FF73-41E4-8B4C-0748CA149A04}" destId="{315659F0-EEED-4EC4-956D-72C7BD634114}" srcOrd="1" destOrd="0" presId="urn:microsoft.com/office/officeart/2005/8/layout/cycle7#1"/>
    <dgm:cxn modelId="{E47B949D-EDD6-4752-8B3A-F729122200A8}" type="presParOf" srcId="{315659F0-EEED-4EC4-956D-72C7BD634114}" destId="{D0658681-8582-46B8-BDE0-8A71085FBD91}" srcOrd="0" destOrd="0" presId="urn:microsoft.com/office/officeart/2005/8/layout/cycle7#1"/>
    <dgm:cxn modelId="{83B7947D-15F9-4D36-9756-2ED4570DC2AD}" type="presParOf" srcId="{A7CF4954-FF73-41E4-8B4C-0748CA149A04}" destId="{7908CAF9-DB45-4C6F-88F4-6537BD60AB3E}" srcOrd="2" destOrd="0" presId="urn:microsoft.com/office/officeart/2005/8/layout/cycle7#1"/>
    <dgm:cxn modelId="{D3DE74BE-CC52-42AC-95E0-12122BB76055}" type="presParOf" srcId="{A7CF4954-FF73-41E4-8B4C-0748CA149A04}" destId="{59A1E1BD-C99E-48DD-90C1-310069345FD6}" srcOrd="3" destOrd="0" presId="urn:microsoft.com/office/officeart/2005/8/layout/cycle7#1"/>
    <dgm:cxn modelId="{85A1D8B5-6FB4-4BA1-BE11-C74BE9151C60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4422FDE7-E64A-4810-BE42-7206BA562CD2}" type="presOf" srcId="{45DD2E40-7A26-4523-A84A-0C976514F171}" destId="{A7CF4954-FF73-41E4-8B4C-0748CA149A04}" srcOrd="0" destOrd="0" presId="urn:microsoft.com/office/officeart/2005/8/layout/cycle7#1"/>
    <dgm:cxn modelId="{A9379DCA-035B-4D70-B150-CD2C6B8B1FF8}" type="presOf" srcId="{410DC239-92B1-4432-B09D-D60B585130A6}" destId="{59A1E1BD-C99E-48DD-90C1-310069345FD6}" srcOrd="0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1F8197CB-A3D6-49E5-B8D3-ABCD7818D1E9}" type="presOf" srcId="{410DC239-92B1-4432-B09D-D60B585130A6}" destId="{6E7B5BD6-B2A8-43B4-BDE9-C54C8B2918B1}" srcOrd="1" destOrd="0" presId="urn:microsoft.com/office/officeart/2005/8/layout/cycle7#1"/>
    <dgm:cxn modelId="{235B5CC9-2E19-45EF-9D53-DEB6B40FE56A}" type="presOf" srcId="{1C1655F2-DA8E-4D4D-BC01-59C68F35119B}" destId="{7908CAF9-DB45-4C6F-88F4-6537BD60AB3E}" srcOrd="0" destOrd="0" presId="urn:microsoft.com/office/officeart/2005/8/layout/cycle7#1"/>
    <dgm:cxn modelId="{F96F7E37-A6CD-4887-B5D2-C381561C762C}" type="presOf" srcId="{D307E535-F9B7-4440-A3FD-D57A5A7F681D}" destId="{315659F0-EEED-4EC4-956D-72C7BD634114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CB3C413C-90F0-4692-91C5-7EC60F99728F}" type="presOf" srcId="{D307E535-F9B7-4440-A3FD-D57A5A7F681D}" destId="{D0658681-8582-46B8-BDE0-8A71085FBD91}" srcOrd="1" destOrd="0" presId="urn:microsoft.com/office/officeart/2005/8/layout/cycle7#1"/>
    <dgm:cxn modelId="{A26B0579-1341-4D64-BFF3-ACC5D792782E}" type="presOf" srcId="{E8462120-8475-4AA4-82D4-716FC9FC5A3C}" destId="{58BEAD95-9641-4F9D-BDF8-2CB091CF702F}" srcOrd="0" destOrd="0" presId="urn:microsoft.com/office/officeart/2005/8/layout/cycle7#1"/>
    <dgm:cxn modelId="{43FD42C4-3E28-42FE-B32A-2C91C619AD6D}" type="presParOf" srcId="{A7CF4954-FF73-41E4-8B4C-0748CA149A04}" destId="{58BEAD95-9641-4F9D-BDF8-2CB091CF702F}" srcOrd="0" destOrd="0" presId="urn:microsoft.com/office/officeart/2005/8/layout/cycle7#1"/>
    <dgm:cxn modelId="{D8333BA8-04F1-457F-BFDA-790AE988240F}" type="presParOf" srcId="{A7CF4954-FF73-41E4-8B4C-0748CA149A04}" destId="{315659F0-EEED-4EC4-956D-72C7BD634114}" srcOrd="1" destOrd="0" presId="urn:microsoft.com/office/officeart/2005/8/layout/cycle7#1"/>
    <dgm:cxn modelId="{BC2B085F-1004-488E-8147-CC144B6B3CA5}" type="presParOf" srcId="{315659F0-EEED-4EC4-956D-72C7BD634114}" destId="{D0658681-8582-46B8-BDE0-8A71085FBD91}" srcOrd="0" destOrd="0" presId="urn:microsoft.com/office/officeart/2005/8/layout/cycle7#1"/>
    <dgm:cxn modelId="{E5DCB40E-3B4F-4B92-B6DF-FA87DD87B3AE}" type="presParOf" srcId="{A7CF4954-FF73-41E4-8B4C-0748CA149A04}" destId="{7908CAF9-DB45-4C6F-88F4-6537BD60AB3E}" srcOrd="2" destOrd="0" presId="urn:microsoft.com/office/officeart/2005/8/layout/cycle7#1"/>
    <dgm:cxn modelId="{07404781-2B62-4C6C-AB04-B4ABAFF619C4}" type="presParOf" srcId="{A7CF4954-FF73-41E4-8B4C-0748CA149A04}" destId="{59A1E1BD-C99E-48DD-90C1-310069345FD6}" srcOrd="3" destOrd="0" presId="urn:microsoft.com/office/officeart/2005/8/layout/cycle7#1"/>
    <dgm:cxn modelId="{CB05E1B7-F15A-4299-9450-600FB326A981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DF87D71F-251D-462F-85A1-ABA1DE787599}" type="presOf" srcId="{D307E535-F9B7-4440-A3FD-D57A5A7F681D}" destId="{D0658681-8582-46B8-BDE0-8A71085FBD91}" srcOrd="1" destOrd="0" presId="urn:microsoft.com/office/officeart/2005/8/layout/cycle7#1"/>
    <dgm:cxn modelId="{F1411F6A-F272-4DE2-BDD2-FD75ADA6B9C7}" type="presOf" srcId="{410DC239-92B1-4432-B09D-D60B585130A6}" destId="{6E7B5BD6-B2A8-43B4-BDE9-C54C8B2918B1}" srcOrd="1" destOrd="0" presId="urn:microsoft.com/office/officeart/2005/8/layout/cycle7#1"/>
    <dgm:cxn modelId="{BBF13691-D317-4FA0-A971-0A3B19A503A3}" type="presOf" srcId="{410DC239-92B1-4432-B09D-D60B585130A6}" destId="{59A1E1BD-C99E-48DD-90C1-310069345FD6}" srcOrd="0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64101909-2BCC-4F7D-866B-56EBE68C193F}" type="presOf" srcId="{45DD2E40-7A26-4523-A84A-0C976514F171}" destId="{A7CF4954-FF73-41E4-8B4C-0748CA149A04}" srcOrd="0" destOrd="0" presId="urn:microsoft.com/office/officeart/2005/8/layout/cycle7#1"/>
    <dgm:cxn modelId="{F1D7E078-36D1-439B-A02F-254B671964A0}" type="presOf" srcId="{E8462120-8475-4AA4-82D4-716FC9FC5A3C}" destId="{58BEAD95-9641-4F9D-BDF8-2CB091CF702F}" srcOrd="0" destOrd="0" presId="urn:microsoft.com/office/officeart/2005/8/layout/cycle7#1"/>
    <dgm:cxn modelId="{65855C2B-EFAA-4F48-B543-769CDCA92356}" type="presOf" srcId="{1C1655F2-DA8E-4D4D-BC01-59C68F35119B}" destId="{7908CAF9-DB45-4C6F-88F4-6537BD60AB3E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375B1349-584D-49D0-B070-E90CCBEB8FFE}" type="presOf" srcId="{D307E535-F9B7-4440-A3FD-D57A5A7F681D}" destId="{315659F0-EEED-4EC4-956D-72C7BD634114}" srcOrd="0" destOrd="0" presId="urn:microsoft.com/office/officeart/2005/8/layout/cycle7#1"/>
    <dgm:cxn modelId="{0A2CD247-B291-4D49-B69C-C6730B15504A}" type="presParOf" srcId="{A7CF4954-FF73-41E4-8B4C-0748CA149A04}" destId="{58BEAD95-9641-4F9D-BDF8-2CB091CF702F}" srcOrd="0" destOrd="0" presId="urn:microsoft.com/office/officeart/2005/8/layout/cycle7#1"/>
    <dgm:cxn modelId="{9CA46B4F-EB2E-40D4-9888-C32ED89AEE23}" type="presParOf" srcId="{A7CF4954-FF73-41E4-8B4C-0748CA149A04}" destId="{315659F0-EEED-4EC4-956D-72C7BD634114}" srcOrd="1" destOrd="0" presId="urn:microsoft.com/office/officeart/2005/8/layout/cycle7#1"/>
    <dgm:cxn modelId="{AEEF48A1-22EE-4EAE-BF3D-26E25A2F4A4D}" type="presParOf" srcId="{315659F0-EEED-4EC4-956D-72C7BD634114}" destId="{D0658681-8582-46B8-BDE0-8A71085FBD91}" srcOrd="0" destOrd="0" presId="urn:microsoft.com/office/officeart/2005/8/layout/cycle7#1"/>
    <dgm:cxn modelId="{6F875A8A-FCE7-4E9E-911D-440BB01DB2A7}" type="presParOf" srcId="{A7CF4954-FF73-41E4-8B4C-0748CA149A04}" destId="{7908CAF9-DB45-4C6F-88F4-6537BD60AB3E}" srcOrd="2" destOrd="0" presId="urn:microsoft.com/office/officeart/2005/8/layout/cycle7#1"/>
    <dgm:cxn modelId="{5543670C-E8FA-409F-977D-6AF14279BD49}" type="presParOf" srcId="{A7CF4954-FF73-41E4-8B4C-0748CA149A04}" destId="{59A1E1BD-C99E-48DD-90C1-310069345FD6}" srcOrd="3" destOrd="0" presId="urn:microsoft.com/office/officeart/2005/8/layout/cycle7#1"/>
    <dgm:cxn modelId="{7E6C2A45-3F30-41CA-B050-B2D2F702A00B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1BDA1507-19D4-4944-BE70-1FD7091F8FB4}" type="presOf" srcId="{D307E535-F9B7-4440-A3FD-D57A5A7F681D}" destId="{D0658681-8582-46B8-BDE0-8A71085FBD91}" srcOrd="1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3CE142C7-47D1-4DDF-9A8F-7C4DA78D2F23}" type="presOf" srcId="{E8462120-8475-4AA4-82D4-716FC9FC5A3C}" destId="{58BEAD95-9641-4F9D-BDF8-2CB091CF702F}" srcOrd="0" destOrd="0" presId="urn:microsoft.com/office/officeart/2005/8/layout/cycle7#1"/>
    <dgm:cxn modelId="{E666189A-CE68-4B5B-BDDA-3E605C072B08}" type="presOf" srcId="{45DD2E40-7A26-4523-A84A-0C976514F171}" destId="{A7CF4954-FF73-41E4-8B4C-0748CA149A04}" srcOrd="0" destOrd="0" presId="urn:microsoft.com/office/officeart/2005/8/layout/cycle7#1"/>
    <dgm:cxn modelId="{CD6E4826-654F-4CF3-B4E0-66AC0C2D323B}" type="presOf" srcId="{410DC239-92B1-4432-B09D-D60B585130A6}" destId="{6E7B5BD6-B2A8-43B4-BDE9-C54C8B2918B1}" srcOrd="1" destOrd="0" presId="urn:microsoft.com/office/officeart/2005/8/layout/cycle7#1"/>
    <dgm:cxn modelId="{FB3F3C6A-4B51-4B13-B4C7-E46892059AC2}" type="presOf" srcId="{410DC239-92B1-4432-B09D-D60B585130A6}" destId="{59A1E1BD-C99E-48DD-90C1-310069345FD6}" srcOrd="0" destOrd="0" presId="urn:microsoft.com/office/officeart/2005/8/layout/cycle7#1"/>
    <dgm:cxn modelId="{C7CDF69D-E0A8-4E72-80A8-8AD07197BA4E}" type="presOf" srcId="{1C1655F2-DA8E-4D4D-BC01-59C68F35119B}" destId="{7908CAF9-DB45-4C6F-88F4-6537BD60AB3E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23DAD3B7-4C70-499D-88BA-1FACFA04AFD0}" type="presOf" srcId="{D307E535-F9B7-4440-A3FD-D57A5A7F681D}" destId="{315659F0-EEED-4EC4-956D-72C7BD634114}" srcOrd="0" destOrd="0" presId="urn:microsoft.com/office/officeart/2005/8/layout/cycle7#1"/>
    <dgm:cxn modelId="{B36ACEA7-3F2D-4205-9EAF-B59D1B59479C}" type="presParOf" srcId="{A7CF4954-FF73-41E4-8B4C-0748CA149A04}" destId="{58BEAD95-9641-4F9D-BDF8-2CB091CF702F}" srcOrd="0" destOrd="0" presId="urn:microsoft.com/office/officeart/2005/8/layout/cycle7#1"/>
    <dgm:cxn modelId="{53681A59-8EF0-4C2C-A873-DF8E1740E90D}" type="presParOf" srcId="{A7CF4954-FF73-41E4-8B4C-0748CA149A04}" destId="{315659F0-EEED-4EC4-956D-72C7BD634114}" srcOrd="1" destOrd="0" presId="urn:microsoft.com/office/officeart/2005/8/layout/cycle7#1"/>
    <dgm:cxn modelId="{58416D60-DCFF-480E-97BB-41327374BB1D}" type="presParOf" srcId="{315659F0-EEED-4EC4-956D-72C7BD634114}" destId="{D0658681-8582-46B8-BDE0-8A71085FBD91}" srcOrd="0" destOrd="0" presId="urn:microsoft.com/office/officeart/2005/8/layout/cycle7#1"/>
    <dgm:cxn modelId="{0294D1FD-1805-4639-99FA-0067F4E8287B}" type="presParOf" srcId="{A7CF4954-FF73-41E4-8B4C-0748CA149A04}" destId="{7908CAF9-DB45-4C6F-88F4-6537BD60AB3E}" srcOrd="2" destOrd="0" presId="urn:microsoft.com/office/officeart/2005/8/layout/cycle7#1"/>
    <dgm:cxn modelId="{23CBE320-53F3-406B-B669-5A8A3A891B3F}" type="presParOf" srcId="{A7CF4954-FF73-41E4-8B4C-0748CA149A04}" destId="{59A1E1BD-C99E-48DD-90C1-310069345FD6}" srcOrd="3" destOrd="0" presId="urn:microsoft.com/office/officeart/2005/8/layout/cycle7#1"/>
    <dgm:cxn modelId="{48185449-8C2A-4BCB-BF6B-5E42E288018A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333EB970-D575-4577-860F-43096FB3366F}" type="presOf" srcId="{E8462120-8475-4AA4-82D4-716FC9FC5A3C}" destId="{58BEAD95-9641-4F9D-BDF8-2CB091CF702F}" srcOrd="0" destOrd="0" presId="urn:microsoft.com/office/officeart/2005/8/layout/cycle7#1"/>
    <dgm:cxn modelId="{CAC3C336-96F5-49B8-ADF1-25B8E5B5FCC7}" type="presOf" srcId="{D307E535-F9B7-4440-A3FD-D57A5A7F681D}" destId="{D0658681-8582-46B8-BDE0-8A71085FBD91}" srcOrd="1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CAC5DED3-EEFF-4DB0-B820-BC867805A8D6}" type="presOf" srcId="{1C1655F2-DA8E-4D4D-BC01-59C68F35119B}" destId="{7908CAF9-DB45-4C6F-88F4-6537BD60AB3E}" srcOrd="0" destOrd="0" presId="urn:microsoft.com/office/officeart/2005/8/layout/cycle7#1"/>
    <dgm:cxn modelId="{DBA07679-8524-4CC2-8C07-328C6714826C}" type="presOf" srcId="{410DC239-92B1-4432-B09D-D60B585130A6}" destId="{59A1E1BD-C99E-48DD-90C1-310069345FD6}" srcOrd="0" destOrd="0" presId="urn:microsoft.com/office/officeart/2005/8/layout/cycle7#1"/>
    <dgm:cxn modelId="{6C109B60-42FD-49A1-B9B6-06033E651BDF}" type="presOf" srcId="{45DD2E40-7A26-4523-A84A-0C976514F171}" destId="{A7CF4954-FF73-41E4-8B4C-0748CA149A04}" srcOrd="0" destOrd="0" presId="urn:microsoft.com/office/officeart/2005/8/layout/cycle7#1"/>
    <dgm:cxn modelId="{D4EEFC3D-DCED-48B2-9F4A-BF077BCE817E}" type="presOf" srcId="{D307E535-F9B7-4440-A3FD-D57A5A7F681D}" destId="{315659F0-EEED-4EC4-956D-72C7BD634114}" srcOrd="0" destOrd="0" presId="urn:microsoft.com/office/officeart/2005/8/layout/cycle7#1"/>
    <dgm:cxn modelId="{EFD21617-DFA3-48B3-B8BC-D3A0676E461B}" type="presOf" srcId="{410DC239-92B1-4432-B09D-D60B585130A6}" destId="{6E7B5BD6-B2A8-43B4-BDE9-C54C8B2918B1}" srcOrd="1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3E751BBC-8AAA-4C72-98A2-8E1772F45B12}" type="presParOf" srcId="{A7CF4954-FF73-41E4-8B4C-0748CA149A04}" destId="{58BEAD95-9641-4F9D-BDF8-2CB091CF702F}" srcOrd="0" destOrd="0" presId="urn:microsoft.com/office/officeart/2005/8/layout/cycle7#1"/>
    <dgm:cxn modelId="{36A440FF-96D5-47E7-A774-D451F1ED5F0A}" type="presParOf" srcId="{A7CF4954-FF73-41E4-8B4C-0748CA149A04}" destId="{315659F0-EEED-4EC4-956D-72C7BD634114}" srcOrd="1" destOrd="0" presId="urn:microsoft.com/office/officeart/2005/8/layout/cycle7#1"/>
    <dgm:cxn modelId="{06C57415-800E-41DC-97F3-795DE2FB6DEF}" type="presParOf" srcId="{315659F0-EEED-4EC4-956D-72C7BD634114}" destId="{D0658681-8582-46B8-BDE0-8A71085FBD91}" srcOrd="0" destOrd="0" presId="urn:microsoft.com/office/officeart/2005/8/layout/cycle7#1"/>
    <dgm:cxn modelId="{2135B635-F733-4683-97D4-C19CBC538484}" type="presParOf" srcId="{A7CF4954-FF73-41E4-8B4C-0748CA149A04}" destId="{7908CAF9-DB45-4C6F-88F4-6537BD60AB3E}" srcOrd="2" destOrd="0" presId="urn:microsoft.com/office/officeart/2005/8/layout/cycle7#1"/>
    <dgm:cxn modelId="{0D786E95-2219-4EC8-BC03-F72DD7F8E8D5}" type="presParOf" srcId="{A7CF4954-FF73-41E4-8B4C-0748CA149A04}" destId="{59A1E1BD-C99E-48DD-90C1-310069345FD6}" srcOrd="3" destOrd="0" presId="urn:microsoft.com/office/officeart/2005/8/layout/cycle7#1"/>
    <dgm:cxn modelId="{13589CB9-D6F9-460E-A5D2-4B0EEF14F3FA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DD2E40-7A26-4523-A84A-0C976514F171}" type="doc">
      <dgm:prSet loTypeId="urn:microsoft.com/office/officeart/2005/8/layout/cycle7#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1655F2-DA8E-4D4D-BC01-59C68F35119B}">
      <dgm:prSet phldrT="[Text]"/>
      <dgm:spPr/>
      <dgm:t>
        <a:bodyPr/>
        <a:lstStyle/>
        <a:p>
          <a:r>
            <a:rPr lang="en-US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Runtime Monitor</a:t>
          </a:r>
          <a:endParaRPr lang="en-US" dirty="0"/>
        </a:p>
      </dgm:t>
    </dgm:pt>
    <dgm:pt modelId="{94CB8CCC-184E-4F02-A120-C1BD2BD8EB42}" type="parTrans" cxnId="{DFA4A7E7-689F-494C-A7D0-141919709D36}">
      <dgm:prSet/>
      <dgm:spPr/>
      <dgm:t>
        <a:bodyPr/>
        <a:lstStyle/>
        <a:p>
          <a:endParaRPr lang="en-US"/>
        </a:p>
      </dgm:t>
    </dgm:pt>
    <dgm:pt modelId="{410DC239-92B1-4432-B09D-D60B585130A6}" type="sibTrans" cxnId="{DFA4A7E7-689F-494C-A7D0-141919709D36}">
      <dgm:prSet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8462120-8475-4AA4-82D4-716FC9FC5A3C}">
      <dgm:prSet phldrT="[Text]" custT="1"/>
      <dgm:spPr/>
      <dgm:t>
        <a:bodyPr/>
        <a:lstStyle/>
        <a:p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Instrumented</a:t>
          </a:r>
          <a:b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</a:br>
          <a:r>
            <a:rPr lang="en-US" sz="2200" b="1" kern="120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rPr>
            <a:t>program</a:t>
          </a:r>
          <a:endParaRPr lang="en-US" sz="2200" b="1" kern="1200" dirty="0">
            <a:ln w="127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tx1"/>
            </a:solidFill>
            <a:effectLst>
              <a:innerShdw blurRad="50800" dist="50800" dir="13500000">
                <a:srgbClr val="000000">
                  <a:alpha val="45000"/>
                </a:srgbClr>
              </a:innerShdw>
            </a:effectLst>
            <a:latin typeface="+mj-lt"/>
            <a:ea typeface="+mj-ea"/>
            <a:cs typeface="+mj-cs"/>
          </a:endParaRPr>
        </a:p>
      </dgm:t>
    </dgm:pt>
    <dgm:pt modelId="{D307E535-F9B7-4440-A3FD-D57A5A7F681D}" type="sibTrans" cxnId="{75746FB9-2066-422F-9F39-1D9D0014125A}">
      <dgm:prSet/>
      <dgm:spPr/>
      <dgm:t>
        <a:bodyPr/>
        <a:lstStyle/>
        <a:p>
          <a:endParaRPr lang="en-US"/>
        </a:p>
      </dgm:t>
    </dgm:pt>
    <dgm:pt modelId="{8A9B72E2-6F0D-4E27-84EA-66E64921EFAB}" type="parTrans" cxnId="{75746FB9-2066-422F-9F39-1D9D0014125A}">
      <dgm:prSet/>
      <dgm:spPr/>
      <dgm:t>
        <a:bodyPr/>
        <a:lstStyle/>
        <a:p>
          <a:endParaRPr lang="en-US"/>
        </a:p>
      </dgm:t>
    </dgm:pt>
    <dgm:pt modelId="{A7CF4954-FF73-41E4-8B4C-0748CA149A04}" type="pres">
      <dgm:prSet presAssocID="{45DD2E40-7A26-4523-A84A-0C976514F1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BEAD95-9641-4F9D-BDF8-2CB091CF702F}" type="pres">
      <dgm:prSet presAssocID="{E8462120-8475-4AA4-82D4-716FC9FC5A3C}" presName="node" presStyleLbl="node1" presStyleIdx="0" presStyleCnt="2" custScaleX="148173" custScaleY="178786" custRadScaleRad="152072" custRadScaleInc="-94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659F0-EEED-4EC4-956D-72C7BD634114}" type="pres">
      <dgm:prSet presAssocID="{D307E535-F9B7-4440-A3FD-D57A5A7F681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0658681-8582-46B8-BDE0-8A71085FBD91}" type="pres">
      <dgm:prSet presAssocID="{D307E535-F9B7-4440-A3FD-D57A5A7F681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908CAF9-DB45-4C6F-88F4-6537BD60AB3E}" type="pres">
      <dgm:prSet presAssocID="{1C1655F2-DA8E-4D4D-BC01-59C68F35119B}" presName="node" presStyleLbl="node1" presStyleIdx="1" presStyleCnt="2" custRadScaleRad="160641" custRadScaleInc="-105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E1BD-C99E-48DD-90C1-310069345FD6}" type="pres">
      <dgm:prSet presAssocID="{410DC239-92B1-4432-B09D-D60B585130A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E7B5BD6-B2A8-43B4-BDE9-C54C8B2918B1}" type="pres">
      <dgm:prSet presAssocID="{410DC239-92B1-4432-B09D-D60B585130A6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73782048-AEF1-4EC4-AFAB-95A282BCD2B6}" type="presOf" srcId="{410DC239-92B1-4432-B09D-D60B585130A6}" destId="{59A1E1BD-C99E-48DD-90C1-310069345FD6}" srcOrd="0" destOrd="0" presId="urn:microsoft.com/office/officeart/2005/8/layout/cycle7#1"/>
    <dgm:cxn modelId="{75746FB9-2066-422F-9F39-1D9D0014125A}" srcId="{45DD2E40-7A26-4523-A84A-0C976514F171}" destId="{E8462120-8475-4AA4-82D4-716FC9FC5A3C}" srcOrd="0" destOrd="0" parTransId="{8A9B72E2-6F0D-4E27-84EA-66E64921EFAB}" sibTransId="{D307E535-F9B7-4440-A3FD-D57A5A7F681D}"/>
    <dgm:cxn modelId="{43B687F9-B13B-405A-AF85-A3B2A47A73A7}" type="presOf" srcId="{410DC239-92B1-4432-B09D-D60B585130A6}" destId="{6E7B5BD6-B2A8-43B4-BDE9-C54C8B2918B1}" srcOrd="1" destOrd="0" presId="urn:microsoft.com/office/officeart/2005/8/layout/cycle7#1"/>
    <dgm:cxn modelId="{7FE55A2D-32DF-4ED7-8B71-1A5E3E7DC958}" type="presOf" srcId="{D307E535-F9B7-4440-A3FD-D57A5A7F681D}" destId="{315659F0-EEED-4EC4-956D-72C7BD634114}" srcOrd="0" destOrd="0" presId="urn:microsoft.com/office/officeart/2005/8/layout/cycle7#1"/>
    <dgm:cxn modelId="{254F6447-345F-45FC-ABFA-9C47C8B17AE3}" type="presOf" srcId="{45DD2E40-7A26-4523-A84A-0C976514F171}" destId="{A7CF4954-FF73-41E4-8B4C-0748CA149A04}" srcOrd="0" destOrd="0" presId="urn:microsoft.com/office/officeart/2005/8/layout/cycle7#1"/>
    <dgm:cxn modelId="{ABE9D4A2-4B19-41BC-A15F-6EBACD22DD60}" type="presOf" srcId="{E8462120-8475-4AA4-82D4-716FC9FC5A3C}" destId="{58BEAD95-9641-4F9D-BDF8-2CB091CF702F}" srcOrd="0" destOrd="0" presId="urn:microsoft.com/office/officeart/2005/8/layout/cycle7#1"/>
    <dgm:cxn modelId="{ABAB4880-0161-4666-B1A3-C5C04F6FD113}" type="presOf" srcId="{1C1655F2-DA8E-4D4D-BC01-59C68F35119B}" destId="{7908CAF9-DB45-4C6F-88F4-6537BD60AB3E}" srcOrd="0" destOrd="0" presId="urn:microsoft.com/office/officeart/2005/8/layout/cycle7#1"/>
    <dgm:cxn modelId="{DFA4A7E7-689F-494C-A7D0-141919709D36}" srcId="{45DD2E40-7A26-4523-A84A-0C976514F171}" destId="{1C1655F2-DA8E-4D4D-BC01-59C68F35119B}" srcOrd="1" destOrd="0" parTransId="{94CB8CCC-184E-4F02-A120-C1BD2BD8EB42}" sibTransId="{410DC239-92B1-4432-B09D-D60B585130A6}"/>
    <dgm:cxn modelId="{50C584C5-EB96-49EE-AF8E-33415A3DC73D}" type="presOf" srcId="{D307E535-F9B7-4440-A3FD-D57A5A7F681D}" destId="{D0658681-8582-46B8-BDE0-8A71085FBD91}" srcOrd="1" destOrd="0" presId="urn:microsoft.com/office/officeart/2005/8/layout/cycle7#1"/>
    <dgm:cxn modelId="{3792B25E-E888-4FF4-BE1A-96189D4E8ED0}" type="presParOf" srcId="{A7CF4954-FF73-41E4-8B4C-0748CA149A04}" destId="{58BEAD95-9641-4F9D-BDF8-2CB091CF702F}" srcOrd="0" destOrd="0" presId="urn:microsoft.com/office/officeart/2005/8/layout/cycle7#1"/>
    <dgm:cxn modelId="{2013C113-14A6-4FCA-AD69-CCB999B48513}" type="presParOf" srcId="{A7CF4954-FF73-41E4-8B4C-0748CA149A04}" destId="{315659F0-EEED-4EC4-956D-72C7BD634114}" srcOrd="1" destOrd="0" presId="urn:microsoft.com/office/officeart/2005/8/layout/cycle7#1"/>
    <dgm:cxn modelId="{53010E87-0DC7-49B5-9F6D-FC258DFDAEE2}" type="presParOf" srcId="{315659F0-EEED-4EC4-956D-72C7BD634114}" destId="{D0658681-8582-46B8-BDE0-8A71085FBD91}" srcOrd="0" destOrd="0" presId="urn:microsoft.com/office/officeart/2005/8/layout/cycle7#1"/>
    <dgm:cxn modelId="{450A2C77-D94C-4995-91D7-BD5628FE7823}" type="presParOf" srcId="{A7CF4954-FF73-41E4-8B4C-0748CA149A04}" destId="{7908CAF9-DB45-4C6F-88F4-6537BD60AB3E}" srcOrd="2" destOrd="0" presId="urn:microsoft.com/office/officeart/2005/8/layout/cycle7#1"/>
    <dgm:cxn modelId="{8217C56C-56AC-4568-84CF-7F169F2E0B96}" type="presParOf" srcId="{A7CF4954-FF73-41E4-8B4C-0748CA149A04}" destId="{59A1E1BD-C99E-48DD-90C1-310069345FD6}" srcOrd="3" destOrd="0" presId="urn:microsoft.com/office/officeart/2005/8/layout/cycle7#1"/>
    <dgm:cxn modelId="{CC9617AF-1955-4EE7-A004-3000A5203612}" type="presParOf" srcId="{59A1E1BD-C99E-48DD-90C1-310069345FD6}" destId="{6E7B5BD6-B2A8-43B4-BDE9-C54C8B2918B1}" srcOrd="0" destOrd="0" presId="urn:microsoft.com/office/officeart/2005/8/layout/cycle7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#1" minVer="12.0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constrLst>
      <dgm:constr type="diam" refType="w"/>
      <dgm:constr type="w" for="ch" ptType="node" refType="w"/>
      <dgm:constr type="primFontSz" for="ch" ptType="node" op="equ" val="100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78"/>
      <dgm:constr type="primFontSz" for="des" forName="connectorText" refType="primFontSz" refFor="ch" refPtType="node" op="lte" fact="0.7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</dgm:constrLst>
        <dgm:ruleLst>
          <dgm:rule type="primFontSz" val="2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0.81598</cdr:x>
      <cdr:y>0.66293</cdr:y>
    </cdr:from>
    <cdr:to>
      <cdr:x>0.99827</cdr:x>
      <cdr:y>0.85234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15172" y="3000396"/>
          <a:ext cx="1500198" cy="857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kumimoji="0" lang="en-CA" sz="4600" b="1" i="0" u="none" strike="noStrike" kern="1200" cap="none" spc="0" normalizeH="0" baseline="0" noProof="0" dirty="0" smtClean="0">
              <a:ln w="12700">
                <a:solidFill>
                  <a:srgbClr val="6EA0B0">
                    <a:shade val="2500"/>
                    <a:alpha val="6500"/>
                  </a:srgbClr>
                </a:solidFill>
                <a:prstDash val="solid"/>
              </a:ln>
              <a:solidFill>
                <a:srgbClr val="6EA0B0">
                  <a:tint val="60000"/>
                </a:srgb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uLnTx/>
              <a:uFillTx/>
              <a:latin typeface="Franklin Gothic Book"/>
              <a:ea typeface="+mj-ea"/>
              <a:cs typeface="+mj-cs"/>
            </a:rPr>
            <a:t>…</a:t>
          </a:r>
          <a:endParaRPr lang="en-US" dirty="0"/>
        </a:p>
      </cdr:txBody>
    </cdr:sp>
  </cdr:relSizeAnchor>
  <cdr:relSizeAnchor xmlns:cdr="http://schemas.openxmlformats.org/drawingml/2006/chartDrawing">
    <cdr:from>
      <cdr:x>0.78126</cdr:x>
      <cdr:y>0.0947</cdr:y>
    </cdr:from>
    <cdr:to>
      <cdr:x>0.91905</cdr:x>
      <cdr:y>0.28733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429420" y="428628"/>
          <a:ext cx="1133954" cy="8718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2494FD8-C90C-4BD1-85FF-3EC64554C723}" type="datetimeFigureOut">
              <a:rPr lang="en-US" smtClean="0"/>
              <a:pPr/>
              <a:t>3/13/2007</a:t>
            </a:fld>
            <a:endParaRPr lang="en-US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97E27E98-08A1-4EC9-BEEE-10E80F7BC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tracematches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look at an example specification.</a:t>
            </a:r>
            <a:endParaRPr lang="en-US"/>
          </a:p>
          <a:p>
            <a:endParaRPr lang="en-US" dirty="0" smtClean="0"/>
          </a:p>
          <a:p>
            <a:r>
              <a:rPr lang="en-US" dirty="0" smtClean="0"/>
              <a:t>Hands up!</a:t>
            </a:r>
            <a:r>
              <a:rPr lang="en-US" baseline="0" dirty="0" smtClean="0"/>
              <a:t> </a:t>
            </a:r>
            <a:r>
              <a:rPr lang="en-US" dirty="0" smtClean="0"/>
              <a:t>Who of</a:t>
            </a:r>
            <a:r>
              <a:rPr lang="en-US" baseline="0" dirty="0" smtClean="0"/>
              <a:t> you has ever used the Java collection classes?</a:t>
            </a:r>
          </a:p>
          <a:p>
            <a:endParaRPr lang="en-US" dirty="0" smtClean="0"/>
          </a:p>
          <a:p>
            <a:r>
              <a:rPr lang="en-US" dirty="0" smtClean="0"/>
              <a:t>Who of you has used synchronized collections… like this?</a:t>
            </a:r>
          </a:p>
          <a:p>
            <a:endParaRPr lang="en-US" dirty="0" smtClean="0"/>
          </a:p>
          <a:p>
            <a:r>
              <a:rPr lang="en-US" dirty="0" smtClean="0"/>
              <a:t>Ok so I am sure you can all tell me what is wrong with this snippet of code.</a:t>
            </a:r>
            <a:r>
              <a:rPr lang="en-US" baseline="0" dirty="0" smtClean="0"/>
              <a:t> Anyone?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Shadow </a:t>
            </a:r>
            <a:r>
              <a:rPr lang="en-CA" dirty="0" smtClean="0">
                <a:sym typeface="Wingdings" pitchFamily="2" charset="2"/>
              </a:rPr>
              <a:t> monitor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FSM in the 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27E98-08A1-4EC9-BEEE-10E80F7BC77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8"/>
          <p:cNvSpPr>
            <a:spLocks noGrp="1"/>
          </p:cNvSpPr>
          <p:nvPr>
            <p:ph type="ctrTitle"/>
          </p:nvPr>
        </p:nvSpPr>
        <p:spPr>
          <a:xfrm>
            <a:off x="228600" y="3337560"/>
            <a:ext cx="6480048" cy="2377440"/>
          </a:xfrm>
        </p:spPr>
        <p:txBody>
          <a:bodyPr rIns="45720" anchor="t"/>
          <a:lstStyle>
            <a:lvl1pPr algn="r">
              <a:defRPr sz="4200">
                <a:effectLst>
                  <a:outerShdw blurRad="50800" dist="38100" dir="5400000" algn="tl" rotWithShape="0">
                    <a:srgbClr val="000000">
                      <a:alpha val="4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hape 16"/>
          <p:cNvSpPr>
            <a:spLocks noGrp="1"/>
          </p:cNvSpPr>
          <p:nvPr>
            <p:ph type="subTitle" idx="1"/>
          </p:nvPr>
        </p:nvSpPr>
        <p:spPr>
          <a:xfrm>
            <a:off x="225552" y="1587016"/>
            <a:ext cx="6480048" cy="1752600"/>
          </a:xfrm>
        </p:spPr>
        <p:txBody>
          <a:bodyPr tIns="0" rIns="45720" bIns="0" anchor="b"/>
          <a:lstStyle>
            <a:lvl1pPr marL="0" indent="0" algn="r">
              <a:buNone/>
              <a:defRPr sz="2300">
                <a:solidFill>
                  <a:schemeClr val="accent1">
                    <a:tint val="100000"/>
                    <a:satMod val="18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0" name="Shap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809DA584-46BA-4741-86BD-C399764242A2}" type="datetime8">
              <a:rPr lang="en-US" sz="1100" b="1" smtClean="0"/>
              <a:pPr/>
              <a:t>3/13/2007 11:00 AM</a:t>
            </a:fld>
            <a:endParaRPr lang="en-US" sz="10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9" name="Shap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/>
            </a:lvl1pPr>
          </a:lstStyle>
          <a:p>
            <a:pPr algn="ctr"/>
            <a:endParaRPr lang="en-US" sz="11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7" name="Shap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E1ACA1A9-5D0D-4912-8B92-F352DF36540E}" type="slidenum">
              <a:rPr lang="en-US" sz="1100" b="1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100" b="1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3/13/2007 11:03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971675"/>
          </a:xfrm>
        </p:spPr>
        <p:txBody>
          <a:bodyPr tIns="0" bIns="0" anchor="t"/>
          <a:lstStyle>
            <a:lvl1pPr algn="r">
              <a:buNone/>
              <a:defRPr sz="42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685800" y="2514600"/>
            <a:ext cx="6629400" cy="1066688"/>
          </a:xfrm>
        </p:spPr>
        <p:txBody>
          <a:bodyPr lIns="45720" tIns="0" rIns="45720" bIns="0" anchor="b"/>
          <a:lstStyle>
            <a:lvl1pPr algn="r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3/13/2007 11:00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3/13/2007 11:00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639762"/>
          </a:xfrm>
        </p:spPr>
        <p:txBody>
          <a:bodyPr anchor="t"/>
          <a:lstStyle>
            <a:lvl1pPr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645025" y="5486400"/>
            <a:ext cx="4041775" cy="639762"/>
          </a:xfrm>
        </p:spPr>
        <p:txBody>
          <a:bodyPr anchor="t"/>
          <a:lstStyle>
            <a:lvl1pPr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sz="quarter" idx="3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3/13/2007 11:00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3/13/2007 11:03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8229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3/13/2007 11:00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37456"/>
            <a:ext cx="3200400" cy="903288"/>
          </a:xfrm>
        </p:spPr>
        <p:txBody>
          <a:bodyPr anchor="b"/>
          <a:lstStyle>
            <a:lvl1pPr algn="l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Oval 2"/>
          <p:cNvSpPr>
            <a:spLocks noGrp="1"/>
          </p:cNvSpPr>
          <p:nvPr>
            <p:ph type="pic" idx="1"/>
          </p:nvPr>
        </p:nvSpPr>
        <p:spPr>
          <a:xfrm>
            <a:off x="2638648" y="1447800"/>
            <a:ext cx="4206240" cy="4206240"/>
          </a:xfrm>
          <a:prstGeom prst="ellipse">
            <a:avLst/>
          </a:prstGeom>
          <a:solidFill>
            <a:schemeClr val="bg2">
              <a:shade val="50000"/>
            </a:schemeClr>
          </a:solidFill>
          <a:ln w="9525" cap="flat">
            <a:solidFill>
              <a:schemeClr val="accent1"/>
            </a:solidFill>
            <a:miter lim="800000"/>
          </a:ln>
          <a:effectLst/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143000"/>
            <a:ext cx="2133600" cy="4800600"/>
          </a:xfrm>
        </p:spPr>
        <p:txBody>
          <a:bodyPr lIns="45720" rIns="45720"/>
          <a:lstStyle>
            <a:lvl1pPr marL="0" indent="0">
              <a:buFontTx/>
              <a:buNone/>
              <a:defRPr sz="14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A584-46BA-4741-86BD-C399764242A2}" type="datetime8">
              <a:rPr lang="en-US" smtClean="0"/>
              <a:pPr/>
              <a:t>3/13/2007 11:00 AM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5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120000" t="10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6" name="Shape 15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914" y="9"/>
              </a:cxn>
              <a:cxn ang="0">
                <a:pos x="1914" y="4329"/>
              </a:cxn>
              <a:cxn ang="0">
                <a:pos x="204" y="4327"/>
              </a:cxn>
              <a:cxn ang="0">
                <a:pos x="0" y="0"/>
              </a:cxn>
              <a:cxn ang="0">
                <a:pos x="1914" y="9"/>
              </a:cxn>
            </a:cxnLst>
            <a:rect l="0" t="0" r="0" b="0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320" y="1782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38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Rectangl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  <a:p>
            <a:pPr lvl="8"/>
            <a:r>
              <a:rPr lang="en-US" dirty="0" smtClean="0"/>
              <a:t>Ninth level	</a:t>
            </a:r>
          </a:p>
          <a:p>
            <a:pPr lvl="6"/>
            <a:endParaRPr lang="en-US" dirty="0" smtClean="0"/>
          </a:p>
          <a:p>
            <a:pPr lvl="6"/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>
              <a:defRPr sz="1400" b="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9DA584-46BA-4741-86BD-C399764242A2}" type="datetime8">
              <a:rPr lang="en-US" sz="1400" b="1" smtClean="0"/>
              <a:pPr/>
              <a:t>3/13/2007 11:03 AM</a:t>
            </a:fld>
            <a:endParaRPr lang="en-US" sz="14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>
              <a:defRPr sz="1400" b="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endParaRPr lang="en-US" sz="1400" b="1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sldNum" sz="quarter" idx="4"/>
          </p:nvPr>
        </p:nvSpPr>
        <p:spPr>
          <a:xfrm>
            <a:off x="7924800" y="6422064"/>
            <a:ext cx="762000" cy="365125"/>
          </a:xfrm>
          <a:prstGeom prst="rect">
            <a:avLst/>
          </a:prstGeom>
          <a:noFill/>
        </p:spPr>
        <p:txBody>
          <a:bodyPr vert="horz" lIns="0" tIns="0" rIns="0" bIns="0" anchor="b"/>
          <a:lstStyle>
            <a:lvl1pPr algn="r">
              <a:defRPr sz="1400" b="1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ACA1A9-5D0D-4912-8B92-F352DF36540E}" type="slidenum">
              <a:rPr lang="en-US" sz="1400" b="1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400" b="1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latinLnBrk="0">
        <a:spcBef>
          <a:spcPct val="0"/>
        </a:spcBef>
        <a:buNone/>
        <a:defRPr lang="en-US" sz="4600" b="1" kern="1200" dirty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60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j-lt"/>
          <a:ea typeface="+mj-ea"/>
          <a:cs typeface="+mj-cs"/>
        </a:defRPr>
      </a:lvl1pPr>
    </p:titleStyle>
    <p:bodyStyle>
      <a:lvl1pPr marL="420624" indent="-384048" algn="l" rtl="0" latinLnBrk="0">
        <a:spcBef>
          <a:spcPct val="20000"/>
        </a:spcBef>
        <a:buClr>
          <a:schemeClr val="accent1"/>
        </a:buClr>
        <a:buSzPct val="80000"/>
        <a:buFont typeface="Wingdings 2"/>
        <a:buChar char=""/>
        <a:defRPr lang="en-US" sz="3000" b="1" kern="1200" dirty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1pPr>
      <a:lvl2pPr marL="722376" indent="-274320" algn="l" rtl="0" latinLnBrk="0">
        <a:spcBef>
          <a:spcPct val="20000"/>
        </a:spcBef>
        <a:buClr>
          <a:schemeClr val="accent1"/>
        </a:buClr>
        <a:buSzPct val="90000"/>
        <a:buFont typeface="Wingdings 2"/>
        <a:buChar char=""/>
        <a:defRPr lang="en-US" sz="26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2pPr>
      <a:lvl3pPr marL="1005840" indent="-256032" algn="l" rtl="0" latinLnBrk="0">
        <a:spcBef>
          <a:spcPct val="20000"/>
        </a:spcBef>
        <a:buClr>
          <a:schemeClr val="accent2"/>
        </a:buClr>
        <a:buSzPct val="85000"/>
        <a:buFont typeface="Arial"/>
        <a:buChar char="○"/>
        <a:defRPr lang="en-US" sz="24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3pPr>
      <a:lvl4pPr marL="1280160" indent="-237744" algn="l" rtl="0" latinLnBrk="0">
        <a:spcBef>
          <a:spcPct val="20000"/>
        </a:spcBef>
        <a:buClr>
          <a:schemeClr val="accent3"/>
        </a:buClr>
        <a:buSzPct val="90000"/>
        <a:buFont typeface="Wingdings 2"/>
        <a:buChar char=""/>
        <a:defRPr lang="en-US" sz="20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4pPr>
      <a:lvl5pPr marL="1490472" indent="-182880" algn="l" rtl="0" latinLnBrk="0">
        <a:spcBef>
          <a:spcPct val="20000"/>
        </a:spcBef>
        <a:buClr>
          <a:schemeClr val="accent4"/>
        </a:buClr>
        <a:buSzPct val="100000"/>
        <a:buFont typeface="Arial"/>
        <a:buChar char="-"/>
        <a:defRPr lang="en-US" sz="20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5pPr>
      <a:lvl6pPr marL="1700784" indent="-182880" algn="l" rtl="0" latinLnBrk="0">
        <a:spcBef>
          <a:spcPct val="20000"/>
        </a:spcBef>
        <a:buClr>
          <a:schemeClr val="accent5"/>
        </a:buClr>
        <a:buFont typeface="Arial"/>
        <a:buChar char="-"/>
        <a:defRPr lang="en-US" sz="2000" b="1" kern="1200" baseline="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6pPr>
      <a:lvl7pPr marL="1920240" indent="-182880" algn="l" rtl="0" latinLnBrk="0">
        <a:spcBef>
          <a:spcPct val="20000"/>
        </a:spcBef>
        <a:buClr>
          <a:schemeClr val="accent6"/>
        </a:buClr>
        <a:buSzPct val="100000"/>
        <a:buFont typeface="Arial"/>
        <a:buChar char="▪"/>
        <a:defRPr lang="en-US" sz="1800" b="1" kern="1200" baseline="0" dirty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7pPr>
      <a:lvl8pPr marL="2139696" indent="-182880" algn="l" rtl="0" latinLnBrk="0">
        <a:spcBef>
          <a:spcPct val="20000"/>
        </a:spcBef>
        <a:buClr>
          <a:schemeClr val="accent6"/>
        </a:buClr>
        <a:buFont typeface="Arial"/>
        <a:buChar char="▪"/>
        <a:defRPr lang="en-US" sz="16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8pPr>
      <a:lvl9pPr marL="2331720" indent="-182880" algn="l" rtl="0" latinLnBrk="0">
        <a:spcBef>
          <a:spcPct val="20000"/>
        </a:spcBef>
        <a:buClr>
          <a:schemeClr val="accent6"/>
        </a:buClr>
        <a:buFont typeface="Arial"/>
        <a:buChar char="▪"/>
        <a:defRPr lang="en-US" sz="1600" b="1" kern="1200" dirty="0" smtClean="0">
          <a:ln w="127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accent1">
              <a:tint val="3000"/>
              <a:alpha val="95000"/>
            </a:schemeClr>
          </a:solidFill>
          <a:effectLst>
            <a:innerShdw blurRad="50800" dist="50800" dir="13500000">
              <a:srgbClr val="000000">
                <a:alpha val="45000"/>
              </a:srgbClr>
            </a:innerShdw>
          </a:effectLst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QuickStyle" Target="../diagrams/quickStyle7.xml"/><Relationship Id="rId3" Type="http://schemas.openxmlformats.org/officeDocument/2006/relationships/diagramData" Target="../diagrams/data5.xml"/><Relationship Id="rId7" Type="http://schemas.openxmlformats.org/officeDocument/2006/relationships/diagramData" Target="../diagrams/data6.xml"/><Relationship Id="rId12" Type="http://schemas.openxmlformats.org/officeDocument/2006/relationships/diagramLayout" Target="../diagrams/layou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Data" Target="../diagrams/data7.xml"/><Relationship Id="rId5" Type="http://schemas.openxmlformats.org/officeDocument/2006/relationships/diagramQuickStyle" Target="../diagrams/quickStyle5.xml"/><Relationship Id="rId10" Type="http://schemas.openxmlformats.org/officeDocument/2006/relationships/diagramColors" Target="../diagrams/colors6.xml"/><Relationship Id="rId4" Type="http://schemas.openxmlformats.org/officeDocument/2006/relationships/diagramLayout" Target="../diagrams/layout5.xml"/><Relationship Id="rId9" Type="http://schemas.openxmlformats.org/officeDocument/2006/relationships/diagramQuickStyle" Target="../diagrams/quickStyle6.xml"/><Relationship Id="rId14" Type="http://schemas.openxmlformats.org/officeDocument/2006/relationships/diagramColors" Target="../diagrams/colors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QuickStyle" Target="../diagrams/quickStyle10.xml"/><Relationship Id="rId3" Type="http://schemas.openxmlformats.org/officeDocument/2006/relationships/diagramData" Target="../diagrams/data8.xml"/><Relationship Id="rId7" Type="http://schemas.openxmlformats.org/officeDocument/2006/relationships/diagramData" Target="../diagrams/data9.xml"/><Relationship Id="rId12" Type="http://schemas.openxmlformats.org/officeDocument/2006/relationships/diagramLayout" Target="../diagrams/layou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11" Type="http://schemas.openxmlformats.org/officeDocument/2006/relationships/diagramData" Target="../diagrams/data10.xml"/><Relationship Id="rId5" Type="http://schemas.openxmlformats.org/officeDocument/2006/relationships/diagramQuickStyle" Target="../diagrams/quickStyle8.xml"/><Relationship Id="rId10" Type="http://schemas.openxmlformats.org/officeDocument/2006/relationships/diagramColors" Target="../diagrams/colors9.xml"/><Relationship Id="rId4" Type="http://schemas.openxmlformats.org/officeDocument/2006/relationships/diagramLayout" Target="../diagrams/layout8.xml"/><Relationship Id="rId9" Type="http://schemas.openxmlformats.org/officeDocument/2006/relationships/diagramQuickStyle" Target="../diagrams/quickStyle9.xml"/><Relationship Id="rId14" Type="http://schemas.openxmlformats.org/officeDocument/2006/relationships/diagramColors" Target="../diagrams/colors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pectbench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QuickStyle" Target="../diagrams/quickStyle4.xml"/><Relationship Id="rId3" Type="http://schemas.openxmlformats.org/officeDocument/2006/relationships/diagramData" Target="../diagrams/data2.xml"/><Relationship Id="rId7" Type="http://schemas.openxmlformats.org/officeDocument/2006/relationships/diagramData" Target="../diagrams/data3.xml"/><Relationship Id="rId12" Type="http://schemas.openxmlformats.org/officeDocument/2006/relationships/diagramLayout" Target="../diagrams/layou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Data" Target="../diagrams/data4.xml"/><Relationship Id="rId5" Type="http://schemas.openxmlformats.org/officeDocument/2006/relationships/diagramQuickStyle" Target="../diagrams/quickStyle2.xml"/><Relationship Id="rId10" Type="http://schemas.openxmlformats.org/officeDocument/2006/relationships/diagramColors" Target="../diagrams/colors3.xml"/><Relationship Id="rId4" Type="http://schemas.openxmlformats.org/officeDocument/2006/relationships/diagramLayout" Target="../diagrams/layout2.xml"/><Relationship Id="rId9" Type="http://schemas.openxmlformats.org/officeDocument/2006/relationships/diagramQuickStyle" Target="../diagrams/quickStyle3.xml"/><Relationship Id="rId14" Type="http://schemas.openxmlformats.org/officeDocument/2006/relationships/diagramColors" Target="../diagrams/colors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80555" y="3336925"/>
            <a:ext cx="5268904" cy="2378075"/>
          </a:xfrm>
        </p:spPr>
        <p:txBody>
          <a:bodyPr>
            <a:noAutofit/>
          </a:bodyPr>
          <a:lstStyle/>
          <a:p>
            <a:r>
              <a:rPr sz="4000" smtClean="0"/>
              <a:t>Collaborative</a:t>
            </a:r>
            <a:br>
              <a:rPr sz="4000" smtClean="0"/>
            </a:br>
            <a:r>
              <a:rPr sz="4000" smtClean="0"/>
              <a:t>runtime verification</a:t>
            </a:r>
            <a:br>
              <a:rPr sz="4000" smtClean="0"/>
            </a:br>
            <a:r>
              <a:rPr sz="4000" smtClean="0"/>
              <a:t>with tracematches</a:t>
            </a:r>
            <a:endParaRPr sz="400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844" y="1214422"/>
            <a:ext cx="530344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Eric Bodden</a:t>
            </a:r>
          </a:p>
          <a:p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Laurie </a:t>
            </a:r>
            <a:r>
              <a:rPr lang="en-CA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Hendren</a:t>
            </a:r>
            <a:endParaRPr lang="en-CA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Patrick Lam</a:t>
            </a:r>
          </a:p>
          <a:p>
            <a:r>
              <a:rPr lang="en-CA" dirty="0" err="1" smtClean="0"/>
              <a:t>Ondrej</a:t>
            </a:r>
            <a:r>
              <a:rPr lang="en-CA" dirty="0" smtClean="0"/>
              <a:t> </a:t>
            </a:r>
            <a:r>
              <a:rPr lang="en-CA" dirty="0" err="1" smtClean="0"/>
              <a:t>Lhotak</a:t>
            </a:r>
            <a:endParaRPr lang="en-CA" dirty="0" smtClean="0"/>
          </a:p>
          <a:p>
            <a:r>
              <a:rPr lang="en-CA" dirty="0" err="1" smtClean="0"/>
              <a:t>Nomair</a:t>
            </a:r>
            <a:r>
              <a:rPr lang="en-CA" dirty="0" smtClean="0"/>
              <a:t> A. </a:t>
            </a:r>
            <a:r>
              <a:rPr lang="en-CA" dirty="0" err="1" smtClean="0"/>
              <a:t>Naeem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97653" y="1548300"/>
            <a:ext cx="23695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McGill University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86446" y="2441998"/>
            <a:ext cx="303281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100000"/>
                    <a:satMod val="180000"/>
                  </a:srgbClr>
                </a:solidFill>
                <a:effectLst>
                  <a:outerShdw blurRad="50800" dist="38100" dir="54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University of Waterloo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/>
        </p:nvGraphicFramePr>
        <p:xfrm>
          <a:off x="1500166" y="2076687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1494906" y="3949841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10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00166" y="235065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1704649" y="1104118"/>
            <a:ext cx="2198193" cy="4929273"/>
            <a:chOff x="1704649" y="1104118"/>
            <a:chExt cx="2198193" cy="4929273"/>
          </a:xfrm>
        </p:grpSpPr>
        <p:sp>
          <p:nvSpPr>
            <p:cNvPr id="9" name="Shape 17"/>
            <p:cNvSpPr/>
            <p:nvPr/>
          </p:nvSpPr>
          <p:spPr>
            <a:xfrm>
              <a:off x="2727064" y="1104118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10" name="Shape 17"/>
            <p:cNvSpPr/>
            <p:nvPr/>
          </p:nvSpPr>
          <p:spPr>
            <a:xfrm>
              <a:off x="1806891" y="2024292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12" name="Shape 17"/>
            <p:cNvSpPr/>
            <p:nvPr/>
          </p:nvSpPr>
          <p:spPr>
            <a:xfrm>
              <a:off x="2318098" y="2940731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14" name="Shape 17"/>
            <p:cNvSpPr/>
            <p:nvPr/>
          </p:nvSpPr>
          <p:spPr>
            <a:xfrm>
              <a:off x="3749480" y="3656422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grpSp>
          <p:nvGrpSpPr>
            <p:cNvPr id="5" name="Group 16"/>
            <p:cNvGrpSpPr/>
            <p:nvPr/>
          </p:nvGrpSpPr>
          <p:grpSpPr>
            <a:xfrm>
              <a:off x="1704649" y="5215459"/>
              <a:ext cx="920174" cy="817932"/>
              <a:chOff x="918831" y="3349697"/>
              <a:chExt cx="920174" cy="817932"/>
            </a:xfrm>
            <a:solidFill>
              <a:srgbClr val="FF0000"/>
            </a:solidFill>
          </p:grpSpPr>
          <p:sp>
            <p:nvSpPr>
              <p:cNvPr id="7" name="Shape 17"/>
              <p:cNvSpPr/>
              <p:nvPr/>
            </p:nvSpPr>
            <p:spPr>
              <a:xfrm>
                <a:off x="1685643" y="4014267"/>
                <a:ext cx="153362" cy="153362"/>
              </a:xfrm>
              <a:prstGeom prst="triangle">
                <a:avLst>
                  <a:gd name="adj" fmla="val 50000"/>
                </a:avLst>
              </a:prstGeom>
              <a:grpFill/>
              <a:ln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5" name="Shape 17"/>
              <p:cNvSpPr/>
              <p:nvPr/>
            </p:nvSpPr>
            <p:spPr>
              <a:xfrm>
                <a:off x="918831" y="3349697"/>
                <a:ext cx="153362" cy="153362"/>
              </a:xfrm>
              <a:prstGeom prst="triangle">
                <a:avLst>
                  <a:gd name="adj" fmla="val 50000"/>
                </a:avLst>
              </a:prstGeom>
              <a:grpFill/>
              <a:ln>
                <a:solidFill>
                  <a:srgbClr val="C0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en-US" b="1" dirty="0"/>
              </a:p>
            </p:txBody>
          </p:sp>
        </p:grpSp>
      </p:grpSp>
      <p:sp>
        <p:nvSpPr>
          <p:cNvPr id="23" name="Shape 17"/>
          <p:cNvSpPr/>
          <p:nvPr/>
        </p:nvSpPr>
        <p:spPr>
          <a:xfrm>
            <a:off x="2721804" y="1103078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24" name="Shape 17"/>
          <p:cNvSpPr/>
          <p:nvPr/>
        </p:nvSpPr>
        <p:spPr>
          <a:xfrm>
            <a:off x="1801631" y="2023252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25" name="Shape 17"/>
          <p:cNvSpPr/>
          <p:nvPr/>
        </p:nvSpPr>
        <p:spPr>
          <a:xfrm>
            <a:off x="2312838" y="2939691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26" name="Shape 17"/>
          <p:cNvSpPr/>
          <p:nvPr/>
        </p:nvSpPr>
        <p:spPr>
          <a:xfrm>
            <a:off x="3744220" y="3655382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grpSp>
        <p:nvGrpSpPr>
          <p:cNvPr id="27" name="Group 16"/>
          <p:cNvGrpSpPr/>
          <p:nvPr/>
        </p:nvGrpSpPr>
        <p:grpSpPr>
          <a:xfrm>
            <a:off x="1699389" y="5214419"/>
            <a:ext cx="920174" cy="817932"/>
            <a:chOff x="918831" y="3349697"/>
            <a:chExt cx="920174" cy="81793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8" name="Shape 17"/>
            <p:cNvSpPr/>
            <p:nvPr/>
          </p:nvSpPr>
          <p:spPr>
            <a:xfrm>
              <a:off x="1685643" y="4014267"/>
              <a:ext cx="153362" cy="153362"/>
            </a:xfrm>
            <a:prstGeom prst="triangle">
              <a:avLst>
                <a:gd name="adj" fmla="val 50000"/>
              </a:avLst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29" name="Shape 17"/>
            <p:cNvSpPr/>
            <p:nvPr/>
          </p:nvSpPr>
          <p:spPr>
            <a:xfrm>
              <a:off x="918831" y="3349697"/>
              <a:ext cx="153362" cy="153362"/>
            </a:xfrm>
            <a:prstGeom prst="triangle">
              <a:avLst>
                <a:gd name="adj" fmla="val 50000"/>
              </a:avLst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sp>
        <p:nvSpPr>
          <p:cNvPr id="33" name="Freeform 32"/>
          <p:cNvSpPr/>
          <p:nvPr/>
        </p:nvSpPr>
        <p:spPr>
          <a:xfrm>
            <a:off x="3643306" y="785794"/>
            <a:ext cx="463604" cy="1781503"/>
          </a:xfrm>
          <a:custGeom>
            <a:avLst/>
            <a:gdLst>
              <a:gd name="connsiteX0" fmla="*/ 15766 w 677918"/>
              <a:gd name="connsiteY0" fmla="*/ 0 h 1781503"/>
              <a:gd name="connsiteX1" fmla="*/ 31531 w 677918"/>
              <a:gd name="connsiteY1" fmla="*/ 520262 h 1781503"/>
              <a:gd name="connsiteX2" fmla="*/ 78828 w 677918"/>
              <a:gd name="connsiteY2" fmla="*/ 567559 h 1781503"/>
              <a:gd name="connsiteX3" fmla="*/ 157655 w 677918"/>
              <a:gd name="connsiteY3" fmla="*/ 583324 h 1781503"/>
              <a:gd name="connsiteX4" fmla="*/ 283780 w 677918"/>
              <a:gd name="connsiteY4" fmla="*/ 567559 h 1781503"/>
              <a:gd name="connsiteX5" fmla="*/ 268014 w 677918"/>
              <a:gd name="connsiteY5" fmla="*/ 488731 h 1781503"/>
              <a:gd name="connsiteX6" fmla="*/ 173421 w 677918"/>
              <a:gd name="connsiteY6" fmla="*/ 425669 h 1781503"/>
              <a:gd name="connsiteX7" fmla="*/ 31531 w 677918"/>
              <a:gd name="connsiteY7" fmla="*/ 472965 h 1781503"/>
              <a:gd name="connsiteX8" fmla="*/ 0 w 677918"/>
              <a:gd name="connsiteY8" fmla="*/ 567559 h 1781503"/>
              <a:gd name="connsiteX9" fmla="*/ 31531 w 677918"/>
              <a:gd name="connsiteY9" fmla="*/ 677917 h 1781503"/>
              <a:gd name="connsiteX10" fmla="*/ 126124 w 677918"/>
              <a:gd name="connsiteY10" fmla="*/ 740979 h 1781503"/>
              <a:gd name="connsiteX11" fmla="*/ 173421 w 677918"/>
              <a:gd name="connsiteY11" fmla="*/ 772510 h 1781503"/>
              <a:gd name="connsiteX12" fmla="*/ 220718 w 677918"/>
              <a:gd name="connsiteY12" fmla="*/ 804041 h 1781503"/>
              <a:gd name="connsiteX13" fmla="*/ 252249 w 677918"/>
              <a:gd name="connsiteY13" fmla="*/ 851338 h 1781503"/>
              <a:gd name="connsiteX14" fmla="*/ 457200 w 677918"/>
              <a:gd name="connsiteY14" fmla="*/ 930165 h 1781503"/>
              <a:gd name="connsiteX15" fmla="*/ 662152 w 677918"/>
              <a:gd name="connsiteY15" fmla="*/ 882869 h 1781503"/>
              <a:gd name="connsiteX16" fmla="*/ 677918 w 677918"/>
              <a:gd name="connsiteY16" fmla="*/ 835572 h 1781503"/>
              <a:gd name="connsiteX17" fmla="*/ 662152 w 677918"/>
              <a:gd name="connsiteY17" fmla="*/ 725214 h 1781503"/>
              <a:gd name="connsiteX18" fmla="*/ 536028 w 677918"/>
              <a:gd name="connsiteY18" fmla="*/ 693683 h 1781503"/>
              <a:gd name="connsiteX19" fmla="*/ 488731 w 677918"/>
              <a:gd name="connsiteY19" fmla="*/ 709448 h 1781503"/>
              <a:gd name="connsiteX20" fmla="*/ 441435 w 677918"/>
              <a:gd name="connsiteY20" fmla="*/ 804041 h 1781503"/>
              <a:gd name="connsiteX21" fmla="*/ 425669 w 677918"/>
              <a:gd name="connsiteY21" fmla="*/ 898634 h 1781503"/>
              <a:gd name="connsiteX22" fmla="*/ 378373 w 677918"/>
              <a:gd name="connsiteY22" fmla="*/ 961697 h 1781503"/>
              <a:gd name="connsiteX23" fmla="*/ 331076 w 677918"/>
              <a:gd name="connsiteY23" fmla="*/ 1056290 h 1781503"/>
              <a:gd name="connsiteX24" fmla="*/ 283780 w 677918"/>
              <a:gd name="connsiteY24" fmla="*/ 1103586 h 1781503"/>
              <a:gd name="connsiteX25" fmla="*/ 252249 w 677918"/>
              <a:gd name="connsiteY25" fmla="*/ 1166648 h 1781503"/>
              <a:gd name="connsiteX26" fmla="*/ 173421 w 677918"/>
              <a:gd name="connsiteY26" fmla="*/ 1308538 h 1781503"/>
              <a:gd name="connsiteX27" fmla="*/ 173421 w 677918"/>
              <a:gd name="connsiteY27" fmla="*/ 1781503 h 178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77918" h="1781503">
                <a:moveTo>
                  <a:pt x="15766" y="0"/>
                </a:moveTo>
                <a:cubicBezTo>
                  <a:pt x="21021" y="173421"/>
                  <a:pt x="12371" y="347823"/>
                  <a:pt x="31531" y="520262"/>
                </a:cubicBezTo>
                <a:cubicBezTo>
                  <a:pt x="33993" y="542422"/>
                  <a:pt x="58886" y="557588"/>
                  <a:pt x="78828" y="567559"/>
                </a:cubicBezTo>
                <a:cubicBezTo>
                  <a:pt x="102795" y="579543"/>
                  <a:pt x="131379" y="578069"/>
                  <a:pt x="157655" y="583324"/>
                </a:cubicBezTo>
                <a:lnTo>
                  <a:pt x="283780" y="567559"/>
                </a:lnTo>
                <a:cubicBezTo>
                  <a:pt x="304125" y="550120"/>
                  <a:pt x="284465" y="509883"/>
                  <a:pt x="268014" y="488731"/>
                </a:cubicBezTo>
                <a:cubicBezTo>
                  <a:pt x="244748" y="458818"/>
                  <a:pt x="173421" y="425669"/>
                  <a:pt x="173421" y="425669"/>
                </a:cubicBezTo>
                <a:cubicBezTo>
                  <a:pt x="141314" y="431020"/>
                  <a:pt x="57308" y="431722"/>
                  <a:pt x="31531" y="472965"/>
                </a:cubicBezTo>
                <a:cubicBezTo>
                  <a:pt x="13915" y="501150"/>
                  <a:pt x="0" y="567559"/>
                  <a:pt x="0" y="567559"/>
                </a:cubicBezTo>
                <a:cubicBezTo>
                  <a:pt x="136" y="568102"/>
                  <a:pt x="23993" y="670379"/>
                  <a:pt x="31531" y="677917"/>
                </a:cubicBezTo>
                <a:cubicBezTo>
                  <a:pt x="58327" y="704713"/>
                  <a:pt x="94593" y="719958"/>
                  <a:pt x="126124" y="740979"/>
                </a:cubicBezTo>
                <a:lnTo>
                  <a:pt x="173421" y="772510"/>
                </a:lnTo>
                <a:lnTo>
                  <a:pt x="220718" y="804041"/>
                </a:lnTo>
                <a:cubicBezTo>
                  <a:pt x="231228" y="819807"/>
                  <a:pt x="237989" y="838861"/>
                  <a:pt x="252249" y="851338"/>
                </a:cubicBezTo>
                <a:cubicBezTo>
                  <a:pt x="342046" y="929910"/>
                  <a:pt x="344349" y="914044"/>
                  <a:pt x="457200" y="930165"/>
                </a:cubicBezTo>
                <a:cubicBezTo>
                  <a:pt x="504708" y="925414"/>
                  <a:pt x="617193" y="939068"/>
                  <a:pt x="662152" y="882869"/>
                </a:cubicBezTo>
                <a:cubicBezTo>
                  <a:pt x="672534" y="869892"/>
                  <a:pt x="672663" y="851338"/>
                  <a:pt x="677918" y="835572"/>
                </a:cubicBezTo>
                <a:cubicBezTo>
                  <a:pt x="672663" y="798786"/>
                  <a:pt x="675953" y="759716"/>
                  <a:pt x="662152" y="725214"/>
                </a:cubicBezTo>
                <a:cubicBezTo>
                  <a:pt x="633563" y="653744"/>
                  <a:pt x="591462" y="679825"/>
                  <a:pt x="536028" y="693683"/>
                </a:cubicBezTo>
                <a:cubicBezTo>
                  <a:pt x="519906" y="697714"/>
                  <a:pt x="504497" y="704193"/>
                  <a:pt x="488731" y="709448"/>
                </a:cubicBezTo>
                <a:cubicBezTo>
                  <a:pt x="460385" y="751967"/>
                  <a:pt x="452314" y="755086"/>
                  <a:pt x="441435" y="804041"/>
                </a:cubicBezTo>
                <a:cubicBezTo>
                  <a:pt x="434501" y="835246"/>
                  <a:pt x="437541" y="868954"/>
                  <a:pt x="425669" y="898634"/>
                </a:cubicBezTo>
                <a:cubicBezTo>
                  <a:pt x="415910" y="923031"/>
                  <a:pt x="394138" y="940676"/>
                  <a:pt x="378373" y="961697"/>
                </a:cubicBezTo>
                <a:cubicBezTo>
                  <a:pt x="362572" y="1009098"/>
                  <a:pt x="365033" y="1015542"/>
                  <a:pt x="331076" y="1056290"/>
                </a:cubicBezTo>
                <a:cubicBezTo>
                  <a:pt x="316803" y="1073418"/>
                  <a:pt x="296739" y="1085443"/>
                  <a:pt x="283780" y="1103586"/>
                </a:cubicBezTo>
                <a:cubicBezTo>
                  <a:pt x="270120" y="1122710"/>
                  <a:pt x="264341" y="1146495"/>
                  <a:pt x="252249" y="1166648"/>
                </a:cubicBezTo>
                <a:cubicBezTo>
                  <a:pt x="240170" y="1186779"/>
                  <a:pt x="174770" y="1264008"/>
                  <a:pt x="173421" y="1308538"/>
                </a:cubicBezTo>
                <a:cubicBezTo>
                  <a:pt x="168646" y="1466121"/>
                  <a:pt x="173421" y="1623848"/>
                  <a:pt x="173421" y="1781503"/>
                </a:cubicBezTo>
              </a:path>
            </a:pathLst>
          </a:custGeom>
          <a:ln w="6350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714744" y="2643182"/>
            <a:ext cx="463604" cy="1781503"/>
          </a:xfrm>
          <a:custGeom>
            <a:avLst/>
            <a:gdLst>
              <a:gd name="connsiteX0" fmla="*/ 15766 w 677918"/>
              <a:gd name="connsiteY0" fmla="*/ 0 h 1781503"/>
              <a:gd name="connsiteX1" fmla="*/ 31531 w 677918"/>
              <a:gd name="connsiteY1" fmla="*/ 520262 h 1781503"/>
              <a:gd name="connsiteX2" fmla="*/ 78828 w 677918"/>
              <a:gd name="connsiteY2" fmla="*/ 567559 h 1781503"/>
              <a:gd name="connsiteX3" fmla="*/ 157655 w 677918"/>
              <a:gd name="connsiteY3" fmla="*/ 583324 h 1781503"/>
              <a:gd name="connsiteX4" fmla="*/ 283780 w 677918"/>
              <a:gd name="connsiteY4" fmla="*/ 567559 h 1781503"/>
              <a:gd name="connsiteX5" fmla="*/ 268014 w 677918"/>
              <a:gd name="connsiteY5" fmla="*/ 488731 h 1781503"/>
              <a:gd name="connsiteX6" fmla="*/ 173421 w 677918"/>
              <a:gd name="connsiteY6" fmla="*/ 425669 h 1781503"/>
              <a:gd name="connsiteX7" fmla="*/ 31531 w 677918"/>
              <a:gd name="connsiteY7" fmla="*/ 472965 h 1781503"/>
              <a:gd name="connsiteX8" fmla="*/ 0 w 677918"/>
              <a:gd name="connsiteY8" fmla="*/ 567559 h 1781503"/>
              <a:gd name="connsiteX9" fmla="*/ 31531 w 677918"/>
              <a:gd name="connsiteY9" fmla="*/ 677917 h 1781503"/>
              <a:gd name="connsiteX10" fmla="*/ 126124 w 677918"/>
              <a:gd name="connsiteY10" fmla="*/ 740979 h 1781503"/>
              <a:gd name="connsiteX11" fmla="*/ 173421 w 677918"/>
              <a:gd name="connsiteY11" fmla="*/ 772510 h 1781503"/>
              <a:gd name="connsiteX12" fmla="*/ 220718 w 677918"/>
              <a:gd name="connsiteY12" fmla="*/ 804041 h 1781503"/>
              <a:gd name="connsiteX13" fmla="*/ 252249 w 677918"/>
              <a:gd name="connsiteY13" fmla="*/ 851338 h 1781503"/>
              <a:gd name="connsiteX14" fmla="*/ 457200 w 677918"/>
              <a:gd name="connsiteY14" fmla="*/ 930165 h 1781503"/>
              <a:gd name="connsiteX15" fmla="*/ 662152 w 677918"/>
              <a:gd name="connsiteY15" fmla="*/ 882869 h 1781503"/>
              <a:gd name="connsiteX16" fmla="*/ 677918 w 677918"/>
              <a:gd name="connsiteY16" fmla="*/ 835572 h 1781503"/>
              <a:gd name="connsiteX17" fmla="*/ 662152 w 677918"/>
              <a:gd name="connsiteY17" fmla="*/ 725214 h 1781503"/>
              <a:gd name="connsiteX18" fmla="*/ 536028 w 677918"/>
              <a:gd name="connsiteY18" fmla="*/ 693683 h 1781503"/>
              <a:gd name="connsiteX19" fmla="*/ 488731 w 677918"/>
              <a:gd name="connsiteY19" fmla="*/ 709448 h 1781503"/>
              <a:gd name="connsiteX20" fmla="*/ 441435 w 677918"/>
              <a:gd name="connsiteY20" fmla="*/ 804041 h 1781503"/>
              <a:gd name="connsiteX21" fmla="*/ 425669 w 677918"/>
              <a:gd name="connsiteY21" fmla="*/ 898634 h 1781503"/>
              <a:gd name="connsiteX22" fmla="*/ 378373 w 677918"/>
              <a:gd name="connsiteY22" fmla="*/ 961697 h 1781503"/>
              <a:gd name="connsiteX23" fmla="*/ 331076 w 677918"/>
              <a:gd name="connsiteY23" fmla="*/ 1056290 h 1781503"/>
              <a:gd name="connsiteX24" fmla="*/ 283780 w 677918"/>
              <a:gd name="connsiteY24" fmla="*/ 1103586 h 1781503"/>
              <a:gd name="connsiteX25" fmla="*/ 252249 w 677918"/>
              <a:gd name="connsiteY25" fmla="*/ 1166648 h 1781503"/>
              <a:gd name="connsiteX26" fmla="*/ 173421 w 677918"/>
              <a:gd name="connsiteY26" fmla="*/ 1308538 h 1781503"/>
              <a:gd name="connsiteX27" fmla="*/ 173421 w 677918"/>
              <a:gd name="connsiteY27" fmla="*/ 1781503 h 178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77918" h="1781503">
                <a:moveTo>
                  <a:pt x="15766" y="0"/>
                </a:moveTo>
                <a:cubicBezTo>
                  <a:pt x="21021" y="173421"/>
                  <a:pt x="12371" y="347823"/>
                  <a:pt x="31531" y="520262"/>
                </a:cubicBezTo>
                <a:cubicBezTo>
                  <a:pt x="33993" y="542422"/>
                  <a:pt x="58886" y="557588"/>
                  <a:pt x="78828" y="567559"/>
                </a:cubicBezTo>
                <a:cubicBezTo>
                  <a:pt x="102795" y="579543"/>
                  <a:pt x="131379" y="578069"/>
                  <a:pt x="157655" y="583324"/>
                </a:cubicBezTo>
                <a:lnTo>
                  <a:pt x="283780" y="567559"/>
                </a:lnTo>
                <a:cubicBezTo>
                  <a:pt x="304125" y="550120"/>
                  <a:pt x="284465" y="509883"/>
                  <a:pt x="268014" y="488731"/>
                </a:cubicBezTo>
                <a:cubicBezTo>
                  <a:pt x="244748" y="458818"/>
                  <a:pt x="173421" y="425669"/>
                  <a:pt x="173421" y="425669"/>
                </a:cubicBezTo>
                <a:cubicBezTo>
                  <a:pt x="141314" y="431020"/>
                  <a:pt x="57308" y="431722"/>
                  <a:pt x="31531" y="472965"/>
                </a:cubicBezTo>
                <a:cubicBezTo>
                  <a:pt x="13915" y="501150"/>
                  <a:pt x="0" y="567559"/>
                  <a:pt x="0" y="567559"/>
                </a:cubicBezTo>
                <a:cubicBezTo>
                  <a:pt x="136" y="568102"/>
                  <a:pt x="23993" y="670379"/>
                  <a:pt x="31531" y="677917"/>
                </a:cubicBezTo>
                <a:cubicBezTo>
                  <a:pt x="58327" y="704713"/>
                  <a:pt x="94593" y="719958"/>
                  <a:pt x="126124" y="740979"/>
                </a:cubicBezTo>
                <a:lnTo>
                  <a:pt x="173421" y="772510"/>
                </a:lnTo>
                <a:lnTo>
                  <a:pt x="220718" y="804041"/>
                </a:lnTo>
                <a:cubicBezTo>
                  <a:pt x="231228" y="819807"/>
                  <a:pt x="237989" y="838861"/>
                  <a:pt x="252249" y="851338"/>
                </a:cubicBezTo>
                <a:cubicBezTo>
                  <a:pt x="342046" y="929910"/>
                  <a:pt x="344349" y="914044"/>
                  <a:pt x="457200" y="930165"/>
                </a:cubicBezTo>
                <a:cubicBezTo>
                  <a:pt x="504708" y="925414"/>
                  <a:pt x="617193" y="939068"/>
                  <a:pt x="662152" y="882869"/>
                </a:cubicBezTo>
                <a:cubicBezTo>
                  <a:pt x="672534" y="869892"/>
                  <a:pt x="672663" y="851338"/>
                  <a:pt x="677918" y="835572"/>
                </a:cubicBezTo>
                <a:cubicBezTo>
                  <a:pt x="672663" y="798786"/>
                  <a:pt x="675953" y="759716"/>
                  <a:pt x="662152" y="725214"/>
                </a:cubicBezTo>
                <a:cubicBezTo>
                  <a:pt x="633563" y="653744"/>
                  <a:pt x="591462" y="679825"/>
                  <a:pt x="536028" y="693683"/>
                </a:cubicBezTo>
                <a:cubicBezTo>
                  <a:pt x="519906" y="697714"/>
                  <a:pt x="504497" y="704193"/>
                  <a:pt x="488731" y="709448"/>
                </a:cubicBezTo>
                <a:cubicBezTo>
                  <a:pt x="460385" y="751967"/>
                  <a:pt x="452314" y="755086"/>
                  <a:pt x="441435" y="804041"/>
                </a:cubicBezTo>
                <a:cubicBezTo>
                  <a:pt x="434501" y="835246"/>
                  <a:pt x="437541" y="868954"/>
                  <a:pt x="425669" y="898634"/>
                </a:cubicBezTo>
                <a:cubicBezTo>
                  <a:pt x="415910" y="923031"/>
                  <a:pt x="394138" y="940676"/>
                  <a:pt x="378373" y="961697"/>
                </a:cubicBezTo>
                <a:cubicBezTo>
                  <a:pt x="362572" y="1009098"/>
                  <a:pt x="365033" y="1015542"/>
                  <a:pt x="331076" y="1056290"/>
                </a:cubicBezTo>
                <a:cubicBezTo>
                  <a:pt x="316803" y="1073418"/>
                  <a:pt x="296739" y="1085443"/>
                  <a:pt x="283780" y="1103586"/>
                </a:cubicBezTo>
                <a:cubicBezTo>
                  <a:pt x="270120" y="1122710"/>
                  <a:pt x="264341" y="1146495"/>
                  <a:pt x="252249" y="1166648"/>
                </a:cubicBezTo>
                <a:cubicBezTo>
                  <a:pt x="240170" y="1186779"/>
                  <a:pt x="174770" y="1264008"/>
                  <a:pt x="173421" y="1308538"/>
                </a:cubicBezTo>
                <a:cubicBezTo>
                  <a:pt x="168646" y="1466121"/>
                  <a:pt x="173421" y="1623848"/>
                  <a:pt x="173421" y="1781503"/>
                </a:cubicBezTo>
              </a:path>
            </a:pathLst>
          </a:custGeom>
          <a:ln w="6350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822644" y="4576455"/>
            <a:ext cx="463604" cy="1781503"/>
          </a:xfrm>
          <a:custGeom>
            <a:avLst/>
            <a:gdLst>
              <a:gd name="connsiteX0" fmla="*/ 15766 w 677918"/>
              <a:gd name="connsiteY0" fmla="*/ 0 h 1781503"/>
              <a:gd name="connsiteX1" fmla="*/ 31531 w 677918"/>
              <a:gd name="connsiteY1" fmla="*/ 520262 h 1781503"/>
              <a:gd name="connsiteX2" fmla="*/ 78828 w 677918"/>
              <a:gd name="connsiteY2" fmla="*/ 567559 h 1781503"/>
              <a:gd name="connsiteX3" fmla="*/ 157655 w 677918"/>
              <a:gd name="connsiteY3" fmla="*/ 583324 h 1781503"/>
              <a:gd name="connsiteX4" fmla="*/ 283780 w 677918"/>
              <a:gd name="connsiteY4" fmla="*/ 567559 h 1781503"/>
              <a:gd name="connsiteX5" fmla="*/ 268014 w 677918"/>
              <a:gd name="connsiteY5" fmla="*/ 488731 h 1781503"/>
              <a:gd name="connsiteX6" fmla="*/ 173421 w 677918"/>
              <a:gd name="connsiteY6" fmla="*/ 425669 h 1781503"/>
              <a:gd name="connsiteX7" fmla="*/ 31531 w 677918"/>
              <a:gd name="connsiteY7" fmla="*/ 472965 h 1781503"/>
              <a:gd name="connsiteX8" fmla="*/ 0 w 677918"/>
              <a:gd name="connsiteY8" fmla="*/ 567559 h 1781503"/>
              <a:gd name="connsiteX9" fmla="*/ 31531 w 677918"/>
              <a:gd name="connsiteY9" fmla="*/ 677917 h 1781503"/>
              <a:gd name="connsiteX10" fmla="*/ 126124 w 677918"/>
              <a:gd name="connsiteY10" fmla="*/ 740979 h 1781503"/>
              <a:gd name="connsiteX11" fmla="*/ 173421 w 677918"/>
              <a:gd name="connsiteY11" fmla="*/ 772510 h 1781503"/>
              <a:gd name="connsiteX12" fmla="*/ 220718 w 677918"/>
              <a:gd name="connsiteY12" fmla="*/ 804041 h 1781503"/>
              <a:gd name="connsiteX13" fmla="*/ 252249 w 677918"/>
              <a:gd name="connsiteY13" fmla="*/ 851338 h 1781503"/>
              <a:gd name="connsiteX14" fmla="*/ 457200 w 677918"/>
              <a:gd name="connsiteY14" fmla="*/ 930165 h 1781503"/>
              <a:gd name="connsiteX15" fmla="*/ 662152 w 677918"/>
              <a:gd name="connsiteY15" fmla="*/ 882869 h 1781503"/>
              <a:gd name="connsiteX16" fmla="*/ 677918 w 677918"/>
              <a:gd name="connsiteY16" fmla="*/ 835572 h 1781503"/>
              <a:gd name="connsiteX17" fmla="*/ 662152 w 677918"/>
              <a:gd name="connsiteY17" fmla="*/ 725214 h 1781503"/>
              <a:gd name="connsiteX18" fmla="*/ 536028 w 677918"/>
              <a:gd name="connsiteY18" fmla="*/ 693683 h 1781503"/>
              <a:gd name="connsiteX19" fmla="*/ 488731 w 677918"/>
              <a:gd name="connsiteY19" fmla="*/ 709448 h 1781503"/>
              <a:gd name="connsiteX20" fmla="*/ 441435 w 677918"/>
              <a:gd name="connsiteY20" fmla="*/ 804041 h 1781503"/>
              <a:gd name="connsiteX21" fmla="*/ 425669 w 677918"/>
              <a:gd name="connsiteY21" fmla="*/ 898634 h 1781503"/>
              <a:gd name="connsiteX22" fmla="*/ 378373 w 677918"/>
              <a:gd name="connsiteY22" fmla="*/ 961697 h 1781503"/>
              <a:gd name="connsiteX23" fmla="*/ 331076 w 677918"/>
              <a:gd name="connsiteY23" fmla="*/ 1056290 h 1781503"/>
              <a:gd name="connsiteX24" fmla="*/ 283780 w 677918"/>
              <a:gd name="connsiteY24" fmla="*/ 1103586 h 1781503"/>
              <a:gd name="connsiteX25" fmla="*/ 252249 w 677918"/>
              <a:gd name="connsiteY25" fmla="*/ 1166648 h 1781503"/>
              <a:gd name="connsiteX26" fmla="*/ 173421 w 677918"/>
              <a:gd name="connsiteY26" fmla="*/ 1308538 h 1781503"/>
              <a:gd name="connsiteX27" fmla="*/ 173421 w 677918"/>
              <a:gd name="connsiteY27" fmla="*/ 1781503 h 178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77918" h="1781503">
                <a:moveTo>
                  <a:pt x="15766" y="0"/>
                </a:moveTo>
                <a:cubicBezTo>
                  <a:pt x="21021" y="173421"/>
                  <a:pt x="12371" y="347823"/>
                  <a:pt x="31531" y="520262"/>
                </a:cubicBezTo>
                <a:cubicBezTo>
                  <a:pt x="33993" y="542422"/>
                  <a:pt x="58886" y="557588"/>
                  <a:pt x="78828" y="567559"/>
                </a:cubicBezTo>
                <a:cubicBezTo>
                  <a:pt x="102795" y="579543"/>
                  <a:pt x="131379" y="578069"/>
                  <a:pt x="157655" y="583324"/>
                </a:cubicBezTo>
                <a:lnTo>
                  <a:pt x="283780" y="567559"/>
                </a:lnTo>
                <a:cubicBezTo>
                  <a:pt x="304125" y="550120"/>
                  <a:pt x="284465" y="509883"/>
                  <a:pt x="268014" y="488731"/>
                </a:cubicBezTo>
                <a:cubicBezTo>
                  <a:pt x="244748" y="458818"/>
                  <a:pt x="173421" y="425669"/>
                  <a:pt x="173421" y="425669"/>
                </a:cubicBezTo>
                <a:cubicBezTo>
                  <a:pt x="141314" y="431020"/>
                  <a:pt x="57308" y="431722"/>
                  <a:pt x="31531" y="472965"/>
                </a:cubicBezTo>
                <a:cubicBezTo>
                  <a:pt x="13915" y="501150"/>
                  <a:pt x="0" y="567559"/>
                  <a:pt x="0" y="567559"/>
                </a:cubicBezTo>
                <a:cubicBezTo>
                  <a:pt x="136" y="568102"/>
                  <a:pt x="23993" y="670379"/>
                  <a:pt x="31531" y="677917"/>
                </a:cubicBezTo>
                <a:cubicBezTo>
                  <a:pt x="58327" y="704713"/>
                  <a:pt x="94593" y="719958"/>
                  <a:pt x="126124" y="740979"/>
                </a:cubicBezTo>
                <a:lnTo>
                  <a:pt x="173421" y="772510"/>
                </a:lnTo>
                <a:lnTo>
                  <a:pt x="220718" y="804041"/>
                </a:lnTo>
                <a:cubicBezTo>
                  <a:pt x="231228" y="819807"/>
                  <a:pt x="237989" y="838861"/>
                  <a:pt x="252249" y="851338"/>
                </a:cubicBezTo>
                <a:cubicBezTo>
                  <a:pt x="342046" y="929910"/>
                  <a:pt x="344349" y="914044"/>
                  <a:pt x="457200" y="930165"/>
                </a:cubicBezTo>
                <a:cubicBezTo>
                  <a:pt x="504708" y="925414"/>
                  <a:pt x="617193" y="939068"/>
                  <a:pt x="662152" y="882869"/>
                </a:cubicBezTo>
                <a:cubicBezTo>
                  <a:pt x="672534" y="869892"/>
                  <a:pt x="672663" y="851338"/>
                  <a:pt x="677918" y="835572"/>
                </a:cubicBezTo>
                <a:cubicBezTo>
                  <a:pt x="672663" y="798786"/>
                  <a:pt x="675953" y="759716"/>
                  <a:pt x="662152" y="725214"/>
                </a:cubicBezTo>
                <a:cubicBezTo>
                  <a:pt x="633563" y="653744"/>
                  <a:pt x="591462" y="679825"/>
                  <a:pt x="536028" y="693683"/>
                </a:cubicBezTo>
                <a:cubicBezTo>
                  <a:pt x="519906" y="697714"/>
                  <a:pt x="504497" y="704193"/>
                  <a:pt x="488731" y="709448"/>
                </a:cubicBezTo>
                <a:cubicBezTo>
                  <a:pt x="460385" y="751967"/>
                  <a:pt x="452314" y="755086"/>
                  <a:pt x="441435" y="804041"/>
                </a:cubicBezTo>
                <a:cubicBezTo>
                  <a:pt x="434501" y="835246"/>
                  <a:pt x="437541" y="868954"/>
                  <a:pt x="425669" y="898634"/>
                </a:cubicBezTo>
                <a:cubicBezTo>
                  <a:pt x="415910" y="923031"/>
                  <a:pt x="394138" y="940676"/>
                  <a:pt x="378373" y="961697"/>
                </a:cubicBezTo>
                <a:cubicBezTo>
                  <a:pt x="362572" y="1009098"/>
                  <a:pt x="365033" y="1015542"/>
                  <a:pt x="331076" y="1056290"/>
                </a:cubicBezTo>
                <a:cubicBezTo>
                  <a:pt x="316803" y="1073418"/>
                  <a:pt x="296739" y="1085443"/>
                  <a:pt x="283780" y="1103586"/>
                </a:cubicBezTo>
                <a:cubicBezTo>
                  <a:pt x="270120" y="1122710"/>
                  <a:pt x="264341" y="1146495"/>
                  <a:pt x="252249" y="1166648"/>
                </a:cubicBezTo>
                <a:cubicBezTo>
                  <a:pt x="240170" y="1186779"/>
                  <a:pt x="174770" y="1264008"/>
                  <a:pt x="173421" y="1308538"/>
                </a:cubicBezTo>
                <a:cubicBezTo>
                  <a:pt x="168646" y="1466121"/>
                  <a:pt x="173421" y="1623848"/>
                  <a:pt x="173421" y="1781503"/>
                </a:cubicBezTo>
              </a:path>
            </a:pathLst>
          </a:custGeom>
          <a:ln w="6350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3"/>
          <p:cNvSpPr txBox="1">
            <a:spLocks/>
          </p:cNvSpPr>
          <p:nvPr/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/>
          <a:lstStyle/>
          <a:p>
            <a:pPr algn="r"/>
            <a:r>
              <a:rPr kumimoji="0" lang="en-CA" sz="46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Completeness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171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/>
        </p:nvGraphicFramePr>
        <p:xfrm>
          <a:off x="1500166" y="2076687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1494906" y="3949841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11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00166" y="235065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9" name="Shape 17"/>
          <p:cNvSpPr/>
          <p:nvPr/>
        </p:nvSpPr>
        <p:spPr>
          <a:xfrm>
            <a:off x="2727064" y="1104118"/>
            <a:ext cx="153362" cy="153362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0" name="Shape 17"/>
          <p:cNvSpPr/>
          <p:nvPr/>
        </p:nvSpPr>
        <p:spPr>
          <a:xfrm>
            <a:off x="1806891" y="2024292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2" name="Shape 17"/>
          <p:cNvSpPr/>
          <p:nvPr/>
        </p:nvSpPr>
        <p:spPr>
          <a:xfrm>
            <a:off x="2285984" y="2940731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4" name="Shape 17"/>
          <p:cNvSpPr/>
          <p:nvPr/>
        </p:nvSpPr>
        <p:spPr>
          <a:xfrm>
            <a:off x="3749480" y="3656422"/>
            <a:ext cx="153362" cy="153362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7" name="Shape 17"/>
          <p:cNvSpPr/>
          <p:nvPr/>
        </p:nvSpPr>
        <p:spPr>
          <a:xfrm>
            <a:off x="2471461" y="5880029"/>
            <a:ext cx="153362" cy="1533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5" name="Shape 17"/>
          <p:cNvSpPr/>
          <p:nvPr/>
        </p:nvSpPr>
        <p:spPr>
          <a:xfrm>
            <a:off x="1704649" y="5215459"/>
            <a:ext cx="153362" cy="1533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44362" y="71414"/>
            <a:ext cx="5627836" cy="78581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r>
              <a:rPr lang="en-CA" sz="46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Temporal</a:t>
            </a:r>
            <a:r>
              <a:rPr lang="en-CA" sz="46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 partitioning</a:t>
            </a:r>
            <a:endParaRPr lang="en-US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58082" y="3071810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 smtClean="0">
                <a:solidFill>
                  <a:srgbClr val="92D050"/>
                </a:solidFill>
                <a:sym typeface="Wingdings" pitchFamily="2" charset="2"/>
              </a:rPr>
              <a:t></a:t>
            </a:r>
            <a:endParaRPr lang="en-US" sz="6000" dirty="0">
              <a:solidFill>
                <a:srgbClr val="92D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58082" y="4913667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  <a:sym typeface="Wingdings" pitchFamily="2" charset="2"/>
              </a:rPr>
              <a:t></a:t>
            </a:r>
            <a:endParaRPr lang="en-US" sz="60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58082" y="1198891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 smtClean="0">
                <a:solidFill>
                  <a:srgbClr val="92D050"/>
                </a:solidFill>
                <a:sym typeface="Wingdings" pitchFamily="2" charset="2"/>
              </a:rPr>
              <a:t></a:t>
            </a:r>
            <a:endParaRPr lang="en-US" sz="6000" dirty="0">
              <a:solidFill>
                <a:srgbClr val="92D050"/>
              </a:solidFill>
            </a:endParaRPr>
          </a:p>
        </p:txBody>
      </p:sp>
      <p:grpSp>
        <p:nvGrpSpPr>
          <p:cNvPr id="6" name="Group 20"/>
          <p:cNvGrpSpPr/>
          <p:nvPr/>
        </p:nvGrpSpPr>
        <p:grpSpPr>
          <a:xfrm>
            <a:off x="1698714" y="1103078"/>
            <a:ext cx="2213959" cy="4929273"/>
            <a:chOff x="1688883" y="1104118"/>
            <a:chExt cx="2213959" cy="4929273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3" name="Shape 17"/>
            <p:cNvSpPr/>
            <p:nvPr/>
          </p:nvSpPr>
          <p:spPr>
            <a:xfrm>
              <a:off x="2727064" y="1104118"/>
              <a:ext cx="153362" cy="153362"/>
            </a:xfrm>
            <a:prstGeom prst="triangle">
              <a:avLst>
                <a:gd name="adj" fmla="val 50000"/>
              </a:avLst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24" name="Shape 17"/>
            <p:cNvSpPr/>
            <p:nvPr/>
          </p:nvSpPr>
          <p:spPr>
            <a:xfrm>
              <a:off x="1806891" y="2024292"/>
              <a:ext cx="153362" cy="153362"/>
            </a:xfrm>
            <a:prstGeom prst="triangle">
              <a:avLst>
                <a:gd name="adj" fmla="val 50000"/>
              </a:avLst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25" name="Shape 17"/>
            <p:cNvSpPr/>
            <p:nvPr/>
          </p:nvSpPr>
          <p:spPr>
            <a:xfrm>
              <a:off x="2286566" y="2940731"/>
              <a:ext cx="153362" cy="153362"/>
            </a:xfrm>
            <a:prstGeom prst="triangle">
              <a:avLst>
                <a:gd name="adj" fmla="val 50000"/>
              </a:avLst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26" name="Shape 17"/>
            <p:cNvSpPr/>
            <p:nvPr/>
          </p:nvSpPr>
          <p:spPr>
            <a:xfrm>
              <a:off x="3749480" y="3656422"/>
              <a:ext cx="153362" cy="153362"/>
            </a:xfrm>
            <a:prstGeom prst="triangle">
              <a:avLst>
                <a:gd name="adj" fmla="val 50000"/>
              </a:avLst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grpSp>
          <p:nvGrpSpPr>
            <p:cNvPr id="8" name="Group 16"/>
            <p:cNvGrpSpPr/>
            <p:nvPr/>
          </p:nvGrpSpPr>
          <p:grpSpPr>
            <a:xfrm>
              <a:off x="1688883" y="5215459"/>
              <a:ext cx="920174" cy="817932"/>
              <a:chOff x="903065" y="3349697"/>
              <a:chExt cx="920174" cy="817932"/>
            </a:xfrm>
            <a:grpFill/>
          </p:grpSpPr>
          <p:sp>
            <p:nvSpPr>
              <p:cNvPr id="28" name="Shape 17"/>
              <p:cNvSpPr/>
              <p:nvPr/>
            </p:nvSpPr>
            <p:spPr>
              <a:xfrm>
                <a:off x="1669877" y="4014267"/>
                <a:ext cx="153362" cy="153362"/>
              </a:xfrm>
              <a:prstGeom prst="triangle">
                <a:avLst>
                  <a:gd name="adj" fmla="val 50000"/>
                </a:avLst>
              </a:prstGeom>
              <a:grpFill/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en-US" b="1" dirty="0"/>
              </a:p>
            </p:txBody>
          </p:sp>
          <p:sp>
            <p:nvSpPr>
              <p:cNvPr id="29" name="Shape 17"/>
              <p:cNvSpPr/>
              <p:nvPr/>
            </p:nvSpPr>
            <p:spPr>
              <a:xfrm>
                <a:off x="903065" y="3349697"/>
                <a:ext cx="153362" cy="153362"/>
              </a:xfrm>
              <a:prstGeom prst="triangle">
                <a:avLst>
                  <a:gd name="adj" fmla="val 50000"/>
                </a:avLst>
              </a:prstGeom>
              <a:grpFill/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en-US" b="1" dirty="0"/>
              </a:p>
            </p:txBody>
          </p:sp>
        </p:grpSp>
      </p:grpSp>
      <p:sp>
        <p:nvSpPr>
          <p:cNvPr id="27" name="TextBox 26"/>
          <p:cNvSpPr txBox="1"/>
          <p:nvPr/>
        </p:nvSpPr>
        <p:spPr>
          <a:xfrm>
            <a:off x="7358082" y="4913667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 smtClean="0">
                <a:solidFill>
                  <a:srgbClr val="92D050"/>
                </a:solidFill>
                <a:sym typeface="Wingdings" pitchFamily="2" charset="2"/>
              </a:rPr>
              <a:t></a:t>
            </a:r>
            <a:endParaRPr lang="en-US" sz="6000" dirty="0">
              <a:solidFill>
                <a:srgbClr val="92D050"/>
              </a:solidFill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00034" y="71414"/>
            <a:ext cx="8286808" cy="78581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r>
              <a:rPr lang="en-CA" sz="46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Problem: Hot shadows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3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15" grpId="0" animBg="1"/>
      <p:bldP spid="15" grpId="1" animBg="1"/>
      <p:bldP spid="15" grpId="2" animBg="1"/>
      <p:bldP spid="15" grpId="3" animBg="1"/>
      <p:bldP spid="15" grpId="4" animBg="1"/>
      <p:bldP spid="20" grpId="0"/>
      <p:bldP spid="17" grpId="0"/>
      <p:bldP spid="18" grpId="0"/>
      <p:bldP spid="18" grpId="1"/>
      <p:bldP spid="19" grpId="0"/>
      <p:bldP spid="27" grpId="1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Could switching probes on and off lead to false positives?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No, we can safely enable a probe anytime due to </a:t>
            </a:r>
            <a:r>
              <a:rPr lang="en-CA" dirty="0" err="1" smtClean="0"/>
              <a:t>tracematch</a:t>
            </a:r>
            <a:r>
              <a:rPr lang="en-CA" dirty="0" smtClean="0"/>
              <a:t> semantics.</a:t>
            </a:r>
          </a:p>
          <a:p>
            <a:pPr lvl="1">
              <a:buNone/>
            </a:pPr>
            <a:r>
              <a:rPr lang="en-CA" dirty="0" smtClean="0"/>
              <a:t>Opposed to e.g. LTL always match against a </a:t>
            </a:r>
            <a:r>
              <a:rPr lang="en-CA" i="1" dirty="0" smtClean="0">
                <a:solidFill>
                  <a:schemeClr val="accent2"/>
                </a:solidFill>
              </a:rPr>
              <a:t>suffix </a:t>
            </a:r>
            <a:r>
              <a:rPr lang="en-CA" dirty="0" smtClean="0"/>
              <a:t>of the execution trace.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Can also disable anytime.</a:t>
            </a:r>
          </a:p>
          <a:p>
            <a:pPr lvl="1">
              <a:buNone/>
            </a:pPr>
            <a:r>
              <a:rPr lang="en-CA" dirty="0" smtClean="0"/>
              <a:t>Just have to make sure we discard bindings.</a:t>
            </a:r>
          </a:p>
        </p:txBody>
      </p:sp>
      <p:sp>
        <p:nvSpPr>
          <p:cNvPr id="5" name="Oval 4"/>
          <p:cNvSpPr/>
          <p:nvPr/>
        </p:nvSpPr>
        <p:spPr>
          <a:xfrm>
            <a:off x="1804785" y="4237108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Notched Right Arrow 5"/>
          <p:cNvSpPr/>
          <p:nvPr/>
        </p:nvSpPr>
        <p:spPr>
          <a:xfrm>
            <a:off x="2688449" y="4277374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4192209" y="4237108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Notched Right Arrow 7"/>
          <p:cNvSpPr/>
          <p:nvPr/>
        </p:nvSpPr>
        <p:spPr>
          <a:xfrm>
            <a:off x="5075872" y="4277374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6579637" y="4237108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01967" y="3788261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smtClean="0"/>
              <a:t>sync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96331" y="3788261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b="1" dirty="0" err="1" smtClean="0"/>
              <a:t>aSyncIter</a:t>
            </a:r>
            <a:endParaRPr lang="en-US" sz="1600" b="1" dirty="0"/>
          </a:p>
        </p:txBody>
      </p:sp>
      <p:sp>
        <p:nvSpPr>
          <p:cNvPr id="12" name="Circular Arrow 11"/>
          <p:cNvSpPr/>
          <p:nvPr/>
        </p:nvSpPr>
        <p:spPr>
          <a:xfrm>
            <a:off x="3999149" y="3688517"/>
            <a:ext cx="847822" cy="947566"/>
          </a:xfrm>
          <a:prstGeom prst="circularArrow">
            <a:avLst>
              <a:gd name="adj1" fmla="val 12500"/>
              <a:gd name="adj2" fmla="val 1142319"/>
              <a:gd name="adj3" fmla="val 20457683"/>
              <a:gd name="adj4" fmla="val 10800000"/>
              <a:gd name="adj5" fmla="val 12500"/>
            </a:avLst>
          </a:prstGeom>
          <a:solidFill>
            <a:schemeClr val="bg1">
              <a:tint val="75000"/>
            </a:schemeClr>
          </a:solidFill>
          <a:ln w="19050" cap="flat" cmpd="sng" algn="ctr">
            <a:solidFill>
              <a:schemeClr val="tx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3366222"/>
            <a:ext cx="1895132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/>
              <a:t>skip(</a:t>
            </a:r>
            <a:r>
              <a:rPr lang="en-US" sz="1600" b="1" dirty="0" err="1" smtClean="0"/>
              <a:t>aSyncIter</a:t>
            </a:r>
            <a:r>
              <a:rPr lang="en-US" sz="1600" b="1" dirty="0" smtClean="0"/>
              <a:t>)</a:t>
            </a:r>
            <a:endParaRPr lang="en-US" sz="1600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113480" y="3357562"/>
            <a:ext cx="1895132" cy="1278521"/>
            <a:chOff x="1113480" y="2714620"/>
            <a:chExt cx="1895132" cy="1278521"/>
          </a:xfrm>
        </p:grpSpPr>
        <p:sp>
          <p:nvSpPr>
            <p:cNvPr id="15" name="Circular Arrow 14"/>
            <p:cNvSpPr/>
            <p:nvPr/>
          </p:nvSpPr>
          <p:spPr>
            <a:xfrm>
              <a:off x="1643042" y="3045575"/>
              <a:ext cx="847822" cy="947566"/>
            </a:xfrm>
            <a:prstGeom prst="circularArrow">
              <a:avLst>
                <a:gd name="adj1" fmla="val 12500"/>
                <a:gd name="adj2" fmla="val 1142319"/>
                <a:gd name="adj3" fmla="val 20457683"/>
                <a:gd name="adj4" fmla="val 10800000"/>
                <a:gd name="adj5" fmla="val 12500"/>
              </a:avLst>
            </a:prstGeom>
            <a:solidFill>
              <a:schemeClr val="accent2"/>
            </a:solidFill>
            <a:ln w="19050" cap="flat" cmpd="sng" algn="ctr">
              <a:solidFill>
                <a:schemeClr val="accent2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13480" y="2714620"/>
              <a:ext cx="1895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400" b="1" dirty="0" smtClean="0">
                  <a:solidFill>
                    <a:schemeClr val="accent2"/>
                  </a:solidFill>
                </a:rPr>
                <a:t>*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Multiply 57"/>
          <p:cNvSpPr/>
          <p:nvPr/>
        </p:nvSpPr>
        <p:spPr>
          <a:xfrm>
            <a:off x="4000496" y="3027668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1285852" y="1571612"/>
          <a:ext cx="6096000" cy="364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21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CA" dirty="0" smtClean="0"/>
              <a:t>Code generation for probe switching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4643438" y="1969746"/>
            <a:ext cx="2643206" cy="461665"/>
            <a:chOff x="3214678" y="2357432"/>
            <a:chExt cx="2643206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3428992" y="2357432"/>
              <a:ext cx="242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err="1" smtClean="0"/>
                <a:t>asyncIter</a:t>
              </a:r>
              <a:r>
                <a:rPr lang="en-US" sz="2400" b="1" dirty="0" smtClean="0"/>
                <a:t>(c=c3)</a:t>
              </a:r>
              <a:endParaRPr lang="en-US" sz="2400" b="1" dirty="0"/>
            </a:p>
          </p:txBody>
        </p:sp>
        <p:sp>
          <p:nvSpPr>
            <p:cNvPr id="18" name="Shape 17"/>
            <p:cNvSpPr/>
            <p:nvPr/>
          </p:nvSpPr>
          <p:spPr>
            <a:xfrm>
              <a:off x="3214678" y="2500306"/>
              <a:ext cx="214314" cy="214314"/>
            </a:xfrm>
            <a:prstGeom prst="triangle">
              <a:avLst>
                <a:gd name="adj" fmla="val 50000"/>
              </a:avLst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grpSp>
        <p:nvGrpSpPr>
          <p:cNvPr id="12" name="Group 18"/>
          <p:cNvGrpSpPr/>
          <p:nvPr/>
        </p:nvGrpSpPr>
        <p:grpSpPr>
          <a:xfrm>
            <a:off x="1714480" y="1969746"/>
            <a:ext cx="2428892" cy="461665"/>
            <a:chOff x="285720" y="4214818"/>
            <a:chExt cx="2428892" cy="461665"/>
          </a:xfrm>
        </p:grpSpPr>
        <p:sp>
          <p:nvSpPr>
            <p:cNvPr id="20" name="TextBox 19"/>
            <p:cNvSpPr txBox="1"/>
            <p:nvPr/>
          </p:nvSpPr>
          <p:spPr>
            <a:xfrm>
              <a:off x="500034" y="4214818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smtClean="0"/>
                <a:t>sync(c=c1)</a:t>
              </a:r>
              <a:endParaRPr lang="en-US" sz="24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5720" y="4357694"/>
              <a:ext cx="214314" cy="214314"/>
            </a:xfrm>
            <a:prstGeom prst="rect">
              <a:avLst/>
            </a:prstGeom>
            <a:solidFill>
              <a:schemeClr val="accent2">
                <a:tint val="60000"/>
              </a:schemeClr>
            </a:solidFill>
            <a:ln w="19050" cap="flat" cmpd="sng" algn="ctr">
              <a:solidFill>
                <a:schemeClr val="accent2">
                  <a:tint val="60000"/>
                </a:schemeClr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2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13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85852" y="1612556"/>
            <a:ext cx="6215106" cy="1071570"/>
          </a:xfrm>
          <a:prstGeom prst="roundRect">
            <a:avLst/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15"/>
          <p:cNvGrpSpPr/>
          <p:nvPr/>
        </p:nvGrpSpPr>
        <p:grpSpPr>
          <a:xfrm>
            <a:off x="4643438" y="3184192"/>
            <a:ext cx="2643206" cy="461665"/>
            <a:chOff x="3214678" y="2357432"/>
            <a:chExt cx="2643206" cy="461665"/>
          </a:xfrm>
        </p:grpSpPr>
        <p:sp>
          <p:nvSpPr>
            <p:cNvPr id="27" name="TextBox 26"/>
            <p:cNvSpPr txBox="1"/>
            <p:nvPr/>
          </p:nvSpPr>
          <p:spPr>
            <a:xfrm>
              <a:off x="3428992" y="2357432"/>
              <a:ext cx="242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err="1" smtClean="0"/>
                <a:t>asyncIter</a:t>
              </a:r>
              <a:r>
                <a:rPr lang="en-US" sz="2400" b="1" dirty="0" smtClean="0"/>
                <a:t>(c=c2)</a:t>
              </a:r>
              <a:endParaRPr lang="en-US" sz="2400" b="1" dirty="0"/>
            </a:p>
          </p:txBody>
        </p:sp>
        <p:sp>
          <p:nvSpPr>
            <p:cNvPr id="28" name="Shape 17"/>
            <p:cNvSpPr/>
            <p:nvPr/>
          </p:nvSpPr>
          <p:spPr>
            <a:xfrm>
              <a:off x="3214678" y="2500306"/>
              <a:ext cx="214314" cy="214314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grpSp>
        <p:nvGrpSpPr>
          <p:cNvPr id="29" name="Group 18"/>
          <p:cNvGrpSpPr/>
          <p:nvPr/>
        </p:nvGrpSpPr>
        <p:grpSpPr>
          <a:xfrm>
            <a:off x="1714480" y="3184192"/>
            <a:ext cx="2428892" cy="461665"/>
            <a:chOff x="285720" y="4214818"/>
            <a:chExt cx="2428892" cy="461665"/>
          </a:xfrm>
        </p:grpSpPr>
        <p:sp>
          <p:nvSpPr>
            <p:cNvPr id="30" name="TextBox 29"/>
            <p:cNvSpPr txBox="1"/>
            <p:nvPr/>
          </p:nvSpPr>
          <p:spPr>
            <a:xfrm>
              <a:off x="500034" y="4214818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smtClean="0"/>
                <a:t>sync(c=c5)</a:t>
              </a:r>
              <a:endParaRPr lang="en-US" sz="2400" b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85720" y="4357694"/>
              <a:ext cx="214314" cy="21431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1285852" y="2827002"/>
            <a:ext cx="6215106" cy="1071570"/>
          </a:xfrm>
          <a:prstGeom prst="roundRect">
            <a:avLst/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15"/>
          <p:cNvGrpSpPr/>
          <p:nvPr/>
        </p:nvGrpSpPr>
        <p:grpSpPr>
          <a:xfrm>
            <a:off x="4643438" y="4470076"/>
            <a:ext cx="2643206" cy="461665"/>
            <a:chOff x="3214678" y="2357432"/>
            <a:chExt cx="2643206" cy="461665"/>
          </a:xfrm>
        </p:grpSpPr>
        <p:sp>
          <p:nvSpPr>
            <p:cNvPr id="41" name="TextBox 40"/>
            <p:cNvSpPr txBox="1"/>
            <p:nvPr/>
          </p:nvSpPr>
          <p:spPr>
            <a:xfrm>
              <a:off x="3428992" y="2357432"/>
              <a:ext cx="242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err="1" smtClean="0"/>
                <a:t>asyncIter</a:t>
              </a:r>
              <a:r>
                <a:rPr lang="en-US" sz="2400" b="1" dirty="0" smtClean="0"/>
                <a:t>(c=c4)</a:t>
              </a:r>
              <a:endParaRPr lang="en-US" sz="2400" b="1" dirty="0"/>
            </a:p>
          </p:txBody>
        </p:sp>
        <p:sp>
          <p:nvSpPr>
            <p:cNvPr id="42" name="Shape 17"/>
            <p:cNvSpPr/>
            <p:nvPr/>
          </p:nvSpPr>
          <p:spPr>
            <a:xfrm>
              <a:off x="3214678" y="2500306"/>
              <a:ext cx="214314" cy="214314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grpSp>
        <p:nvGrpSpPr>
          <p:cNvPr id="43" name="Group 18"/>
          <p:cNvGrpSpPr/>
          <p:nvPr/>
        </p:nvGrpSpPr>
        <p:grpSpPr>
          <a:xfrm>
            <a:off x="1714480" y="4470076"/>
            <a:ext cx="2428892" cy="461665"/>
            <a:chOff x="285720" y="4214818"/>
            <a:chExt cx="2428892" cy="461665"/>
          </a:xfrm>
        </p:grpSpPr>
        <p:sp>
          <p:nvSpPr>
            <p:cNvPr id="44" name="TextBox 43"/>
            <p:cNvSpPr txBox="1"/>
            <p:nvPr/>
          </p:nvSpPr>
          <p:spPr>
            <a:xfrm>
              <a:off x="500034" y="4214818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smtClean="0"/>
                <a:t>sync(c=c1)</a:t>
              </a:r>
              <a:endParaRPr lang="en-US" sz="2400" b="1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5720" y="4357694"/>
              <a:ext cx="214314" cy="214314"/>
            </a:xfrm>
            <a:prstGeom prst="rect">
              <a:avLst/>
            </a:prstGeom>
            <a:solidFill>
              <a:schemeClr val="accent2">
                <a:tint val="60000"/>
              </a:schemeClr>
            </a:solidFill>
            <a:ln w="19050" cap="flat" cmpd="sng" algn="ctr">
              <a:solidFill>
                <a:schemeClr val="accent2">
                  <a:tint val="60000"/>
                </a:schemeClr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Rounded Rectangle 45"/>
          <p:cNvSpPr/>
          <p:nvPr/>
        </p:nvSpPr>
        <p:spPr>
          <a:xfrm>
            <a:off x="1285852" y="4112886"/>
            <a:ext cx="6215106" cy="1071570"/>
          </a:xfrm>
          <a:prstGeom prst="roundRect">
            <a:avLst/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357290" y="19697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2400" b="1" dirty="0" smtClean="0">
                <a:solidFill>
                  <a:srgbClr val="FFFF00"/>
                </a:solidFill>
              </a:rPr>
              <a:t>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6248" y="196974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2400" b="1" dirty="0" smtClean="0">
                <a:solidFill>
                  <a:srgbClr val="FFFF00"/>
                </a:solidFill>
              </a:rPr>
              <a:t>1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57290" y="318164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2400" b="1" dirty="0" smtClean="0">
                <a:solidFill>
                  <a:srgbClr val="FFFF00"/>
                </a:solidFill>
              </a:rPr>
              <a:t>2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86248" y="31978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2400" b="1" dirty="0" smtClean="0">
                <a:solidFill>
                  <a:srgbClr val="FFFF00"/>
                </a:solidFill>
              </a:rPr>
              <a:t>3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57290" y="4481181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2400" b="1" dirty="0" smtClean="0">
                <a:solidFill>
                  <a:srgbClr val="FFFF00"/>
                </a:solidFill>
              </a:rPr>
              <a:t>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13544" y="4483724"/>
            <a:ext cx="32989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2400" b="1" dirty="0" smtClean="0">
                <a:solidFill>
                  <a:srgbClr val="FFFF00"/>
                </a:solidFill>
              </a:rPr>
              <a:t>4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57224" y="19697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 smtClean="0">
                <a:solidFill>
                  <a:srgbClr val="FF3300"/>
                </a:solidFill>
              </a:rPr>
              <a:t>0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57224" y="318419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 smtClean="0">
                <a:solidFill>
                  <a:srgbClr val="FF3300"/>
                </a:solidFill>
              </a:rPr>
              <a:t>1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7224" y="447798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 smtClean="0">
                <a:solidFill>
                  <a:srgbClr val="FF3300"/>
                </a:solidFill>
              </a:rPr>
              <a:t>2</a:t>
            </a:r>
            <a:endParaRPr lang="en-US" sz="2400" b="1" dirty="0">
              <a:solidFill>
                <a:srgbClr val="FF3300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1643042" y="1150891"/>
            <a:ext cx="5429288" cy="464208"/>
            <a:chOff x="1643042" y="1538575"/>
            <a:chExt cx="5429288" cy="464208"/>
          </a:xfrm>
        </p:grpSpPr>
        <p:sp>
          <p:nvSpPr>
            <p:cNvPr id="49" name="TextBox 48"/>
            <p:cNvSpPr txBox="1"/>
            <p:nvPr/>
          </p:nvSpPr>
          <p:spPr>
            <a:xfrm>
              <a:off x="1643042" y="1538575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400" b="1" dirty="0" smtClean="0"/>
                <a:t>0</a:t>
              </a:r>
              <a:endParaRPr lang="en-US" sz="24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857488" y="1538575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1934" y="1541118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286380" y="1541118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500826" y="1541118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</p:grpSp>
      <p:sp>
        <p:nvSpPr>
          <p:cNvPr id="50" name="Multiply 49"/>
          <p:cNvSpPr/>
          <p:nvPr/>
        </p:nvSpPr>
        <p:spPr>
          <a:xfrm>
            <a:off x="1571604" y="1813222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Multiply 56"/>
          <p:cNvSpPr/>
          <p:nvPr/>
        </p:nvSpPr>
        <p:spPr>
          <a:xfrm>
            <a:off x="2786050" y="1826870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5214942" y="3027668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ultiply 59"/>
          <p:cNvSpPr/>
          <p:nvPr/>
        </p:nvSpPr>
        <p:spPr>
          <a:xfrm>
            <a:off x="6500826" y="4269410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Multiply 60"/>
          <p:cNvSpPr/>
          <p:nvPr/>
        </p:nvSpPr>
        <p:spPr>
          <a:xfrm>
            <a:off x="1571604" y="4269410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285852" y="5429264"/>
          <a:ext cx="6096000" cy="1214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21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3" name="Multiply 62"/>
          <p:cNvSpPr/>
          <p:nvPr/>
        </p:nvSpPr>
        <p:spPr>
          <a:xfrm>
            <a:off x="6500826" y="5643578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Multiply 63"/>
          <p:cNvSpPr/>
          <p:nvPr/>
        </p:nvSpPr>
        <p:spPr>
          <a:xfrm>
            <a:off x="1571604" y="5643578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>
            <a:off x="285720" y="4500570"/>
            <a:ext cx="428628" cy="357190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-4.81481E-6 L 0.03941 -4.81481E-6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14166 -4.81481E-6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2 0.00255 L 0.32413 0.00255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11823 -1.48148E-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03924 1.48148E-6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24652 -0.00254 " pathEditMode="relative" rAng="0" ptsTypes="AA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25" grpId="0" animBg="1"/>
      <p:bldP spid="32" grpId="0" animBg="1"/>
      <p:bldP spid="46" grpId="0" animBg="1"/>
      <p:bldP spid="48" grpId="0"/>
      <p:bldP spid="48" grpId="1"/>
      <p:bldP spid="48" grpId="2"/>
      <p:bldP spid="33" grpId="0"/>
      <p:bldP spid="33" grpId="1"/>
      <p:bldP spid="33" grpId="2"/>
      <p:bldP spid="34" grpId="0"/>
      <p:bldP spid="34" grpId="1"/>
      <p:bldP spid="34" grpId="2"/>
      <p:bldP spid="35" grpId="0"/>
      <p:bldP spid="35" grpId="1"/>
      <p:bldP spid="35" grpId="2"/>
      <p:bldP spid="36" grpId="0"/>
      <p:bldP spid="36" grpId="1"/>
      <p:bldP spid="36" grpId="2"/>
      <p:bldP spid="37" grpId="0"/>
      <p:bldP spid="37" grpId="1"/>
      <p:bldP spid="37" grpId="2"/>
      <p:bldP spid="38" grpId="0"/>
      <p:bldP spid="47" grpId="0"/>
      <p:bldP spid="39" grpId="0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Benchmarks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ph idx="1"/>
          </p:nvPr>
        </p:nvGraphicFramePr>
        <p:xfrm>
          <a:off x="457200" y="2243142"/>
          <a:ext cx="8229600" cy="22250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57400"/>
                <a:gridCol w="2057400"/>
                <a:gridCol w="1285884"/>
                <a:gridCol w="2828916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Benchmark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Tracematch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Initial additional runtime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antlr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20.6%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FailSafeIter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20.6%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lucene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HasNextElem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11.9%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FailSafeIter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79.0%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HasNext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158.1%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14</a:t>
            </a:fld>
            <a:endParaRPr lang="en-US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4875241"/>
            <a:ext cx="8401080" cy="1697031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Ran each benchmark/</a:t>
            </a:r>
            <a:r>
              <a:rPr kumimoji="0" lang="en-US" sz="3000" b="1" i="0" u="none" strike="noStrike" kern="1200" cap="none" spc="0" normalizeH="0" baseline="0" noProof="0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tracematch</a:t>
            </a:r>
            <a:r>
              <a:rPr kumimoji="0" lang="en-US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combination with one probe enabled at a time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n-CA" sz="30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</a:rPr>
              <a:t>Measured relative runtime overhead</a:t>
            </a:r>
            <a:endParaRPr kumimoji="0" lang="en-US" sz="3000" b="1" i="0" u="none" strike="noStrike" kern="1200" cap="none" spc="0" normalizeH="0" baseline="0" noProof="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8092" y="1446217"/>
            <a:ext cx="8229600" cy="696899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CA" sz="30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ECOOP ’07 benchmarks</a:t>
            </a:r>
            <a:r>
              <a:rPr kumimoji="0" lang="en-CA" sz="3000" b="1" i="0" u="none" strike="noStrike" kern="1200" cap="none" spc="0" normalizeH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with largest overheads</a:t>
            </a:r>
            <a:endParaRPr kumimoji="0" lang="en-US" sz="3000" b="1" i="0" u="none" strike="noStrike" kern="1200" cap="none" spc="0" normalizeH="0" baseline="0" noProof="0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Overheads after </a:t>
            </a:r>
            <a:r>
              <a:rPr lang="en-CA" dirty="0" err="1" smtClean="0"/>
              <a:t>spacial</a:t>
            </a:r>
            <a:r>
              <a:rPr lang="en-CA" dirty="0" smtClean="0"/>
              <a:t> partitioning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15</a:t>
            </a:fld>
            <a:endParaRPr lang="en-US"/>
          </a:p>
        </p:txBody>
      </p:sp>
      <p:graphicFrame>
        <p:nvGraphicFramePr>
          <p:cNvPr id="9" name="Chart 1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9969" y="3490914"/>
            <a:ext cx="123825" cy="1524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3709038"/>
            <a:ext cx="133350" cy="13335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4325310"/>
            <a:ext cx="133350" cy="13335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34732" y="3932876"/>
            <a:ext cx="71438" cy="83344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24731" y="4136713"/>
            <a:ext cx="114300" cy="10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Implement temporal partitioning</a:t>
            </a:r>
          </a:p>
          <a:p>
            <a:pPr lvl="1"/>
            <a:r>
              <a:rPr lang="en-CA" dirty="0" smtClean="0"/>
              <a:t>Requires probabilistic foundation</a:t>
            </a:r>
          </a:p>
          <a:p>
            <a:r>
              <a:rPr lang="en-CA" dirty="0" smtClean="0"/>
              <a:t>Try this out on a larger scale</a:t>
            </a:r>
          </a:p>
          <a:p>
            <a:pPr lvl="1"/>
            <a:r>
              <a:rPr lang="en-CA" dirty="0" smtClean="0"/>
              <a:t>Need Java programs with a large user base, willing to cooperate</a:t>
            </a:r>
          </a:p>
          <a:p>
            <a:r>
              <a:rPr lang="en-CA" dirty="0" smtClean="0"/>
              <a:t>Try using JVM support to find hot probes</a:t>
            </a:r>
          </a:p>
          <a:p>
            <a:pPr lvl="1"/>
            <a:r>
              <a:rPr lang="en-CA" dirty="0" smtClean="0"/>
              <a:t>Production </a:t>
            </a:r>
            <a:r>
              <a:rPr lang="en-CA" dirty="0" err="1" smtClean="0"/>
              <a:t>JVMs</a:t>
            </a:r>
            <a:r>
              <a:rPr lang="en-CA" dirty="0" smtClean="0"/>
              <a:t> already compute statistics</a:t>
            </a:r>
          </a:p>
          <a:p>
            <a:pPr lvl="1"/>
            <a:r>
              <a:rPr lang="en-CA" dirty="0" smtClean="0"/>
              <a:t>Would enable more efficient probe switching</a:t>
            </a:r>
          </a:p>
          <a:p>
            <a:r>
              <a:rPr lang="en-CA" dirty="0" smtClean="0"/>
              <a:t>Eliminate super-hot shadows through better static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Sound collaborative RV is possible using </a:t>
            </a:r>
            <a:r>
              <a:rPr lang="en-CA" dirty="0" err="1" smtClean="0"/>
              <a:t>tracematches</a:t>
            </a:r>
            <a:endParaRPr lang="en-CA" dirty="0" smtClean="0"/>
          </a:p>
          <a:p>
            <a:r>
              <a:rPr lang="en-CA" dirty="0" smtClean="0"/>
              <a:t>Can construct probes using a flow-insensitive points-to analysis</a:t>
            </a:r>
          </a:p>
          <a:p>
            <a:r>
              <a:rPr lang="en-CA" dirty="0" smtClean="0"/>
              <a:t>Approach works for some programs but very hot shadows can still be bottlenecks</a:t>
            </a:r>
          </a:p>
          <a:p>
            <a:r>
              <a:rPr lang="en-CA" dirty="0" smtClean="0"/>
              <a:t>Found a heuristic to statically identify shadows with potentially high runtime impact</a:t>
            </a:r>
          </a:p>
          <a:p>
            <a:r>
              <a:rPr lang="en-CA" dirty="0" smtClean="0"/>
              <a:t>Further static optimizations probably more promising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CA" dirty="0" smtClean="0"/>
              <a:t>Thank you for listening and the entire </a:t>
            </a:r>
            <a:r>
              <a:rPr lang="en-CA" dirty="0" err="1" smtClean="0"/>
              <a:t>AspectBench</a:t>
            </a:r>
            <a:r>
              <a:rPr lang="en-CA" dirty="0" smtClean="0"/>
              <a:t> Compiler group for their enduring support!</a:t>
            </a:r>
          </a:p>
          <a:p>
            <a:pPr algn="ctr">
              <a:buNone/>
            </a:pPr>
            <a:endParaRPr lang="en-CA" dirty="0" smtClean="0"/>
          </a:p>
          <a:p>
            <a:pPr algn="ctr">
              <a:buNone/>
            </a:pPr>
            <a:r>
              <a:rPr lang="en-CA" dirty="0" smtClean="0"/>
              <a:t>Download our </a:t>
            </a:r>
            <a:r>
              <a:rPr lang="en-CA" dirty="0" smtClean="0"/>
              <a:t>tool, examples </a:t>
            </a:r>
            <a:r>
              <a:rPr lang="en-CA" smtClean="0"/>
              <a:t>and benchmarks </a:t>
            </a:r>
            <a:r>
              <a:rPr lang="en-CA" smtClean="0"/>
              <a:t>at</a:t>
            </a:r>
            <a:r>
              <a:rPr lang="en-CA" smtClean="0"/>
              <a:t>:</a:t>
            </a:r>
            <a:endParaRPr lang="en-CA" dirty="0" smtClean="0"/>
          </a:p>
          <a:p>
            <a:pPr algn="ctr">
              <a:buNone/>
            </a:pPr>
            <a:r>
              <a:rPr lang="en-CA" dirty="0" err="1" smtClean="0">
                <a:hlinkClick r:id="rId2"/>
              </a:rPr>
              <a:t>www.aspectbench.org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Past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Specialized code generation for runtime monitors</a:t>
            </a:r>
          </a:p>
          <a:p>
            <a:r>
              <a:rPr lang="en-CA" dirty="0" smtClean="0"/>
              <a:t>Leak elimination</a:t>
            </a:r>
          </a:p>
          <a:p>
            <a:r>
              <a:rPr lang="en-CA" dirty="0" smtClean="0"/>
              <a:t>Indexing</a:t>
            </a:r>
          </a:p>
          <a:p>
            <a:pPr>
              <a:buNone/>
            </a:pPr>
            <a:r>
              <a:rPr lang="en-CA" dirty="0" smtClean="0"/>
              <a:t>Brings overheads down from “infeasible” to “same order of magnitude” in most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Ideally, runtime verification code should be included in deployed programs:</a:t>
            </a:r>
          </a:p>
          <a:p>
            <a:r>
              <a:rPr lang="en-CA" dirty="0" smtClean="0"/>
              <a:t>Allows for easier debugging</a:t>
            </a:r>
          </a:p>
          <a:p>
            <a:r>
              <a:rPr lang="en-CA" dirty="0" smtClean="0"/>
              <a:t>Actual usage vs. test case coverage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i="1" dirty="0" smtClean="0"/>
              <a:t>Current runtime monitoring approaches do not scale well enough.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5720" y="5500702"/>
            <a:ext cx="77867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3000" b="1" i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accent2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Arial"/>
              </a:rPr>
              <a:t>Here: </a:t>
            </a:r>
            <a:r>
              <a:rPr lang="en-CA" sz="3000" b="1" i="1" dirty="0" err="1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accent2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Arial"/>
              </a:rPr>
              <a:t>Tracematches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42910" y="2857496"/>
          <a:ext cx="7715304" cy="2595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71570"/>
                <a:gridCol w="2571768"/>
                <a:gridCol w="1000132"/>
                <a:gridCol w="307183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pmd/HasNext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pmd/FailSafeIter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hits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shadow</a:t>
                      </a:r>
                      <a:endParaRPr lang="en-US" sz="12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ctr" rtl="0" fontAlgn="b"/>
                      <a:r>
                        <a:rPr lang="en-CA" sz="12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hits</a:t>
                      </a:r>
                      <a:endParaRPr lang="en-US" sz="12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shadow</a:t>
                      </a:r>
                      <a:endParaRPr lang="en-US" sz="12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</a:rPr>
                        <a:t>1592253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</a:rPr>
                        <a:t>tracematch$2$hasNext@31538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fontAlgn="b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</a:rPr>
                        <a:t>1591670</a:t>
                      </a:r>
                      <a:endParaRPr lang="en-US" sz="1600" b="1" i="0" u="none" strike="noStrike" kern="1200" dirty="0">
                        <a:solidFill>
                          <a:srgbClr val="C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fontAlgn="b"/>
                      <a:r>
                        <a:rPr lang="en-US" sz="1200" b="1" u="none" strike="noStrike" kern="1200" dirty="0">
                          <a:solidFill>
                            <a:srgbClr val="C00000"/>
                          </a:solidFill>
                        </a:rPr>
                        <a:t>tracematch$2$call_next@31539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</a:rPr>
                        <a:t>1591670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</a:rPr>
                        <a:t>tracematch$2$next@31539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fontAlgn="b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</a:rPr>
                        <a:t>204760</a:t>
                      </a:r>
                      <a:endParaRPr lang="en-US" sz="1600" b="1" i="0" u="none" strike="noStrike" kern="1200" dirty="0">
                        <a:solidFill>
                          <a:srgbClr val="C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fontAlgn="b"/>
                      <a:r>
                        <a:rPr lang="en-US" sz="1200" b="1" u="none" strike="noStrike" kern="1200" dirty="0">
                          <a:solidFill>
                            <a:srgbClr val="C00000"/>
                          </a:solidFill>
                        </a:rPr>
                        <a:t>tracematch$2$call_next@32625</a:t>
                      </a:r>
                      <a:endParaRPr lang="en-US" sz="1200" b="1" i="0" u="none" strike="noStrike" kern="1200" dirty="0">
                        <a:solidFill>
                          <a:srgbClr val="C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/>
                        <a:t>245224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/>
                        <a:t>tracematch$2$hasNext@32624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fontAlgn="b"/>
                      <a:r>
                        <a:rPr lang="en-US" sz="1600" b="1" u="none" strike="noStrike" kern="1200" dirty="0"/>
                        <a:t>10498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fontAlgn="b"/>
                      <a:r>
                        <a:rPr lang="en-US" sz="1200" b="1" u="none" strike="noStrike" kern="1200" dirty="0"/>
                        <a:t>tracematch$2$create_iter@32135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204760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/>
                        <a:t>tracematch$2$next@32625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fontAlgn="b"/>
                      <a:r>
                        <a:rPr lang="en-US" sz="1600" b="1" u="none" strike="noStrike" kern="1200" dirty="0"/>
                        <a:t>7831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fontAlgn="b"/>
                      <a:r>
                        <a:rPr lang="en-US" sz="1200" b="1" u="none" strike="noStrike" kern="1200" dirty="0"/>
                        <a:t>tracematch$2$update_source@31971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16764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/>
                        <a:t>tracematch$2$hasNext@32136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fontAlgn="b"/>
                      <a:r>
                        <a:rPr lang="en-US" sz="1600" b="1" u="none" strike="noStrike" kern="1200" dirty="0"/>
                        <a:t>7820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fontAlgn="b"/>
                      <a:r>
                        <a:rPr lang="en-US" sz="1200" b="1" u="none" strike="noStrike" kern="1200" dirty="0"/>
                        <a:t>tracematch$2$call_next@32137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There are some very few shadows which are extremely </a:t>
            </a:r>
            <a:r>
              <a:rPr lang="en-CA" i="1" dirty="0" smtClean="0"/>
              <a:t>hot</a:t>
            </a:r>
            <a:r>
              <a:rPr lang="en-CA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20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71472" y="3913054"/>
            <a:ext cx="3500462" cy="475134"/>
          </a:xfrm>
          <a:prstGeom prst="roundRect">
            <a:avLst/>
          </a:prstGeom>
          <a:solidFill>
            <a:schemeClr val="accent3">
              <a:alpha val="34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214810" y="3571876"/>
            <a:ext cx="3643338" cy="428628"/>
          </a:xfrm>
          <a:prstGeom prst="roundRect">
            <a:avLst/>
          </a:prstGeom>
          <a:solidFill>
            <a:schemeClr val="accent3">
              <a:alpha val="34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4348" y="5715016"/>
            <a:ext cx="77867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3000"/>
                    <a:alpha val="95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Arial"/>
              </a:rPr>
              <a:t>Why is </a:t>
            </a:r>
            <a:r>
              <a:rPr lang="en-CA" sz="3000" b="1" dirty="0" err="1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3000"/>
                    <a:alpha val="95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Arial"/>
              </a:rPr>
              <a:t>pmd/HasNext</a:t>
            </a:r>
            <a:r>
              <a:rPr lang="en-CA" sz="30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3000"/>
                    <a:alpha val="95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Arial"/>
              </a:rPr>
              <a:t> so much slower?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71472" y="4687588"/>
            <a:ext cx="3500462" cy="428628"/>
          </a:xfrm>
          <a:prstGeom prst="roundRect">
            <a:avLst/>
          </a:prstGeom>
          <a:solidFill>
            <a:schemeClr val="accent3">
              <a:alpha val="34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214810" y="3929066"/>
            <a:ext cx="3643338" cy="415794"/>
          </a:xfrm>
          <a:prstGeom prst="roundRect">
            <a:avLst/>
          </a:prstGeom>
          <a:solidFill>
            <a:schemeClr val="accent3">
              <a:alpha val="34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Debug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Our system can generate debug output…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57290" y="2571744"/>
          <a:ext cx="6096000" cy="1371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86016"/>
                <a:gridCol w="38099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Output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binding is created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binding is destroyed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Pmd/FailSafeIter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Output over the entire run: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smtClean="0">
                <a:solidFill>
                  <a:schemeClr val="accent2"/>
                </a:solidFill>
              </a:rPr>
              <a:t>DD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In particular: </a:t>
            </a:r>
            <a:r>
              <a:rPr lang="en-CA" i="1" dirty="0" smtClean="0"/>
              <a:t>Calls to next() cause no new bindings to be created.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Pmd/HasNext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Output over the entire run:</a:t>
            </a:r>
          </a:p>
          <a:p>
            <a:pPr marL="54000" indent="0">
              <a:buNone/>
            </a:pPr>
            <a:endParaRPr lang="en-CA" dirty="0" smtClean="0"/>
          </a:p>
          <a:p>
            <a:pPr marL="54000" indent="0">
              <a:buNone/>
            </a:pPr>
            <a:r>
              <a:rPr lang="en-US" sz="1600" dirty="0" smtClean="0">
                <a:solidFill>
                  <a:schemeClr val="accent2"/>
                </a:solidFill>
              </a:rPr>
              <a:t>…</a:t>
            </a:r>
            <a:r>
              <a:rPr sz="1600" smtClean="0">
                <a:solidFill>
                  <a:schemeClr val="accent2"/>
                </a:solidFill>
              </a:rPr>
              <a:t>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</a:t>
            </a:r>
            <a:r>
              <a:rPr lang="en-US" sz="1600" dirty="0" smtClean="0">
                <a:solidFill>
                  <a:schemeClr val="accent2"/>
                </a:solidFill>
              </a:rPr>
              <a:t>…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1796765 bindings created,</a:t>
            </a:r>
            <a:br>
              <a:rPr lang="en-CA" dirty="0" smtClean="0"/>
            </a:br>
            <a:r>
              <a:rPr lang="en-CA" dirty="0" smtClean="0"/>
              <a:t> 1796739 bindings destroyed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Identifying potentially expensive shadows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804785" y="2879786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Notched Right Arrow 6"/>
          <p:cNvSpPr/>
          <p:nvPr/>
        </p:nvSpPr>
        <p:spPr>
          <a:xfrm>
            <a:off x="2688449" y="2920052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2209" y="2879786"/>
            <a:ext cx="511592" cy="511592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Notched Right Arrow 8"/>
          <p:cNvSpPr/>
          <p:nvPr/>
        </p:nvSpPr>
        <p:spPr>
          <a:xfrm>
            <a:off x="5075872" y="2920052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79637" y="2879786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01967" y="2430939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1600" b="1" dirty="0" smtClean="0"/>
              <a:t>next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96331" y="2430939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/>
              <a:t>next</a:t>
            </a:r>
            <a:endParaRPr lang="en-US" sz="1600" b="1" dirty="0"/>
          </a:p>
        </p:txBody>
      </p:sp>
      <p:sp>
        <p:nvSpPr>
          <p:cNvPr id="13" name="Circular Arrow 12"/>
          <p:cNvSpPr/>
          <p:nvPr/>
        </p:nvSpPr>
        <p:spPr>
          <a:xfrm>
            <a:off x="3999149" y="2331195"/>
            <a:ext cx="847822" cy="947566"/>
          </a:xfrm>
          <a:prstGeom prst="circularArrow">
            <a:avLst>
              <a:gd name="adj1" fmla="val 12500"/>
              <a:gd name="adj2" fmla="val 1142319"/>
              <a:gd name="adj3" fmla="val 20457683"/>
              <a:gd name="adj4" fmla="val 10800000"/>
              <a:gd name="adj5" fmla="val 12500"/>
            </a:avLst>
          </a:prstGeom>
          <a:solidFill>
            <a:schemeClr val="bg1">
              <a:tint val="75000"/>
            </a:schemeClr>
          </a:solidFill>
          <a:ln w="19050" cap="flat" cmpd="sng" algn="ctr">
            <a:solidFill>
              <a:schemeClr val="tx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0430" y="1643050"/>
            <a:ext cx="189513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skip(next)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skip(</a:t>
            </a:r>
            <a:r>
              <a:rPr lang="en-US" sz="1600" b="1" dirty="0" err="1" smtClean="0"/>
              <a:t>hasNext</a:t>
            </a:r>
            <a:r>
              <a:rPr lang="en-US" sz="1600" b="1" dirty="0" smtClean="0"/>
              <a:t>)</a:t>
            </a:r>
          </a:p>
        </p:txBody>
      </p:sp>
      <p:sp>
        <p:nvSpPr>
          <p:cNvPr id="15" name="Oval 14"/>
          <p:cNvSpPr/>
          <p:nvPr/>
        </p:nvSpPr>
        <p:spPr>
          <a:xfrm>
            <a:off x="857224" y="5406212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Notched Right Arrow 15"/>
          <p:cNvSpPr/>
          <p:nvPr/>
        </p:nvSpPr>
        <p:spPr>
          <a:xfrm>
            <a:off x="1740888" y="5446478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44648" y="5406212"/>
            <a:ext cx="511592" cy="511592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Notched Right Arrow 19"/>
          <p:cNvSpPr/>
          <p:nvPr/>
        </p:nvSpPr>
        <p:spPr>
          <a:xfrm>
            <a:off x="4128311" y="5446478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54406" y="4957365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CA" sz="1600" b="1" dirty="0" smtClean="0"/>
              <a:t>create</a:t>
            </a:r>
            <a:endParaRPr lang="en-US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067920" y="4989110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/>
              <a:t>update</a:t>
            </a:r>
            <a:endParaRPr lang="en-US" sz="1600" b="1" dirty="0"/>
          </a:p>
        </p:txBody>
      </p:sp>
      <p:sp>
        <p:nvSpPr>
          <p:cNvPr id="24" name="Circular Arrow 23"/>
          <p:cNvSpPr/>
          <p:nvPr/>
        </p:nvSpPr>
        <p:spPr>
          <a:xfrm>
            <a:off x="3051588" y="4857621"/>
            <a:ext cx="847822" cy="947566"/>
          </a:xfrm>
          <a:prstGeom prst="circularArrow">
            <a:avLst>
              <a:gd name="adj1" fmla="val 12500"/>
              <a:gd name="adj2" fmla="val 1142319"/>
              <a:gd name="adj3" fmla="val 20457683"/>
              <a:gd name="adj4" fmla="val 10800000"/>
              <a:gd name="adj5" fmla="val 12500"/>
            </a:avLst>
          </a:prstGeom>
          <a:solidFill>
            <a:schemeClr val="bg1">
              <a:tint val="75000"/>
            </a:schemeClr>
          </a:solidFill>
          <a:ln w="19050" cap="flat" cmpd="sng" algn="ctr">
            <a:solidFill>
              <a:schemeClr val="tx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2869" y="4060416"/>
            <a:ext cx="189513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CA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next</a:t>
            </a:r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1600" b="1" dirty="0" smtClean="0"/>
              <a:t>skip(create)</a:t>
            </a:r>
            <a:br>
              <a:rPr lang="en-US" sz="1600" b="1" dirty="0" smtClean="0"/>
            </a:br>
            <a:r>
              <a:rPr lang="en-US" sz="1600" b="1" dirty="0" smtClean="0"/>
              <a:t>skip(update)</a:t>
            </a:r>
          </a:p>
        </p:txBody>
      </p:sp>
      <p:sp>
        <p:nvSpPr>
          <p:cNvPr id="26" name="Oval 25"/>
          <p:cNvSpPr/>
          <p:nvPr/>
        </p:nvSpPr>
        <p:spPr>
          <a:xfrm>
            <a:off x="5613628" y="5417738"/>
            <a:ext cx="511592" cy="51159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Notched Right Arrow 26"/>
          <p:cNvSpPr/>
          <p:nvPr/>
        </p:nvSpPr>
        <p:spPr>
          <a:xfrm>
            <a:off x="6497291" y="5458004"/>
            <a:ext cx="1131689" cy="431063"/>
          </a:xfrm>
          <a:prstGeom prst="notchedRightArrow">
            <a:avLst>
              <a:gd name="adj1" fmla="val 16672"/>
              <a:gd name="adj2" fmla="val 66670"/>
            </a:avLst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8001056" y="5417738"/>
            <a:ext cx="511592" cy="511592"/>
          </a:xfrm>
          <a:prstGeom prst="ellipse">
            <a:avLst/>
          </a:prstGeom>
          <a:solidFill>
            <a:schemeClr val="tx2"/>
          </a:solidFill>
          <a:ln w="19050" cap="flat" cmpd="sng" algn="ctr">
            <a:solidFill>
              <a:schemeClr val="tx2"/>
            </a:solidFill>
            <a:prstDash val="soli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17750" y="4968891"/>
            <a:ext cx="1147054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/>
              <a:t>next</a:t>
            </a:r>
            <a:endParaRPr lang="en-US" sz="1600" b="1" dirty="0"/>
          </a:p>
        </p:txBody>
      </p:sp>
      <p:sp>
        <p:nvSpPr>
          <p:cNvPr id="30" name="Circular Arrow 29"/>
          <p:cNvSpPr/>
          <p:nvPr/>
        </p:nvSpPr>
        <p:spPr>
          <a:xfrm>
            <a:off x="5420568" y="4869147"/>
            <a:ext cx="847822" cy="947566"/>
          </a:xfrm>
          <a:prstGeom prst="circularArrow">
            <a:avLst>
              <a:gd name="adj1" fmla="val 12500"/>
              <a:gd name="adj2" fmla="val 1142319"/>
              <a:gd name="adj3" fmla="val 20457683"/>
              <a:gd name="adj4" fmla="val 10800000"/>
              <a:gd name="adj5" fmla="val 12500"/>
            </a:avLst>
          </a:prstGeom>
          <a:solidFill>
            <a:schemeClr val="bg1">
              <a:tint val="75000"/>
            </a:schemeClr>
          </a:solidFill>
          <a:ln w="19050" cap="flat" cmpd="sng" algn="ctr">
            <a:solidFill>
              <a:schemeClr val="tx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21849" y="4086675"/>
            <a:ext cx="189513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b="1" dirty="0" smtClean="0"/>
              <a:t>update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skip(next)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skip(create)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First it was looking good…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25</a:t>
            </a:fld>
            <a:endParaRPr lang="en-US"/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14612" y="6215082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(Initial overhead was 20.6%)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Prototype implementation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Compiler determines the set of all probes. </a:t>
            </a:r>
          </a:p>
          <a:p>
            <a:pPr lvl="1"/>
            <a:r>
              <a:rPr lang="en-CA" dirty="0" smtClean="0"/>
              <a:t>Each probes is assigned a unique number</a:t>
            </a:r>
          </a:p>
          <a:p>
            <a:pPr lvl="1"/>
            <a:r>
              <a:rPr lang="en-CA" dirty="0" smtClean="0"/>
              <a:t>Generate array mapping probes to shadows</a:t>
            </a:r>
          </a:p>
          <a:p>
            <a:pPr lvl="1"/>
            <a:r>
              <a:rPr lang="en-CA" dirty="0" smtClean="0"/>
              <a:t>Generate a Boolean array over all shadows</a:t>
            </a:r>
          </a:p>
          <a:p>
            <a:pPr lvl="1"/>
            <a:r>
              <a:rPr lang="en-CA" dirty="0" smtClean="0"/>
              <a:t>Guard each shadow by its Boolean flag</a:t>
            </a:r>
          </a:p>
          <a:p>
            <a:r>
              <a:rPr lang="en-CA" dirty="0" smtClean="0"/>
              <a:t>Runtime API allows for reconfiguration</a:t>
            </a:r>
          </a:p>
          <a:p>
            <a:pPr lvl="1"/>
            <a:r>
              <a:rPr lang="en-CA" dirty="0" smtClean="0"/>
              <a:t>Enable/disable probes (switches flag)</a:t>
            </a:r>
          </a:p>
          <a:p>
            <a:pPr lvl="1"/>
            <a:r>
              <a:rPr lang="en-CA" dirty="0" smtClean="0"/>
              <a:t>Currently no network support yet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ata 7"/>
          <p:cNvSpPr/>
          <p:nvPr/>
        </p:nvSpPr>
        <p:spPr>
          <a:xfrm>
            <a:off x="642910" y="2071678"/>
            <a:ext cx="2948006" cy="1285884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Probes &amp;</a:t>
            </a:r>
            <a:br>
              <a:rPr lang="en-US" b="1" dirty="0" smtClean="0"/>
            </a:br>
            <a:r>
              <a:rPr lang="en-US" b="1" dirty="0" smtClean="0"/>
              <a:t>Relationships</a:t>
            </a:r>
            <a:endParaRPr lang="en-US" b="1" dirty="0"/>
          </a:p>
        </p:txBody>
      </p:sp>
      <p:sp>
        <p:nvSpPr>
          <p:cNvPr id="10" name="Flowchart: Data 9"/>
          <p:cNvSpPr/>
          <p:nvPr/>
        </p:nvSpPr>
        <p:spPr>
          <a:xfrm>
            <a:off x="795310" y="2224078"/>
            <a:ext cx="2948006" cy="1285884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Probes &amp;</a:t>
            </a:r>
            <a:br>
              <a:rPr lang="en-US" b="1" dirty="0" smtClean="0"/>
            </a:br>
            <a:r>
              <a:rPr lang="en-US" b="1" dirty="0" smtClean="0"/>
              <a:t>Relationships</a:t>
            </a:r>
            <a:endParaRPr lang="en-US" b="1" dirty="0"/>
          </a:p>
        </p:txBody>
      </p:sp>
      <p:sp>
        <p:nvSpPr>
          <p:cNvPr id="11" name="Flowchart: Data 10"/>
          <p:cNvSpPr/>
          <p:nvPr/>
        </p:nvSpPr>
        <p:spPr>
          <a:xfrm>
            <a:off x="6381262" y="4904384"/>
            <a:ext cx="2019312" cy="880799"/>
          </a:xfrm>
          <a:prstGeom prst="flowChartInputOutp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Probe 4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Collaborative runtime verification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27</a:t>
            </a:fld>
            <a:endParaRPr lang="en-US"/>
          </a:p>
        </p:txBody>
      </p:sp>
      <p:sp>
        <p:nvSpPr>
          <p:cNvPr id="13" name="Flowchart: Data 12"/>
          <p:cNvSpPr/>
          <p:nvPr/>
        </p:nvSpPr>
        <p:spPr>
          <a:xfrm>
            <a:off x="1000100" y="2357430"/>
            <a:ext cx="2948006" cy="1285884"/>
          </a:xfrm>
          <a:prstGeom prst="flowChartInputOutpu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Probe info</a:t>
            </a:r>
            <a:br>
              <a:rPr lang="en-US" b="1" dirty="0" smtClean="0"/>
            </a:br>
            <a:r>
              <a:rPr lang="en-US" b="1" dirty="0" smtClean="0"/>
              <a:t>Statistics</a:t>
            </a:r>
            <a:br>
              <a:rPr lang="en-US" b="1" dirty="0" smtClean="0"/>
            </a:br>
            <a:r>
              <a:rPr lang="en-US" b="1" dirty="0" smtClean="0"/>
              <a:t>Relationships</a:t>
            </a:r>
            <a:endParaRPr lang="en-US" b="1" dirty="0"/>
          </a:p>
        </p:txBody>
      </p:sp>
      <p:sp>
        <p:nvSpPr>
          <p:cNvPr id="14" name="Flowchart: Data 13"/>
          <p:cNvSpPr/>
          <p:nvPr/>
        </p:nvSpPr>
        <p:spPr>
          <a:xfrm>
            <a:off x="6572264" y="1714488"/>
            <a:ext cx="2019312" cy="880799"/>
          </a:xfrm>
          <a:prstGeom prst="flowChartInputOutp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Probe 1</a:t>
            </a:r>
            <a:endParaRPr lang="en-US" b="1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6286480" y="1357298"/>
            <a:ext cx="2643238" cy="1785950"/>
          </a:xfrm>
          <a:prstGeom prst="flowChartMagneticDisk">
            <a:avLst/>
          </a:prstGeom>
          <a:solidFill>
            <a:schemeClr val="accent1">
              <a:alpha val="30000"/>
            </a:schemeClr>
          </a:solidFill>
          <a:ln w="19050" cap="flat" cmpd="sng" algn="ctr">
            <a:solidFill>
              <a:schemeClr val="accent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t" anchorCtr="1"/>
          <a:lstStyle/>
          <a:p>
            <a:pPr algn="ctr"/>
            <a:endParaRPr lang="en-CA" b="1" dirty="0" smtClean="0"/>
          </a:p>
          <a:p>
            <a:pPr algn="ctr"/>
            <a:endParaRPr lang="en-CA" sz="1200" b="1" dirty="0" smtClean="0"/>
          </a:p>
          <a:p>
            <a:pPr algn="ctr"/>
            <a:r>
              <a:rPr lang="en-CA" b="1" dirty="0" smtClean="0"/>
              <a:t/>
            </a:r>
            <a:br>
              <a:rPr lang="en-CA" b="1" dirty="0" smtClean="0"/>
            </a:br>
            <a:r>
              <a:rPr lang="en-CA" b="1" dirty="0" smtClean="0"/>
              <a:t>Client 3</a:t>
            </a:r>
            <a:endParaRPr lang="en-US" b="1" dirty="0"/>
          </a:p>
        </p:txBody>
      </p:sp>
      <p:sp>
        <p:nvSpPr>
          <p:cNvPr id="16" name="Flowchart: Data 15"/>
          <p:cNvSpPr/>
          <p:nvPr/>
        </p:nvSpPr>
        <p:spPr>
          <a:xfrm>
            <a:off x="1357322" y="5357850"/>
            <a:ext cx="2019312" cy="880799"/>
          </a:xfrm>
          <a:prstGeom prst="flowChartInputOutp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Probe 1</a:t>
            </a:r>
            <a:endParaRPr lang="en-US" b="1" dirty="0"/>
          </a:p>
        </p:txBody>
      </p:sp>
      <p:sp>
        <p:nvSpPr>
          <p:cNvPr id="17" name="Flowchart: Magnetic Disk 16"/>
          <p:cNvSpPr/>
          <p:nvPr/>
        </p:nvSpPr>
        <p:spPr>
          <a:xfrm>
            <a:off x="1071538" y="5000660"/>
            <a:ext cx="2643238" cy="1785950"/>
          </a:xfrm>
          <a:prstGeom prst="flowChartMagneticDisk">
            <a:avLst/>
          </a:prstGeom>
          <a:solidFill>
            <a:schemeClr val="accent1">
              <a:alpha val="30000"/>
            </a:schemeClr>
          </a:solidFill>
          <a:ln w="19050" cap="flat" cmpd="sng" algn="ctr">
            <a:solidFill>
              <a:schemeClr val="accent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t" anchorCtr="1"/>
          <a:lstStyle/>
          <a:p>
            <a:pPr algn="ctr"/>
            <a:endParaRPr lang="en-CA" b="1" dirty="0" smtClean="0"/>
          </a:p>
          <a:p>
            <a:pPr algn="ctr"/>
            <a:endParaRPr lang="en-CA" sz="1200" b="1" dirty="0" smtClean="0"/>
          </a:p>
          <a:p>
            <a:pPr algn="ctr"/>
            <a:r>
              <a:rPr lang="en-CA" b="1" dirty="0" smtClean="0"/>
              <a:t/>
            </a:r>
            <a:br>
              <a:rPr lang="en-CA" b="1" dirty="0" smtClean="0"/>
            </a:br>
            <a:r>
              <a:rPr lang="en-CA" b="1" dirty="0" smtClean="0"/>
              <a:t>Client 1</a:t>
            </a:r>
            <a:endParaRPr lang="en-US" b="1" dirty="0"/>
          </a:p>
        </p:txBody>
      </p:sp>
      <p:sp>
        <p:nvSpPr>
          <p:cNvPr id="18" name="Flowchart: Data 17"/>
          <p:cNvSpPr/>
          <p:nvPr/>
        </p:nvSpPr>
        <p:spPr>
          <a:xfrm>
            <a:off x="6533662" y="5056784"/>
            <a:ext cx="2019312" cy="880799"/>
          </a:xfrm>
          <a:prstGeom prst="flowChartInputOutp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Probe 5</a:t>
            </a:r>
            <a:endParaRPr lang="en-US" b="1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6143604" y="4643446"/>
            <a:ext cx="2643238" cy="1785950"/>
          </a:xfrm>
          <a:prstGeom prst="flowChartMagneticDisk">
            <a:avLst/>
          </a:prstGeom>
          <a:solidFill>
            <a:schemeClr val="accent1">
              <a:alpha val="30000"/>
            </a:schemeClr>
          </a:solidFill>
          <a:ln w="19050" cap="flat" cmpd="sng" algn="ctr">
            <a:solidFill>
              <a:schemeClr val="accent1">
                <a:shade val="5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t" anchorCtr="1"/>
          <a:lstStyle/>
          <a:p>
            <a:pPr algn="ctr"/>
            <a:endParaRPr lang="en-CA" b="1" dirty="0" smtClean="0"/>
          </a:p>
          <a:p>
            <a:pPr algn="ctr"/>
            <a:endParaRPr lang="en-CA" sz="1200" b="1" dirty="0" smtClean="0"/>
          </a:p>
          <a:p>
            <a:pPr algn="ctr"/>
            <a:r>
              <a:rPr lang="en-CA" b="1" dirty="0" smtClean="0"/>
              <a:t/>
            </a:r>
            <a:br>
              <a:rPr lang="en-CA" b="1" dirty="0" smtClean="0"/>
            </a:br>
            <a:r>
              <a:rPr lang="en-CA" b="1" dirty="0" smtClean="0"/>
              <a:t>Client 2</a:t>
            </a:r>
            <a:endParaRPr lang="en-US" b="1" dirty="0"/>
          </a:p>
        </p:txBody>
      </p:sp>
      <p:pic>
        <p:nvPicPr>
          <p:cNvPr id="20" name="Picture 14" descr="lap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5000636"/>
            <a:ext cx="1009650" cy="828675"/>
          </a:xfrm>
          <a:prstGeom prst="rect">
            <a:avLst/>
          </a:prstGeom>
          <a:noFill/>
        </p:spPr>
      </p:pic>
      <p:pic>
        <p:nvPicPr>
          <p:cNvPr id="22" name="Picture 14" descr="lap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976" y="2571744"/>
            <a:ext cx="1009650" cy="828675"/>
          </a:xfrm>
          <a:prstGeom prst="rect">
            <a:avLst/>
          </a:prstGeom>
          <a:noFill/>
        </p:spPr>
      </p:pic>
      <p:pic>
        <p:nvPicPr>
          <p:cNvPr id="19" name="Picture 13" descr="Ser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572008"/>
            <a:ext cx="662310" cy="1000132"/>
          </a:xfrm>
          <a:prstGeom prst="rect">
            <a:avLst/>
          </a:prstGeom>
          <a:noFill/>
        </p:spPr>
      </p:pic>
      <p:grpSp>
        <p:nvGrpSpPr>
          <p:cNvPr id="29" name="Group 81"/>
          <p:cNvGrpSpPr>
            <a:grpSpLocks/>
          </p:cNvGrpSpPr>
          <p:nvPr/>
        </p:nvGrpSpPr>
        <p:grpSpPr bwMode="auto">
          <a:xfrm>
            <a:off x="4357695" y="3357570"/>
            <a:ext cx="1334593" cy="1071571"/>
            <a:chOff x="4720" y="3539"/>
            <a:chExt cx="548" cy="440"/>
          </a:xfrm>
        </p:grpSpPr>
        <p:pic>
          <p:nvPicPr>
            <p:cNvPr id="30" name="Picture 82" descr="Server sm"/>
            <p:cNvPicPr preferRelativeResize="0"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23" y="3725"/>
              <a:ext cx="164" cy="241"/>
            </a:xfrm>
            <a:prstGeom prst="rect">
              <a:avLst/>
            </a:prstGeom>
            <a:noFill/>
          </p:spPr>
        </p:pic>
        <p:pic>
          <p:nvPicPr>
            <p:cNvPr id="31" name="Picture 83" descr="Server sm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20" y="3539"/>
              <a:ext cx="164" cy="242"/>
            </a:xfrm>
            <a:prstGeom prst="rect">
              <a:avLst/>
            </a:prstGeom>
            <a:noFill/>
          </p:spPr>
        </p:pic>
        <p:pic>
          <p:nvPicPr>
            <p:cNvPr id="32" name="Picture 84" descr="Message Bus sm"/>
            <p:cNvPicPr preferRelativeResize="0"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 flipH="1" flipV="1">
              <a:off x="4737" y="3656"/>
              <a:ext cx="385" cy="207"/>
            </a:xfrm>
            <a:prstGeom prst="rect">
              <a:avLst/>
            </a:prstGeom>
            <a:noFill/>
          </p:spPr>
        </p:pic>
        <p:pic>
          <p:nvPicPr>
            <p:cNvPr id="33" name="Picture 85" descr="Globe sm"/>
            <p:cNvPicPr preferRelativeResize="0"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72" y="3682"/>
              <a:ext cx="296" cy="297"/>
            </a:xfrm>
            <a:prstGeom prst="rect">
              <a:avLst/>
            </a:prstGeom>
            <a:noFill/>
          </p:spPr>
        </p:pic>
      </p:grpSp>
      <p:sp>
        <p:nvSpPr>
          <p:cNvPr id="34" name="Line 18"/>
          <p:cNvSpPr>
            <a:spLocks noChangeShapeType="1"/>
          </p:cNvSpPr>
          <p:nvPr/>
        </p:nvSpPr>
        <p:spPr bwMode="auto">
          <a:xfrm flipH="1" flipV="1">
            <a:off x="4071934" y="2857496"/>
            <a:ext cx="357190" cy="500066"/>
          </a:xfrm>
          <a:prstGeom prst="line">
            <a:avLst/>
          </a:prstGeom>
          <a:noFill/>
          <a:ln w="50800" cap="rnd">
            <a:solidFill>
              <a:srgbClr val="72F1FE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V="1">
            <a:off x="4214810" y="4429132"/>
            <a:ext cx="285752" cy="1000132"/>
          </a:xfrm>
          <a:prstGeom prst="line">
            <a:avLst/>
          </a:prstGeom>
          <a:noFill/>
          <a:ln w="50800" cap="rnd">
            <a:solidFill>
              <a:srgbClr val="72F1FE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 flipH="1" flipV="1">
            <a:off x="5143504" y="4456326"/>
            <a:ext cx="428628" cy="642942"/>
          </a:xfrm>
          <a:prstGeom prst="line">
            <a:avLst/>
          </a:prstGeom>
          <a:noFill/>
          <a:ln w="50800" cap="rnd">
            <a:solidFill>
              <a:srgbClr val="72F1FE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 flipH="1">
            <a:off x="5572132" y="3357562"/>
            <a:ext cx="357190" cy="357190"/>
          </a:xfrm>
          <a:prstGeom prst="line">
            <a:avLst/>
          </a:prstGeom>
          <a:noFill/>
          <a:ln w="50800" cap="rnd">
            <a:solidFill>
              <a:srgbClr val="72F1FE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Flowchart: Magnetic Disk 22"/>
          <p:cNvSpPr/>
          <p:nvPr/>
        </p:nvSpPr>
        <p:spPr>
          <a:xfrm>
            <a:off x="501536" y="1428736"/>
            <a:ext cx="3500462" cy="2857520"/>
          </a:xfrm>
          <a:prstGeom prst="flowChartMagneticDisk">
            <a:avLst/>
          </a:prstGeom>
          <a:solidFill>
            <a:schemeClr val="accent2">
              <a:alpha val="30000"/>
            </a:schemeClr>
          </a:solidFill>
          <a:ln w="19050" cap="flat" cmpd="sng" algn="ctr">
            <a:solidFill>
              <a:schemeClr val="accent2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t" anchorCtr="1"/>
          <a:lstStyle/>
          <a:p>
            <a:pPr algn="ctr"/>
            <a:endParaRPr lang="en-US" b="1" dirty="0" smtClean="0"/>
          </a:p>
          <a:p>
            <a:pPr algn="ctr"/>
            <a:endParaRPr lang="en-CA" b="1" dirty="0" smtClean="0"/>
          </a:p>
          <a:p>
            <a:pPr algn="ctr"/>
            <a:endParaRPr lang="en-CA" b="1" dirty="0" smtClean="0"/>
          </a:p>
          <a:p>
            <a:pPr algn="ctr"/>
            <a:endParaRPr lang="en-CA" b="1" dirty="0" smtClean="0"/>
          </a:p>
          <a:p>
            <a:pPr algn="ctr"/>
            <a:endParaRPr lang="en-CA" b="1" dirty="0" smtClean="0"/>
          </a:p>
          <a:p>
            <a:pPr algn="ctr"/>
            <a:r>
              <a:rPr lang="en-CA" b="1" dirty="0" smtClean="0"/>
              <a:t>Server</a:t>
            </a:r>
            <a:endParaRPr lang="en-US" b="1" dirty="0"/>
          </a:p>
        </p:txBody>
      </p:sp>
      <p:grpSp>
        <p:nvGrpSpPr>
          <p:cNvPr id="24" name="Group 91"/>
          <p:cNvGrpSpPr>
            <a:grpSpLocks/>
          </p:cNvGrpSpPr>
          <p:nvPr/>
        </p:nvGrpSpPr>
        <p:grpSpPr bwMode="auto">
          <a:xfrm>
            <a:off x="3143240" y="1500174"/>
            <a:ext cx="1271404" cy="1285884"/>
            <a:chOff x="3851" y="4914"/>
            <a:chExt cx="439" cy="444"/>
          </a:xfrm>
        </p:grpSpPr>
        <p:pic>
          <p:nvPicPr>
            <p:cNvPr id="25" name="Picture 92" descr="application server"/>
            <p:cNvPicPr preferRelativeResize="0"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19" y="4914"/>
              <a:ext cx="247" cy="348"/>
            </a:xfrm>
            <a:prstGeom prst="rect">
              <a:avLst/>
            </a:prstGeom>
            <a:noFill/>
          </p:spPr>
        </p:pic>
        <p:pic>
          <p:nvPicPr>
            <p:cNvPr id="26" name="Picture 93" descr="application server"/>
            <p:cNvPicPr preferRelativeResize="0"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851" y="4914"/>
              <a:ext cx="247" cy="348"/>
            </a:xfrm>
            <a:prstGeom prst="rect">
              <a:avLst/>
            </a:prstGeom>
            <a:noFill/>
          </p:spPr>
        </p:pic>
        <p:pic>
          <p:nvPicPr>
            <p:cNvPr id="27" name="Picture 94" descr="application server"/>
            <p:cNvPicPr preferRelativeResize="0"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043" y="5010"/>
              <a:ext cx="247" cy="348"/>
            </a:xfrm>
            <a:prstGeom prst="rect">
              <a:avLst/>
            </a:prstGeom>
            <a:noFill/>
          </p:spPr>
        </p:pic>
        <p:pic>
          <p:nvPicPr>
            <p:cNvPr id="28" name="Picture 95" descr="application server"/>
            <p:cNvPicPr preferRelativeResize="0"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875" y="5010"/>
              <a:ext cx="247" cy="34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28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000100" y="1500174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hape 17"/>
          <p:cNvSpPr/>
          <p:nvPr/>
        </p:nvSpPr>
        <p:spPr>
          <a:xfrm>
            <a:off x="1571604" y="2786058"/>
            <a:ext cx="214314" cy="214314"/>
          </a:xfrm>
          <a:prstGeom prst="triangle">
            <a:avLst>
              <a:gd name="adj" fmla="val 50000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9" name="Shape 17"/>
          <p:cNvSpPr/>
          <p:nvPr/>
        </p:nvSpPr>
        <p:spPr>
          <a:xfrm>
            <a:off x="2571736" y="2928934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0" name="Shape 17"/>
          <p:cNvSpPr/>
          <p:nvPr/>
        </p:nvSpPr>
        <p:spPr>
          <a:xfrm>
            <a:off x="1428728" y="4000504"/>
            <a:ext cx="214314" cy="214314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7" name="Shape 17"/>
          <p:cNvSpPr/>
          <p:nvPr/>
        </p:nvSpPr>
        <p:spPr>
          <a:xfrm>
            <a:off x="2357422" y="4214818"/>
            <a:ext cx="214314" cy="214314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B0DD7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1" name="Shape 17"/>
          <p:cNvSpPr/>
          <p:nvPr/>
        </p:nvSpPr>
        <p:spPr>
          <a:xfrm>
            <a:off x="3357554" y="2857496"/>
            <a:ext cx="214314" cy="214314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2" name="Shape 17"/>
          <p:cNvSpPr/>
          <p:nvPr/>
        </p:nvSpPr>
        <p:spPr>
          <a:xfrm>
            <a:off x="2143108" y="2714620"/>
            <a:ext cx="214314" cy="214314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B0DD7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3" name="Shape 17"/>
          <p:cNvSpPr/>
          <p:nvPr/>
        </p:nvSpPr>
        <p:spPr>
          <a:xfrm>
            <a:off x="3571868" y="4071942"/>
            <a:ext cx="214314" cy="214314"/>
          </a:xfrm>
          <a:prstGeom prst="triangle">
            <a:avLst>
              <a:gd name="adj" fmla="val 50000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4" name="Shape 17"/>
          <p:cNvSpPr/>
          <p:nvPr/>
        </p:nvSpPr>
        <p:spPr>
          <a:xfrm>
            <a:off x="4143372" y="3714752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5" name="Shape 17"/>
          <p:cNvSpPr/>
          <p:nvPr/>
        </p:nvSpPr>
        <p:spPr>
          <a:xfrm>
            <a:off x="1285852" y="3286124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common programming problem</a:t>
            </a:r>
            <a:endParaRPr lang="en-US" dirty="0"/>
          </a:p>
        </p:txBody>
      </p:sp>
      <p:sp>
        <p:nvSpPr>
          <p:cNvPr id="4" name="Rectangle 3"/>
          <p:cNvSpPr txBox="1"/>
          <p:nvPr/>
        </p:nvSpPr>
        <p:spPr>
          <a:xfrm>
            <a:off x="428596" y="2143116"/>
            <a:ext cx="821537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8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Collection c =</a:t>
            </a:r>
            <a:endParaRPr lang="en-US"/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 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Collections.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synchronizedCollection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myC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);</a:t>
            </a:r>
            <a:endParaRPr lang="en-US" sz="1600" dirty="0" smtClean="0"/>
          </a:p>
        </p:txBody>
      </p:sp>
      <p:sp>
        <p:nvSpPr>
          <p:cNvPr id="5" name="Rectangle 4"/>
          <p:cNvSpPr txBox="1"/>
          <p:nvPr/>
        </p:nvSpPr>
        <p:spPr>
          <a:xfrm>
            <a:off x="428596" y="3429000"/>
            <a:ext cx="7500990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synchronized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(c) {</a:t>
            </a:r>
            <a:endParaRPr lang="en-US" sz="2400" dirty="0" smtClean="0"/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}</a:t>
            </a:r>
            <a:endParaRPr lang="en-US" sz="2400" dirty="0"/>
          </a:p>
        </p:txBody>
      </p:sp>
      <p:sp>
        <p:nvSpPr>
          <p:cNvPr id="6" name="Rectangle 5"/>
          <p:cNvSpPr txBox="1"/>
          <p:nvPr/>
        </p:nvSpPr>
        <p:spPr>
          <a:xfrm>
            <a:off x="785786" y="3857628"/>
            <a:ext cx="7572428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Iterator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= 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c.iterator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(); </a:t>
            </a:r>
            <a:endParaRPr lang="en-US" sz="2400" b="1" dirty="0" smtClean="0">
              <a:ln w="127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3F7F5F"/>
              </a:solidFill>
              <a:effectLst>
                <a:innerShdw blurRad="50800" dist="50800" dir="13500000">
                  <a:srgbClr val="000000">
                    <a:alpha val="45000"/>
                  </a:srgbClr>
                </a:innerShdw>
              </a:effectLst>
              <a:latin typeface="Courier New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     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while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</a:t>
            </a:r>
            <a:r>
              <a:rPr lang="en-US" sz="2400" b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i.hasNext</a:t>
            </a: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())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         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foo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</a:t>
            </a:r>
            <a:r>
              <a:rPr lang="en-US" sz="2400" b="1" i="1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i.next</a:t>
            </a:r>
            <a:r>
              <a:rPr lang="en-US" sz="24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</a:rPr>
              <a:t>());</a:t>
            </a:r>
            <a:endParaRPr lang="en-US" sz="2400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3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Tracematch "ASyncIteration"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sz="1600" smtClean="0">
                <a:solidFill>
                  <a:schemeClr val="accent1">
                    <a:tint val="60000"/>
                  </a:schemeClr>
                </a:solidFill>
                <a:latin typeface="Courier New"/>
                <a:cs typeface="Courier New"/>
              </a:rPr>
              <a:t>tracematch</a:t>
            </a:r>
            <a:r>
              <a:rPr sz="1600" smtClean="0">
                <a:latin typeface="Courier New"/>
                <a:cs typeface="Courier New"/>
              </a:rPr>
              <a:t>(Object </a:t>
            </a:r>
            <a:r>
              <a:rPr sz="1600" smtClean="0">
                <a:solidFill>
                  <a:schemeClr val="accent2">
                    <a:tint val="60000"/>
                  </a:schemeClr>
                </a:solidFill>
                <a:latin typeface="Courier New"/>
                <a:cs typeface="Courier New"/>
              </a:rPr>
              <a:t>c</a:t>
            </a:r>
            <a:r>
              <a:rPr sz="1600" smtClean="0">
                <a:latin typeface="Courier New"/>
                <a:cs typeface="Courier New"/>
              </a:rPr>
              <a:t>) {</a:t>
            </a:r>
            <a:endParaRPr lang="en-US" dirty="0"/>
          </a:p>
          <a:p>
            <a:pPr>
              <a:buFontTx/>
              <a:buNone/>
            </a:pPr>
            <a:endParaRPr sz="1600" smtClean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sym</a:t>
            </a:r>
            <a:r>
              <a:rPr sz="1600" smtClean="0">
                <a:latin typeface="Courier New"/>
                <a:cs typeface="Courier New"/>
              </a:rPr>
              <a:t> sync 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after returning</a:t>
            </a:r>
            <a:r>
              <a:rPr sz="1600" smtClean="0">
                <a:latin typeface="Courier New"/>
                <a:cs typeface="Courier New"/>
              </a:rPr>
              <a:t>(</a:t>
            </a:r>
            <a:r>
              <a:rPr sz="1600" smtClean="0">
                <a:solidFill>
                  <a:schemeClr val="accent2">
                    <a:tint val="60000"/>
                  </a:schemeClr>
                </a:solidFill>
                <a:latin typeface="Courier New"/>
                <a:cs typeface="Courier New"/>
              </a:rPr>
              <a:t>c</a:t>
            </a:r>
            <a:r>
              <a:rPr sz="1600" smtClean="0">
                <a:latin typeface="Courier New"/>
                <a:cs typeface="Courier New"/>
              </a:rPr>
              <a:t>):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	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call</a:t>
            </a:r>
            <a:r>
              <a:rPr sz="1600" smtClean="0">
                <a:latin typeface="Courier New"/>
                <a:cs typeface="Courier New"/>
              </a:rPr>
              <a:t>(* Collections.synchr*(..));</a:t>
            </a:r>
          </a:p>
          <a:p>
            <a:pPr>
              <a:buFontTx/>
              <a:buNone/>
            </a:pPr>
            <a:endParaRPr sz="1600" smtClean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sym </a:t>
            </a:r>
            <a:r>
              <a:rPr sz="1600" smtClean="0">
                <a:latin typeface="Courier New"/>
                <a:cs typeface="Courier New"/>
              </a:rPr>
              <a:t>asyncIter 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before</a:t>
            </a:r>
            <a:r>
              <a:rPr sz="1600" smtClean="0">
                <a:latin typeface="Courier New"/>
                <a:cs typeface="Courier New"/>
              </a:rPr>
              <a:t>: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	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call</a:t>
            </a:r>
            <a:r>
              <a:rPr sz="1600" smtClean="0">
                <a:latin typeface="Courier New"/>
                <a:cs typeface="Courier New"/>
              </a:rPr>
              <a:t>(* Collection+.iterator()) &amp;&amp; 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target</a:t>
            </a:r>
            <a:r>
              <a:rPr sz="1600" smtClean="0">
                <a:latin typeface="Courier New"/>
                <a:cs typeface="Courier New"/>
              </a:rPr>
              <a:t>(</a:t>
            </a:r>
            <a:r>
              <a:rPr sz="1600" smtClean="0">
                <a:solidFill>
                  <a:schemeClr val="accent2">
                    <a:tint val="60000"/>
                  </a:schemeClr>
                </a:solidFill>
                <a:latin typeface="Courier New"/>
                <a:cs typeface="Courier New"/>
              </a:rPr>
              <a:t>c</a:t>
            </a:r>
            <a:r>
              <a:rPr sz="1600" smtClean="0">
                <a:latin typeface="Courier New"/>
                <a:cs typeface="Courier New"/>
              </a:rPr>
              <a:t>)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    &amp;&amp; </a:t>
            </a:r>
            <a:r>
              <a:rPr lang="en-US" sz="1600" b="1" kern="120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Courier New"/>
                <a:ea typeface="+mn-ea"/>
                <a:cs typeface="Courier New"/>
              </a:rPr>
              <a:t>if</a:t>
            </a:r>
            <a:r>
              <a:rPr sz="1600" smtClean="0">
                <a:latin typeface="Courier New"/>
                <a:cs typeface="Courier New"/>
              </a:rPr>
              <a:t>(!Thread.holdsLock(</a:t>
            </a:r>
            <a:r>
              <a:rPr sz="1600" smtClean="0">
                <a:solidFill>
                  <a:schemeClr val="accent2">
                    <a:tint val="60000"/>
                  </a:schemeClr>
                </a:solidFill>
                <a:latin typeface="Courier New"/>
                <a:cs typeface="Courier New"/>
              </a:rPr>
              <a:t>c</a:t>
            </a:r>
            <a:r>
              <a:rPr sz="1600" smtClean="0">
                <a:latin typeface="Courier New"/>
                <a:cs typeface="Courier New"/>
              </a:rPr>
              <a:t>));			</a:t>
            </a:r>
          </a:p>
          <a:p>
            <a:pPr>
              <a:buFontTx/>
              <a:buNone/>
            </a:pPr>
            <a:endParaRPr sz="1600" smtClean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sync asyncIter {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	System.err.println(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	  "Iterations over "+</a:t>
            </a:r>
            <a:r>
              <a:rPr sz="1600" smtClean="0">
                <a:solidFill>
                  <a:srgbClr val="CCAF0A">
                    <a:tint val="60000"/>
                  </a:srgbClr>
                </a:solidFill>
                <a:latin typeface="Courier New"/>
                <a:cs typeface="Courier New"/>
              </a:rPr>
              <a:t>c</a:t>
            </a:r>
            <a:r>
              <a:rPr sz="1600" smtClean="0">
                <a:latin typeface="Courier New"/>
                <a:cs typeface="Courier New"/>
              </a:rPr>
              <a:t>+" must be synchronized!"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	);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	}</a:t>
            </a:r>
          </a:p>
          <a:p>
            <a:pPr>
              <a:buFontTx/>
              <a:buNone/>
            </a:pPr>
            <a:r>
              <a:rPr sz="1600" smtClean="0"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4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000100" y="1500174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hape 17"/>
          <p:cNvSpPr/>
          <p:nvPr/>
        </p:nvSpPr>
        <p:spPr>
          <a:xfrm>
            <a:off x="1571604" y="2786058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9" name="Shape 17"/>
          <p:cNvSpPr/>
          <p:nvPr/>
        </p:nvSpPr>
        <p:spPr>
          <a:xfrm>
            <a:off x="2714612" y="2714620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0" name="Shape 17"/>
          <p:cNvSpPr/>
          <p:nvPr/>
        </p:nvSpPr>
        <p:spPr>
          <a:xfrm>
            <a:off x="1428728" y="4000504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7" name="Shape 17"/>
          <p:cNvSpPr/>
          <p:nvPr/>
        </p:nvSpPr>
        <p:spPr>
          <a:xfrm>
            <a:off x="2357422" y="4214818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1" name="Shape 17"/>
          <p:cNvSpPr/>
          <p:nvPr/>
        </p:nvSpPr>
        <p:spPr>
          <a:xfrm>
            <a:off x="3357554" y="2857496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2" name="Shape 17"/>
          <p:cNvSpPr/>
          <p:nvPr/>
        </p:nvSpPr>
        <p:spPr>
          <a:xfrm>
            <a:off x="2143108" y="2714620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3" name="Shape 17"/>
          <p:cNvSpPr/>
          <p:nvPr/>
        </p:nvSpPr>
        <p:spPr>
          <a:xfrm>
            <a:off x="3571868" y="4071942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4" name="Shape 17"/>
          <p:cNvSpPr/>
          <p:nvPr/>
        </p:nvSpPr>
        <p:spPr>
          <a:xfrm>
            <a:off x="4143372" y="3714752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5" name="Shape 17"/>
          <p:cNvSpPr/>
          <p:nvPr/>
        </p:nvSpPr>
        <p:spPr>
          <a:xfrm>
            <a:off x="1285852" y="3286124"/>
            <a:ext cx="214314" cy="214314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6" name="Multiply 15"/>
          <p:cNvSpPr/>
          <p:nvPr/>
        </p:nvSpPr>
        <p:spPr>
          <a:xfrm>
            <a:off x="3143240" y="2571744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1285852" y="2500306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ltiply 17"/>
          <p:cNvSpPr/>
          <p:nvPr/>
        </p:nvSpPr>
        <p:spPr>
          <a:xfrm>
            <a:off x="3357554" y="3786190"/>
            <a:ext cx="642942" cy="714380"/>
          </a:xfrm>
          <a:prstGeom prst="mathMultiply">
            <a:avLst>
              <a:gd name="adj1" fmla="val 9192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kumimoji="0" lang="en-CA" sz="4600" b="1" i="0" u="none" strike="noStrike" kern="1200" cap="none" spc="0" normalizeH="0" baseline="0" noProof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Static Optimizations (ECOOP 2007)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Static Optimizations (ECOOP 2007)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Quick check: </a:t>
            </a:r>
          </a:p>
          <a:p>
            <a:pPr lvl="1">
              <a:buNone/>
            </a:pPr>
            <a:r>
              <a:rPr lang="en-CA" dirty="0" smtClean="0"/>
              <a:t>Eliminate incomplete </a:t>
            </a:r>
            <a:r>
              <a:rPr lang="en-CA" dirty="0" err="1" smtClean="0"/>
              <a:t>tracematches</a:t>
            </a:r>
            <a:endParaRPr lang="en-CA" dirty="0" smtClean="0"/>
          </a:p>
          <a:p>
            <a:r>
              <a:rPr lang="en-CA" dirty="0" smtClean="0"/>
              <a:t>Pointer analysis:</a:t>
            </a:r>
          </a:p>
          <a:p>
            <a:pPr lvl="1">
              <a:buNone/>
            </a:pPr>
            <a:r>
              <a:rPr lang="en-CA" dirty="0" smtClean="0"/>
              <a:t>Retain “consistent sets of instrumentation points”</a:t>
            </a:r>
          </a:p>
          <a:p>
            <a:pPr>
              <a:buNone/>
            </a:pPr>
            <a:r>
              <a:rPr lang="en-CA" dirty="0" smtClean="0"/>
              <a:t>Brings overhead under 10% in </a:t>
            </a:r>
            <a:r>
              <a:rPr lang="en-CA" i="1" dirty="0" smtClean="0"/>
              <a:t>most </a:t>
            </a:r>
            <a:r>
              <a:rPr lang="en-CA" dirty="0" smtClean="0"/>
              <a:t>cases.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However, some overheads still exceed 150%!</a:t>
            </a:r>
          </a:p>
          <a:p>
            <a:pPr>
              <a:buNone/>
            </a:pPr>
            <a:r>
              <a:rPr lang="en-CA" dirty="0" smtClean="0"/>
              <a:t>Goal: 10% overhead in all cases</a:t>
            </a:r>
          </a:p>
          <a:p>
            <a:pPr>
              <a:buNone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 15"/>
          <p:cNvGraphicFramePr/>
          <p:nvPr/>
        </p:nvGraphicFramePr>
        <p:xfrm>
          <a:off x="1494906" y="2084079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500166" y="2071678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1500166" y="2076687"/>
          <a:ext cx="5572164" cy="290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7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806891" y="2940731"/>
            <a:ext cx="1073535" cy="1073536"/>
            <a:chOff x="1021073" y="2940731"/>
            <a:chExt cx="1073535" cy="1073536"/>
          </a:xfrm>
        </p:grpSpPr>
        <p:sp>
          <p:nvSpPr>
            <p:cNvPr id="9" name="Shape 17"/>
            <p:cNvSpPr/>
            <p:nvPr/>
          </p:nvSpPr>
          <p:spPr>
            <a:xfrm>
              <a:off x="1941246" y="2940731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10" name="Shape 17"/>
            <p:cNvSpPr/>
            <p:nvPr/>
          </p:nvSpPr>
          <p:spPr>
            <a:xfrm>
              <a:off x="1021073" y="3860905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sp>
        <p:nvSpPr>
          <p:cNvPr id="12" name="Shape 17"/>
          <p:cNvSpPr/>
          <p:nvPr/>
        </p:nvSpPr>
        <p:spPr>
          <a:xfrm>
            <a:off x="2318098" y="2940731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sp>
        <p:nvSpPr>
          <p:cNvPr id="14" name="Shape 17"/>
          <p:cNvSpPr/>
          <p:nvPr/>
        </p:nvSpPr>
        <p:spPr>
          <a:xfrm>
            <a:off x="3749480" y="3656422"/>
            <a:ext cx="153362" cy="153362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704649" y="3349697"/>
            <a:ext cx="920174" cy="817932"/>
            <a:chOff x="918831" y="3349697"/>
            <a:chExt cx="920174" cy="817932"/>
          </a:xfrm>
        </p:grpSpPr>
        <p:sp>
          <p:nvSpPr>
            <p:cNvPr id="7" name="Shape 17"/>
            <p:cNvSpPr/>
            <p:nvPr/>
          </p:nvSpPr>
          <p:spPr>
            <a:xfrm>
              <a:off x="1685643" y="4014267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  <p:sp>
          <p:nvSpPr>
            <p:cNvPr id="15" name="Shape 17"/>
            <p:cNvSpPr/>
            <p:nvPr/>
          </p:nvSpPr>
          <p:spPr>
            <a:xfrm>
              <a:off x="918831" y="3349697"/>
              <a:ext cx="153362" cy="153362"/>
            </a:xfrm>
            <a:prstGeom prst="triangle">
              <a:avLst>
                <a:gd name="adj" fmla="val 500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sp>
        <p:nvSpPr>
          <p:cNvPr id="19" name="Title 1"/>
          <p:cNvSpPr txBox="1">
            <a:spLocks/>
          </p:cNvSpPr>
          <p:nvPr/>
        </p:nvSpPr>
        <p:spPr>
          <a:xfrm>
            <a:off x="457200" y="71414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r>
              <a:rPr lang="en-CA" sz="46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C</a:t>
            </a:r>
            <a:r>
              <a:rPr kumimoji="0" lang="en-CA" sz="4600" b="1" i="0" u="none" strike="noStrike" kern="1200" cap="none" spc="0" normalizeH="0" baseline="0" noProof="0" dirty="0" err="1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ollaborative</a:t>
            </a:r>
            <a:r>
              <a:rPr kumimoji="0" lang="en-CA" sz="4600" b="1" i="0" u="none" strike="noStrike" kern="1200" cap="none" spc="0" normalizeH="0" baseline="0" noProof="0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6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runtime verification</a:t>
            </a:r>
            <a:endParaRPr lang="en-US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44362" y="71414"/>
            <a:ext cx="5627836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r>
              <a:rPr lang="en-CA" sz="4600" b="1" i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Spatial</a:t>
            </a:r>
            <a:r>
              <a:rPr lang="en-CA" sz="4600" b="1" dirty="0" smtClean="0">
                <a:ln w="127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+mj-lt"/>
                <a:ea typeface="+mj-ea"/>
                <a:cs typeface="+mj-cs"/>
              </a:rPr>
              <a:t> partitioning</a:t>
            </a:r>
            <a:endParaRPr lang="en-US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-1.66667E-6 0.2675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-4.44444E-6 0.2775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2.5E-6 -0.2668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-2.5E-6 -0.25902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Graphic spid="13" grpId="0">
        <p:bldAsOne/>
      </p:bldGraphic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Spatial partitioning in detail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First of all, identify multiple </a:t>
            </a:r>
            <a:r>
              <a:rPr lang="en-CA" i="1" dirty="0" smtClean="0">
                <a:solidFill>
                  <a:schemeClr val="accent2"/>
                </a:solidFill>
              </a:rPr>
              <a:t>probes</a:t>
            </a:r>
            <a:r>
              <a:rPr lang="en-CA" i="1" dirty="0" smtClean="0"/>
              <a:t>:</a:t>
            </a:r>
          </a:p>
          <a:p>
            <a:r>
              <a:rPr lang="en-CA" dirty="0" smtClean="0"/>
              <a:t>A set of instrumentation points (</a:t>
            </a:r>
            <a:r>
              <a:rPr lang="en-CA" i="1" dirty="0" smtClean="0">
                <a:solidFill>
                  <a:schemeClr val="accent2"/>
                </a:solidFill>
              </a:rPr>
              <a:t>shadows</a:t>
            </a:r>
            <a:r>
              <a:rPr lang="en-CA" dirty="0" smtClean="0"/>
              <a:t>) that </a:t>
            </a:r>
            <a:r>
              <a:rPr lang="en-CA" i="1" dirty="0" smtClean="0"/>
              <a:t>could potentially lead to a match</a:t>
            </a:r>
          </a:p>
          <a:p>
            <a:r>
              <a:rPr lang="en-CA" dirty="0" smtClean="0"/>
              <a:t>Find such sets of shadows using flow-insensitive points-to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smtClean="0"/>
              <a:t>Identifying probes</a:t>
            </a:r>
            <a:endParaRPr lang="en-US" dirty="0"/>
          </a:p>
        </p:txBody>
      </p:sp>
      <p:sp useBgFill="1">
        <p:nvSpPr>
          <p:cNvPr id="4" name="Shape 3"/>
          <p:cNvSpPr/>
          <p:nvPr/>
        </p:nvSpPr>
        <p:spPr>
          <a:xfrm>
            <a:off x="3000364" y="1568590"/>
            <a:ext cx="2643206" cy="1428760"/>
          </a:xfrm>
          <a:custGeom>
            <a:avLst/>
            <a:gdLst>
              <a:gd name="y2" fmla="val hd5"/>
              <a:gd name="y1" fmla="+/ t y2 2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y1"/>
              </a:cxn>
            </a:cxnLst>
            <a:rect l="l" t="y2" r="r" b="b"/>
            <a:pathLst>
              <a:path>
                <a:moveTo>
                  <a:pt x="-357254" y="714332"/>
                </a:moveTo>
                <a:lnTo>
                  <a:pt x="857192" y="1142960"/>
                </a:lnTo>
                <a:lnTo>
                  <a:pt x="357158" y="2285992"/>
                </a:lnTo>
                <a:lnTo>
                  <a:pt x="l" y="b"/>
                </a:lnTo>
                <a:close/>
              </a:path>
            </a:pathLst>
          </a:custGeom>
          <a:ln w="19050" cap="flat" cmpd="sng" algn="ctr">
            <a:noFill/>
            <a:prstDash val="solid"/>
          </a:ln>
          <a:effectLst>
            <a:outerShdw blurRad="70642" dist="317500" dir="21540000" sx="180000" sy="180000" kx="-2700000" rotWithShape="0">
              <a:srgbClr val="000000"/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eardrop 4"/>
          <p:cNvSpPr/>
          <p:nvPr/>
        </p:nvSpPr>
        <p:spPr>
          <a:xfrm rot="19652928">
            <a:off x="3429591" y="3463208"/>
            <a:ext cx="1785950" cy="2000264"/>
          </a:xfrm>
          <a:prstGeom prst="teardrop">
            <a:avLst>
              <a:gd name="adj" fmla="val 147543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Shape 5"/>
          <p:cNvSpPr/>
          <p:nvPr/>
        </p:nvSpPr>
        <p:spPr>
          <a:xfrm>
            <a:off x="357158" y="3926044"/>
            <a:ext cx="2643206" cy="1428760"/>
          </a:xfrm>
          <a:custGeom>
            <a:avLst/>
            <a:gdLst>
              <a:gd name="y2" fmla="val hd5"/>
              <a:gd name="y1" fmla="+/ t y2 2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y1"/>
              </a:cxn>
            </a:cxnLst>
            <a:rect l="l" t="y2" r="r" b="b"/>
            <a:pathLst>
              <a:path>
                <a:moveTo>
                  <a:pt x="-357254" y="714332"/>
                </a:moveTo>
                <a:lnTo>
                  <a:pt x="857192" y="1142960"/>
                </a:lnTo>
                <a:lnTo>
                  <a:pt x="357158" y="2285992"/>
                </a:lnTo>
                <a:lnTo>
                  <a:pt x="l" y="b"/>
                </a:lnTo>
                <a:close/>
              </a:path>
            </a:pathLst>
          </a:custGeom>
          <a:ln w="19050" cap="flat" cmpd="sng" algn="ctr">
            <a:noFill/>
            <a:prstDash val="solid"/>
          </a:ln>
          <a:effectLst>
            <a:outerShdw blurRad="70642" dist="317500" dir="21540000" sx="180000" sy="180000" kx="-2700000" rotWithShape="0">
              <a:srgbClr val="000000"/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 useBgFill="1">
        <p:nvSpPr>
          <p:cNvPr id="7" name="Shape 6"/>
          <p:cNvSpPr/>
          <p:nvPr/>
        </p:nvSpPr>
        <p:spPr>
          <a:xfrm>
            <a:off x="6072198" y="3425978"/>
            <a:ext cx="2643206" cy="1428760"/>
          </a:xfrm>
          <a:custGeom>
            <a:avLst/>
            <a:gdLst>
              <a:gd name="y2" fmla="val hd5"/>
              <a:gd name="y1" fmla="+/ t y2 2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y1"/>
              </a:cxn>
            </a:cxnLst>
            <a:rect l="l" t="y2" r="r" b="b"/>
            <a:pathLst>
              <a:path>
                <a:moveTo>
                  <a:pt x="-357254" y="714332"/>
                </a:moveTo>
                <a:lnTo>
                  <a:pt x="857192" y="1142960"/>
                </a:lnTo>
                <a:lnTo>
                  <a:pt x="357158" y="2285992"/>
                </a:lnTo>
                <a:lnTo>
                  <a:pt x="l" y="b"/>
                </a:lnTo>
                <a:close/>
              </a:path>
            </a:pathLst>
          </a:custGeom>
          <a:ln w="19050" cap="flat" cmpd="sng" algn="ctr">
            <a:noFill/>
            <a:prstDash val="solid"/>
          </a:ln>
          <a:effectLst>
            <a:outerShdw blurRad="70642" dist="317500" dir="21540000" sx="180000" sy="180000" kx="-2700000" rotWithShape="0">
              <a:srgbClr val="000000"/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211796"/>
            <a:ext cx="642942" cy="642942"/>
          </a:xfrm>
          <a:prstGeom prst="ellipse">
            <a:avLst/>
          </a:prstGeom>
          <a:solidFill>
            <a:schemeClr val="accent2">
              <a:tint val="60000"/>
            </a:schemeClr>
          </a:solidFill>
          <a:ln w="19050" cap="flat" cmpd="sng" algn="ctr">
            <a:solidFill>
              <a:schemeClr val="accent2">
                <a:tint val="6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ardrop 8"/>
          <p:cNvSpPr/>
          <p:nvPr/>
        </p:nvSpPr>
        <p:spPr>
          <a:xfrm rot="18185273" flipH="1">
            <a:off x="3244886" y="3697462"/>
            <a:ext cx="958212" cy="1475194"/>
          </a:xfrm>
          <a:prstGeom prst="teardrop">
            <a:avLst>
              <a:gd name="adj" fmla="val 123547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ardrop 9"/>
          <p:cNvSpPr/>
          <p:nvPr/>
        </p:nvSpPr>
        <p:spPr>
          <a:xfrm rot="18185273" flipV="1">
            <a:off x="4393351" y="3443579"/>
            <a:ext cx="1432919" cy="1516530"/>
          </a:xfrm>
          <a:prstGeom prst="teardrop">
            <a:avLst>
              <a:gd name="adj" fmla="val 123547"/>
            </a:avLst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00562" y="3997482"/>
            <a:ext cx="642942" cy="642942"/>
          </a:xfrm>
          <a:prstGeom prst="ellipse">
            <a:avLst/>
          </a:prstGeom>
          <a:solidFill>
            <a:schemeClr val="accent2">
              <a:tint val="60000"/>
            </a:schemeClr>
          </a:solidFill>
          <a:ln w="19050" cap="flat" cmpd="sng" algn="ctr">
            <a:solidFill>
              <a:schemeClr val="accent2">
                <a:tint val="60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o2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6500826" y="3783168"/>
            <a:ext cx="2643174" cy="461665"/>
            <a:chOff x="6500826" y="3929070"/>
            <a:chExt cx="2643174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6715140" y="3929070"/>
              <a:ext cx="24288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err="1" smtClean="0"/>
                <a:t>asyncIter</a:t>
              </a:r>
              <a:r>
                <a:rPr lang="en-US" sz="2400" b="1" dirty="0" smtClean="0"/>
                <a:t>(c=c2)</a:t>
              </a:r>
              <a:endParaRPr lang="en-US" sz="2400" b="1" dirty="0"/>
            </a:p>
          </p:txBody>
        </p:sp>
        <p:sp>
          <p:nvSpPr>
            <p:cNvPr id="15" name="Shape 14"/>
            <p:cNvSpPr/>
            <p:nvPr/>
          </p:nvSpPr>
          <p:spPr>
            <a:xfrm>
              <a:off x="6500826" y="4071942"/>
              <a:ext cx="214314" cy="214314"/>
            </a:xfrm>
            <a:prstGeom prst="triangle">
              <a:avLst>
                <a:gd name="adj" fmla="val 50000"/>
              </a:avLst>
            </a:prstGeom>
            <a:solidFill>
              <a:schemeClr val="accent4"/>
            </a:solidFill>
            <a:ln w="19050" cap="flat" cmpd="sng" algn="ctr">
              <a:solidFill>
                <a:schemeClr val="accent4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grpSp>
        <p:nvGrpSpPr>
          <p:cNvPr id="12" name="Group 15"/>
          <p:cNvGrpSpPr/>
          <p:nvPr/>
        </p:nvGrpSpPr>
        <p:grpSpPr>
          <a:xfrm>
            <a:off x="3214678" y="1925782"/>
            <a:ext cx="2643206" cy="461665"/>
            <a:chOff x="3214678" y="2357432"/>
            <a:chExt cx="2643206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3428992" y="2357432"/>
              <a:ext cx="242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err="1" smtClean="0"/>
                <a:t>asyncIter</a:t>
              </a:r>
              <a:r>
                <a:rPr lang="en-US" sz="2400" b="1" dirty="0" smtClean="0"/>
                <a:t>(c=c3)</a:t>
              </a:r>
              <a:endParaRPr lang="en-US" sz="2400" b="1" dirty="0"/>
            </a:p>
          </p:txBody>
        </p:sp>
        <p:sp>
          <p:nvSpPr>
            <p:cNvPr id="18" name="Shape 17"/>
            <p:cNvSpPr/>
            <p:nvPr/>
          </p:nvSpPr>
          <p:spPr>
            <a:xfrm>
              <a:off x="3214678" y="2500306"/>
              <a:ext cx="214314" cy="214314"/>
            </a:xfrm>
            <a:prstGeom prst="triangle">
              <a:avLst>
                <a:gd name="adj" fmla="val 50000"/>
              </a:avLst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dirty="0"/>
            </a:p>
          </p:txBody>
        </p:sp>
      </p:grpSp>
      <p:grpSp>
        <p:nvGrpSpPr>
          <p:cNvPr id="13" name="Group 18"/>
          <p:cNvGrpSpPr/>
          <p:nvPr/>
        </p:nvGrpSpPr>
        <p:grpSpPr>
          <a:xfrm>
            <a:off x="285720" y="4068920"/>
            <a:ext cx="2428892" cy="461665"/>
            <a:chOff x="285720" y="4214818"/>
            <a:chExt cx="2428892" cy="461665"/>
          </a:xfrm>
        </p:grpSpPr>
        <p:sp>
          <p:nvSpPr>
            <p:cNvPr id="20" name="TextBox 19"/>
            <p:cNvSpPr txBox="1"/>
            <p:nvPr/>
          </p:nvSpPr>
          <p:spPr>
            <a:xfrm>
              <a:off x="500034" y="4214818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en-US" sz="2400" b="1" dirty="0" smtClean="0"/>
                <a:t>sync(c=c1)</a:t>
              </a:r>
              <a:endParaRPr lang="en-US" sz="24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5720" y="4357694"/>
              <a:ext cx="214314" cy="214314"/>
            </a:xfrm>
            <a:prstGeom prst="rect">
              <a:avLst/>
            </a:prstGeom>
            <a:solidFill>
              <a:schemeClr val="accent2">
                <a:tint val="60000"/>
              </a:schemeClr>
            </a:solidFill>
            <a:ln w="19050" cap="flat" cmpd="sng" algn="ctr">
              <a:solidFill>
                <a:schemeClr val="accent2">
                  <a:tint val="60000"/>
                </a:schemeClr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2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1A9-5D0D-4912-8B92-F352DF36540E}" type="slidenum">
              <a:rPr lang="en-US" sz="1000" smtClean="0">
                <a:solidFill>
                  <a:schemeClr val="tx2">
                    <a:shade val="50000"/>
                  </a:schemeClr>
                </a:solidFill>
              </a:rPr>
              <a:pPr/>
              <a:t>9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285852" y="3214686"/>
            <a:ext cx="6215106" cy="1071570"/>
          </a:xfrm>
          <a:prstGeom prst="roundRect">
            <a:avLst/>
          </a:prstGeom>
          <a:noFill/>
          <a:ln w="47625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tint val="2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214942" y="4357694"/>
            <a:ext cx="3714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b="1" dirty="0" smtClean="0">
                <a:ln w="12700">
                  <a:solidFill>
                    <a:srgbClr val="6EA0B0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6EA0B0">
                    <a:tint val="3000"/>
                    <a:alpha val="95000"/>
                  </a:srgbClr>
                </a:solidFill>
                <a:effectLst>
                  <a:innerShdw blurRad="50800" dist="50800" dir="13500000">
                    <a:srgbClr val="000000">
                      <a:alpha val="45000"/>
                    </a:srgbClr>
                  </a:innerShdw>
                </a:effectLst>
                <a:latin typeface="Arial"/>
              </a:rPr>
              <a:t>Probe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5.06938E-6 L 0.17309 -0.0733 " pathEditMode="relative" ptsTypes="AA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05458E-6 L 0.16146 0.23798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24" grpId="0" animBg="1"/>
      <p:bldP spid="25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E2DC"/>
      </a:hlink>
      <a:folHlink>
        <a:srgbClr val="00918A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黑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楷体_GB2312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  <a:satMod val="150000"/>
              </a:schemeClr>
            </a:gs>
            <a:gs pos="23000">
              <a:schemeClr val="phClr">
                <a:tint val="98000"/>
                <a:shade val="87000"/>
                <a:satMod val="105000"/>
              </a:schemeClr>
            </a:gs>
            <a:gs pos="35000">
              <a:schemeClr val="phClr">
                <a:shade val="70000"/>
              </a:schemeClr>
            </a:gs>
            <a:gs pos="58000">
              <a:schemeClr val="phClr">
                <a:shade val="49000"/>
                <a:satMod val="120000"/>
              </a:schemeClr>
            </a:gs>
            <a:gs pos="80000">
              <a:schemeClr val="phClr">
                <a:shade val="50000"/>
                <a:satMod val="120000"/>
              </a:schemeClr>
            </a:gs>
            <a:gs pos="90000">
              <a:schemeClr val="phClr">
                <a:shade val="57000"/>
                <a:satMod val="130000"/>
              </a:schemeClr>
            </a:gs>
            <a:gs pos="100000">
              <a:schemeClr val="phClr">
                <a:shade val="76000"/>
                <a:satMod val="150000"/>
              </a:schemeClr>
            </a:gs>
          </a:gsLst>
          <a:lin ang="5400000" scaled="1"/>
        </a:gradFill>
      </a:fillStyleLst>
      <a:lnStyleLst>
        <a:ln w="317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12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854</Words>
  <Application>Microsoft Office PowerPoint</Application>
  <PresentationFormat>On-screen Show (4:3)</PresentationFormat>
  <Paragraphs>326</Paragraphs>
  <Slides>28</Slides>
  <Notes>11</Notes>
  <HiddenSlides>10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Technic</vt:lpstr>
      <vt:lpstr>Collaborative runtime verification with tracematches</vt:lpstr>
      <vt:lpstr>Problem</vt:lpstr>
      <vt:lpstr>A common programming problem</vt:lpstr>
      <vt:lpstr>Tracematch "ASyncIteration"</vt:lpstr>
      <vt:lpstr>Slide 5</vt:lpstr>
      <vt:lpstr>Static Optimizations (ECOOP 2007)</vt:lpstr>
      <vt:lpstr>Slide 7</vt:lpstr>
      <vt:lpstr>Spatial partitioning in detail</vt:lpstr>
      <vt:lpstr>Identifying probes</vt:lpstr>
      <vt:lpstr>Slide 10</vt:lpstr>
      <vt:lpstr>Slide 11</vt:lpstr>
      <vt:lpstr>Could switching probes on and off lead to false positives?</vt:lpstr>
      <vt:lpstr>Code generation for probe switching</vt:lpstr>
      <vt:lpstr>Benchmarks</vt:lpstr>
      <vt:lpstr>Overheads after spacial partitioning</vt:lpstr>
      <vt:lpstr>Future work</vt:lpstr>
      <vt:lpstr>Conclusion</vt:lpstr>
      <vt:lpstr>Thank you</vt:lpstr>
      <vt:lpstr>Past optimizations</vt:lpstr>
      <vt:lpstr>Problem</vt:lpstr>
      <vt:lpstr>Debug output</vt:lpstr>
      <vt:lpstr>Pmd/FailSafeIter</vt:lpstr>
      <vt:lpstr>Pmd/HasNext</vt:lpstr>
      <vt:lpstr>Identifying potentially expensive shadows</vt:lpstr>
      <vt:lpstr>First it was looking good…</vt:lpstr>
      <vt:lpstr>Prototype implementation</vt:lpstr>
      <vt:lpstr>Collaborative runtime verification</vt:lpstr>
      <vt:lpstr>Slide 28</vt:lpstr>
    </vt:vector>
  </TitlesOfParts>
  <Company>McGill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Soso</dc:title>
  <dc:creator>Eric Bodden</dc:creator>
  <cp:lastModifiedBy>Eric Bodden</cp:lastModifiedBy>
  <cp:revision>911</cp:revision>
  <dcterms:created xsi:type="dcterms:W3CDTF">2006-11-11T23:36:39Z</dcterms:created>
  <dcterms:modified xsi:type="dcterms:W3CDTF">2007-03-13T18:07:18Z</dcterms:modified>
</cp:coreProperties>
</file>